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03" r:id="rId1"/>
  </p:sldMasterIdLst>
  <p:notesMasterIdLst>
    <p:notesMasterId r:id="rId50"/>
  </p:notesMasterIdLst>
  <p:sldIdLst>
    <p:sldId id="374" r:id="rId2"/>
    <p:sldId id="404" r:id="rId3"/>
    <p:sldId id="362" r:id="rId4"/>
    <p:sldId id="431" r:id="rId5"/>
    <p:sldId id="260" r:id="rId6"/>
    <p:sldId id="392" r:id="rId7"/>
    <p:sldId id="355" r:id="rId8"/>
    <p:sldId id="363" r:id="rId9"/>
    <p:sldId id="337" r:id="rId10"/>
    <p:sldId id="264" r:id="rId11"/>
    <p:sldId id="418" r:id="rId12"/>
    <p:sldId id="339" r:id="rId13"/>
    <p:sldId id="436" r:id="rId14"/>
    <p:sldId id="437" r:id="rId15"/>
    <p:sldId id="438" r:id="rId16"/>
    <p:sldId id="388" r:id="rId17"/>
    <p:sldId id="348" r:id="rId18"/>
    <p:sldId id="344" r:id="rId19"/>
    <p:sldId id="405" r:id="rId20"/>
    <p:sldId id="384" r:id="rId21"/>
    <p:sldId id="372" r:id="rId22"/>
    <p:sldId id="373" r:id="rId23"/>
    <p:sldId id="352" r:id="rId24"/>
    <p:sldId id="343" r:id="rId25"/>
    <p:sldId id="393" r:id="rId26"/>
    <p:sldId id="379" r:id="rId27"/>
    <p:sldId id="383" r:id="rId28"/>
    <p:sldId id="424" r:id="rId29"/>
    <p:sldId id="425" r:id="rId30"/>
    <p:sldId id="403" r:id="rId31"/>
    <p:sldId id="422" r:id="rId32"/>
    <p:sldId id="412" r:id="rId33"/>
    <p:sldId id="390" r:id="rId34"/>
    <p:sldId id="397" r:id="rId35"/>
    <p:sldId id="398" r:id="rId36"/>
    <p:sldId id="385" r:id="rId37"/>
    <p:sldId id="345" r:id="rId38"/>
    <p:sldId id="375" r:id="rId39"/>
    <p:sldId id="387" r:id="rId40"/>
    <p:sldId id="433" r:id="rId41"/>
    <p:sldId id="434" r:id="rId42"/>
    <p:sldId id="435" r:id="rId43"/>
    <p:sldId id="350" r:id="rId44"/>
    <p:sldId id="415" r:id="rId45"/>
    <p:sldId id="416" r:id="rId46"/>
    <p:sldId id="423" r:id="rId47"/>
    <p:sldId id="420" r:id="rId48"/>
    <p:sldId id="353" r:id="rId49"/>
  </p:sldIdLst>
  <p:sldSz cx="9144000" cy="5143500" type="screen16x9"/>
  <p:notesSz cx="6858000" cy="9144000"/>
  <p:defaultTextStyle>
    <a:lvl1pPr>
      <a:defRPr>
        <a:latin typeface="Arial"/>
        <a:ea typeface="Arial"/>
        <a:cs typeface="Arial"/>
        <a:sym typeface="Arial"/>
      </a:defRPr>
    </a:lvl1pPr>
    <a:lvl2pPr indent="457200">
      <a:defRPr>
        <a:latin typeface="Arial"/>
        <a:ea typeface="Arial"/>
        <a:cs typeface="Arial"/>
        <a:sym typeface="Arial"/>
      </a:defRPr>
    </a:lvl2pPr>
    <a:lvl3pPr indent="914400">
      <a:defRPr>
        <a:latin typeface="Arial"/>
        <a:ea typeface="Arial"/>
        <a:cs typeface="Arial"/>
        <a:sym typeface="Arial"/>
      </a:defRPr>
    </a:lvl3pPr>
    <a:lvl4pPr indent="1371600">
      <a:defRPr>
        <a:latin typeface="Arial"/>
        <a:ea typeface="Arial"/>
        <a:cs typeface="Arial"/>
        <a:sym typeface="Arial"/>
      </a:defRPr>
    </a:lvl4pPr>
    <a:lvl5pPr indent="1828800">
      <a:defRPr>
        <a:latin typeface="Arial"/>
        <a:ea typeface="Arial"/>
        <a:cs typeface="Arial"/>
        <a:sym typeface="Arial"/>
      </a:defRPr>
    </a:lvl5pPr>
    <a:lvl6pPr indent="2286000">
      <a:defRPr>
        <a:latin typeface="Arial"/>
        <a:ea typeface="Arial"/>
        <a:cs typeface="Arial"/>
        <a:sym typeface="Arial"/>
      </a:defRPr>
    </a:lvl6pPr>
    <a:lvl7pPr indent="2743200">
      <a:defRPr>
        <a:latin typeface="Arial"/>
        <a:ea typeface="Arial"/>
        <a:cs typeface="Arial"/>
        <a:sym typeface="Arial"/>
      </a:defRPr>
    </a:lvl7pPr>
    <a:lvl8pPr indent="3200400">
      <a:defRPr>
        <a:latin typeface="Arial"/>
        <a:ea typeface="Arial"/>
        <a:cs typeface="Arial"/>
        <a:sym typeface="Arial"/>
      </a:defRPr>
    </a:lvl8pPr>
    <a:lvl9pPr indent="3657600">
      <a:defRPr>
        <a:latin typeface="Arial"/>
        <a:ea typeface="Arial"/>
        <a:cs typeface="Arial"/>
        <a:sym typeface="Arial"/>
      </a:defRPr>
    </a:lvl9pPr>
  </p:defaultTextStyle>
  <p:extLst>
    <p:ext uri="{521415D9-36F7-43E2-AB2F-B90AF26B5E84}">
      <p14:sectionLst xmlns:p14="http://schemas.microsoft.com/office/powerpoint/2010/main">
        <p14:section name="Customer Facing Deck - Ian" id="{37342C3E-E708-8D4D-A8AA-45566272379C}">
          <p14:sldIdLst>
            <p14:sldId id="374"/>
            <p14:sldId id="404"/>
            <p14:sldId id="362"/>
            <p14:sldId id="431"/>
            <p14:sldId id="260"/>
            <p14:sldId id="392"/>
            <p14:sldId id="355"/>
            <p14:sldId id="363"/>
            <p14:sldId id="337"/>
            <p14:sldId id="264"/>
            <p14:sldId id="418"/>
            <p14:sldId id="339"/>
            <p14:sldId id="436"/>
            <p14:sldId id="437"/>
            <p14:sldId id="438"/>
            <p14:sldId id="388"/>
            <p14:sldId id="348"/>
            <p14:sldId id="344"/>
            <p14:sldId id="405"/>
            <p14:sldId id="384"/>
            <p14:sldId id="372"/>
            <p14:sldId id="373"/>
            <p14:sldId id="352"/>
            <p14:sldId id="343"/>
            <p14:sldId id="393"/>
            <p14:sldId id="379"/>
            <p14:sldId id="383"/>
            <p14:sldId id="424"/>
            <p14:sldId id="425"/>
            <p14:sldId id="403"/>
            <p14:sldId id="422"/>
            <p14:sldId id="412"/>
            <p14:sldId id="390"/>
            <p14:sldId id="397"/>
            <p14:sldId id="398"/>
            <p14:sldId id="385"/>
            <p14:sldId id="345"/>
            <p14:sldId id="375"/>
            <p14:sldId id="387"/>
            <p14:sldId id="433"/>
            <p14:sldId id="434"/>
            <p14:sldId id="435"/>
            <p14:sldId id="350"/>
            <p14:sldId id="415"/>
            <p14:sldId id="416"/>
            <p14:sldId id="423"/>
            <p14:sldId id="420"/>
            <p14:sldId id="35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BB9F"/>
    <a:srgbClr val="AFD6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DEF4"/>
          </a:solidFill>
        </a:fill>
      </a:tcStyle>
    </a:wholeTbl>
    <a:band2H>
      <a:tcTxStyle/>
      <a:tcStyle>
        <a:tcBdr/>
        <a:fill>
          <a:solidFill>
            <a:srgbClr val="E6EFFA"/>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9EE2"/>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9EE2"/>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9EE2"/>
          </a:solidFill>
        </a:fill>
      </a:tcStyle>
    </a:firstRow>
  </a:tblStyle>
  <a:tblStyle styleId="{C7B018BB-80A7-4F77-B60F-C8B233D01FF8}" styleName="">
    <a:tblBg/>
    <a:wholeTb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solidFill>
                <a:srgbClr val="009EE2"/>
              </a:solidFill>
              <a:prstDash val="solid"/>
              <a:bevel/>
            </a:ln>
          </a:top>
          <a:bottom>
            <a:ln w="12700" cap="flat">
              <a:solidFill>
                <a:srgbClr val="009EE2"/>
              </a:solidFill>
              <a:prstDash val="solid"/>
              <a:bevel/>
            </a:ln>
          </a:bottom>
          <a:insideH>
            <a:ln w="12700" cap="flat">
              <a:solidFill>
                <a:srgbClr val="009EE2"/>
              </a:solidFill>
              <a:prstDash val="solid"/>
              <a:bevel/>
            </a:ln>
          </a:insideH>
          <a:insideV>
            <a:ln w="12700" cap="flat">
              <a:noFill/>
              <a:miter lim="400000"/>
            </a:ln>
          </a:insideV>
        </a:tcBdr>
        <a:fill>
          <a:solidFill>
            <a:srgbClr val="E6EFFA"/>
          </a:solidFill>
        </a:fill>
      </a:tcStyle>
    </a:wholeTbl>
    <a:band2H>
      <a:tcTxStyle/>
      <a:tcStyle>
        <a:tcBdr/>
        <a:fill>
          <a:solidFill>
            <a:srgbClr val="FFFFFF"/>
          </a:solidFill>
        </a:fill>
      </a:tcStyle>
    </a:band2H>
    <a:firstCol>
      <a:tcTxStyle b="on" i="on">
        <a:font>
          <a:latin typeface="Arial"/>
          <a:ea typeface="Arial"/>
          <a:cs typeface="Arial"/>
        </a:font>
        <a:srgbClr val="000000"/>
      </a:tcTxStyle>
      <a:tcStyle>
        <a:tcBdr>
          <a:left>
            <a:ln w="12700" cap="flat">
              <a:solidFill>
                <a:srgbClr val="009EE2"/>
              </a:solidFill>
              <a:prstDash val="solid"/>
              <a:bevel/>
            </a:ln>
          </a:left>
          <a:right>
            <a:ln w="12700" cap="flat">
              <a:noFill/>
              <a:miter lim="400000"/>
            </a:ln>
          </a:right>
          <a:top>
            <a:ln w="12700" cap="flat">
              <a:solidFill>
                <a:srgbClr val="009EE2"/>
              </a:solidFill>
              <a:prstDash val="solid"/>
              <a:bevel/>
            </a:ln>
          </a:top>
          <a:bottom>
            <a:ln w="12700" cap="flat">
              <a:solidFill>
                <a:srgbClr val="009EE2"/>
              </a:solidFill>
              <a:prstDash val="solid"/>
              <a:bevel/>
            </a:ln>
          </a:bottom>
          <a:insideH>
            <a:ln w="12700" cap="flat">
              <a:solidFill>
                <a:srgbClr val="009EE2"/>
              </a:solidFill>
              <a:prstDash val="solid"/>
              <a:bevel/>
            </a:ln>
          </a:insideH>
          <a:insideV>
            <a:ln w="12700" cap="flat">
              <a:solidFill>
                <a:srgbClr val="009EE2"/>
              </a:solidFill>
              <a:prstDash val="solid"/>
              <a:bevel/>
            </a:ln>
          </a:insideV>
        </a:tcBdr>
        <a:fill>
          <a:solidFill>
            <a:srgbClr val="E6EFFA"/>
          </a:solidFill>
        </a:fill>
      </a:tcStyle>
    </a:firstCol>
    <a:lastRow>
      <a:tcTxStyle b="on" i="on">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9EE2"/>
              </a:solidFill>
              <a:prstDash val="solid"/>
              <a:bevel/>
            </a:ln>
          </a:top>
          <a:bottom>
            <a:ln w="12700" cap="flat">
              <a:solidFill>
                <a:srgbClr val="009EE2"/>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Arial"/>
          <a:ea typeface="Arial"/>
          <a:cs typeface="Arial"/>
        </a:font>
        <a:srgbClr val="FFFFFF"/>
      </a:tcTxStyle>
      <a:tcStyle>
        <a:tcBdr>
          <a:left>
            <a:ln w="12700" cap="flat">
              <a:noFill/>
              <a:miter lim="400000"/>
            </a:ln>
          </a:left>
          <a:right>
            <a:ln w="12700" cap="flat">
              <a:noFill/>
              <a:miter lim="400000"/>
            </a:ln>
          </a:right>
          <a:top>
            <a:ln w="12700" cap="flat">
              <a:solidFill>
                <a:srgbClr val="009EE2"/>
              </a:solidFill>
              <a:prstDash val="solid"/>
              <a:bevel/>
            </a:ln>
          </a:top>
          <a:bottom>
            <a:ln w="12700" cap="flat">
              <a:solidFill>
                <a:srgbClr val="009EE2"/>
              </a:solidFill>
              <a:prstDash val="solid"/>
              <a:bevel/>
            </a:ln>
          </a:bottom>
          <a:insideH>
            <a:ln w="12700" cap="flat">
              <a:noFill/>
              <a:miter lim="400000"/>
            </a:ln>
          </a:insideH>
          <a:insideV>
            <a:ln w="12700" cap="flat">
              <a:noFill/>
              <a:miter lim="400000"/>
            </a:ln>
          </a:insideV>
        </a:tcBdr>
        <a:fill>
          <a:solidFill>
            <a:srgbClr val="009EE2"/>
          </a:solidFill>
        </a:fill>
      </a:tcStyle>
    </a:firstRow>
  </a:tblStyle>
  <a:tblStyle styleId="{EEE7283C-3CF3-47DC-8721-378D4A62B228}" styleName="">
    <a:tblBg/>
    <a:wholeTb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FFFFFF"/>
          </a:solidFill>
        </a:fill>
      </a:tcStyle>
    </a:band2H>
    <a:firstCo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Row>
  </a:tblStyle>
  <a:tblStyle styleId="{CF821DB8-F4EB-4A41-A1BA-3FCAFE7338EE}" styleName="">
    <a:tblBg/>
    <a:wholeTb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FFFFFF"/>
          </a:solidFill>
        </a:fill>
      </a:tcStyle>
    </a:band2H>
    <a:firstCol>
      <a:tcTxStyle b="on" i="on">
        <a:font>
          <a:latin typeface="Arial"/>
          <a:ea typeface="Arial"/>
          <a:cs typeface="Arial"/>
        </a:font>
        <a:srgbClr val="000000"/>
      </a:tcTxStyle>
      <a:tcStyle>
        <a:tcBdr>
          <a:left>
            <a:ln w="9525" cap="flat">
              <a:solidFill>
                <a:srgbClr val="009ADD"/>
              </a:solidFill>
              <a:prstDash val="solid"/>
              <a:bevel/>
            </a:ln>
          </a:left>
          <a:right>
            <a:ln w="9525" cap="flat">
              <a:solidFill>
                <a:srgbClr val="009ADD"/>
              </a:solidFill>
              <a:prstDash val="solid"/>
              <a:bevel/>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n" i="on">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9EE2"/>
              </a:solidFill>
              <a:prstDash val="solid"/>
              <a:bevel/>
            </a:ln>
          </a:top>
          <a:bottom>
            <a:ln w="9525" cap="flat">
              <a:solidFill>
                <a:srgbClr val="009ADD"/>
              </a:solidFill>
              <a:prstDash val="solid"/>
              <a:bevel/>
            </a:ln>
          </a:bottom>
          <a:insideH>
            <a:ln w="12700" cap="flat">
              <a:noFill/>
              <a:miter lim="400000"/>
            </a:ln>
          </a:insideH>
          <a:insideV>
            <a:ln w="12700" cap="flat">
              <a:noFill/>
              <a:miter lim="400000"/>
            </a:ln>
          </a:insideV>
        </a:tcBdr>
        <a:fill>
          <a:noFill/>
        </a:fill>
      </a:tcStyle>
    </a:lastRow>
    <a:firstRow>
      <a:tcTxStyle b="on" i="on">
        <a:font>
          <a:latin typeface="Arial"/>
          <a:ea typeface="Arial"/>
          <a:cs typeface="Arial"/>
        </a:font>
        <a:srgbClr val="FFFFFF"/>
      </a:tcTxStyle>
      <a:tcStyle>
        <a:tcBdr>
          <a:left>
            <a:ln w="12700" cap="flat">
              <a:noFill/>
              <a:miter lim="400000"/>
            </a:ln>
          </a:left>
          <a:right>
            <a:ln w="12700" cap="flat">
              <a:noFill/>
              <a:miter lim="400000"/>
            </a:ln>
          </a:right>
          <a:top>
            <a:ln w="9525" cap="flat">
              <a:solidFill>
                <a:srgbClr val="009ADD"/>
              </a:solidFill>
              <a:prstDash val="solid"/>
              <a:bevel/>
            </a:ln>
          </a:top>
          <a:bottom>
            <a:ln w="9525" cap="flat">
              <a:solidFill>
                <a:srgbClr val="009ADD"/>
              </a:solidFill>
              <a:prstDash val="solid"/>
              <a:bevel/>
            </a:ln>
          </a:bottom>
          <a:insideH>
            <a:ln w="12700" cap="flat">
              <a:noFill/>
              <a:miter lim="400000"/>
            </a:ln>
          </a:insideH>
          <a:insideV>
            <a:ln w="12700" cap="flat">
              <a:noFill/>
              <a:miter lim="400000"/>
            </a:ln>
          </a:insideV>
        </a:tcBdr>
        <a:fill>
          <a:solidFill>
            <a:srgbClr val="009EE2"/>
          </a:solidFill>
        </a:fill>
      </a:tcStyle>
    </a:firstRow>
  </a:tblStyle>
  <a:tblStyle styleId="{33BA23B1-9221-436E-865A-0063620EA4FD}"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E0DE"/>
          </a:solidFill>
        </a:fill>
      </a:tcStyle>
    </a:wholeTbl>
    <a:band2H>
      <a:tcTxStyle/>
      <a:tcStyle>
        <a:tcBdr/>
        <a:fill>
          <a:solidFill>
            <a:srgbClr val="E6F0EF"/>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A39C"/>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A39C"/>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A39C"/>
          </a:solidFill>
        </a:fill>
      </a:tcStyle>
    </a:firstRow>
  </a:tblStyle>
  <a:tblStyle styleId="{2708684C-4D16-4618-839F-0558EEFCDFE6}"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CCACF"/>
          </a:solidFill>
        </a:fill>
      </a:tcStyle>
    </a:wholeTbl>
    <a:band2H>
      <a:tcTxStyle/>
      <a:tcStyle>
        <a:tcBdr/>
        <a:fill>
          <a:solidFill>
            <a:srgbClr val="E7E6E8"/>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340F51"/>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340F51"/>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340F5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77" autoAdjust="0"/>
    <p:restoredTop sz="85855" autoAdjust="0"/>
  </p:normalViewPr>
  <p:slideViewPr>
    <p:cSldViewPr snapToGrid="0" snapToObjects="1">
      <p:cViewPr varScale="1">
        <p:scale>
          <a:sx n="101" d="100"/>
          <a:sy n="101" d="100"/>
        </p:scale>
        <p:origin x="90" y="9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864"/>
    </p:cViewPr>
  </p:sorterViewPr>
  <p:notesViewPr>
    <p:cSldViewPr snapToGrid="0" snapToObjects="1">
      <p:cViewPr varScale="1">
        <p:scale>
          <a:sx n="62" d="100"/>
          <a:sy n="62" d="100"/>
        </p:scale>
        <p:origin x="-3704"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jp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jpeg>
</file>

<file path=ppt/media/image159.png>
</file>

<file path=ppt/media/image16.png>
</file>

<file path=ppt/media/image160.png>
</file>

<file path=ppt/media/image161.png>
</file>

<file path=ppt/media/image162.png>
</file>

<file path=ppt/media/image163.tif>
</file>

<file path=ppt/media/image164.tif>
</file>

<file path=ppt/media/image165.tif>
</file>

<file path=ppt/media/image166.tif>
</file>

<file path=ppt/media/image167.png>
</file>

<file path=ppt/media/image168.tif>
</file>

<file path=ppt/media/image169.tif>
</file>

<file path=ppt/media/image17.png>
</file>

<file path=ppt/media/image170.tif>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jpeg>
</file>

<file path=ppt/media/image185.png>
</file>

<file path=ppt/media/image186.jpeg>
</file>

<file path=ppt/media/image187.jpeg>
</file>

<file path=ppt/media/image188.jpe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jpe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jpeg>
</file>

<file path=ppt/media/image22.jpeg>
</file>

<file path=ppt/media/image220.jpeg>
</file>

<file path=ppt/media/image221.jpeg>
</file>

<file path=ppt/media/image222.png>
</file>

<file path=ppt/media/image223.png>
</file>

<file path=ppt/media/image224.png>
</file>

<file path=ppt/media/image225.jpe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jpeg>
</file>

<file path=ppt/media/image5.jpeg>
</file>

<file path=ppt/media/image50.png>
</file>

<file path=ppt/media/image51.png>
</file>

<file path=ppt/media/image52.jpeg>
</file>

<file path=ppt/media/image53.png>
</file>

<file path=ppt/media/image54.png>
</file>

<file path=ppt/media/image55.jpeg>
</file>

<file path=ppt/media/image56.tif>
</file>

<file path=ppt/media/image57.tif>
</file>

<file path=ppt/media/image58.tif>
</file>

<file path=ppt/media/image59.tif>
</file>

<file path=ppt/media/image6.png>
</file>

<file path=ppt/media/image60.tif>
</file>

<file path=ppt/media/image61.png>
</file>

<file path=ppt/media/image62.png>
</file>

<file path=ppt/media/image63.png>
</file>

<file path=ppt/media/image64.png>
</file>

<file path=ppt/media/image65.jpeg>
</file>

<file path=ppt/media/image66.png>
</file>

<file path=ppt/media/image67.png>
</file>

<file path=ppt/media/image68.tif>
</file>

<file path=ppt/media/image69.tif>
</file>

<file path=ppt/media/image7.png>
</file>

<file path=ppt/media/image70.tif>
</file>

<file path=ppt/media/image71.tif>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tif>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2" name="Shape 132"/>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133" name="Shape 133"/>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3163947352"/>
      </p:ext>
    </p:extLst>
  </p:cSld>
  <p:clrMap bg1="lt1" tx1="dk1" bg2="lt2" tx2="dk2" accent1="accent1" accent2="accent2" accent3="accent3" accent4="accent4" accent5="accent5" accent6="accent6" hlink="hlink" folHlink="folHlink"/>
  <p:notesStyle>
    <a:lvl1pPr defTabSz="457200">
      <a:lnSpc>
        <a:spcPct val="117999"/>
      </a:lnSpc>
      <a:defRPr sz="2200">
        <a:latin typeface="+mn-lt"/>
        <a:ea typeface="+mn-ea"/>
        <a:cs typeface="+mn-cs"/>
        <a:sym typeface="Helvetica Neue"/>
      </a:defRPr>
    </a:lvl1pPr>
    <a:lvl2pPr indent="228600" defTabSz="457200">
      <a:lnSpc>
        <a:spcPct val="117999"/>
      </a:lnSpc>
      <a:defRPr sz="2200">
        <a:latin typeface="+mn-lt"/>
        <a:ea typeface="+mn-ea"/>
        <a:cs typeface="+mn-cs"/>
        <a:sym typeface="Helvetica Neue"/>
      </a:defRPr>
    </a:lvl2pPr>
    <a:lvl3pPr indent="457200" defTabSz="457200">
      <a:lnSpc>
        <a:spcPct val="117999"/>
      </a:lnSpc>
      <a:defRPr sz="2200">
        <a:latin typeface="+mn-lt"/>
        <a:ea typeface="+mn-ea"/>
        <a:cs typeface="+mn-cs"/>
        <a:sym typeface="Helvetica Neue"/>
      </a:defRPr>
    </a:lvl3pPr>
    <a:lvl4pPr indent="685800" defTabSz="457200">
      <a:lnSpc>
        <a:spcPct val="117999"/>
      </a:lnSpc>
      <a:defRPr sz="2200">
        <a:latin typeface="+mn-lt"/>
        <a:ea typeface="+mn-ea"/>
        <a:cs typeface="+mn-cs"/>
        <a:sym typeface="Helvetica Neue"/>
      </a:defRPr>
    </a:lvl4pPr>
    <a:lvl5pPr indent="914400" defTabSz="457200">
      <a:lnSpc>
        <a:spcPct val="117999"/>
      </a:lnSpc>
      <a:defRPr sz="2200">
        <a:latin typeface="+mn-lt"/>
        <a:ea typeface="+mn-ea"/>
        <a:cs typeface="+mn-cs"/>
        <a:sym typeface="Helvetica Neue"/>
      </a:defRPr>
    </a:lvl5pPr>
    <a:lvl6pPr indent="1143000" defTabSz="457200">
      <a:lnSpc>
        <a:spcPct val="117999"/>
      </a:lnSpc>
      <a:defRPr sz="2200">
        <a:latin typeface="+mn-lt"/>
        <a:ea typeface="+mn-ea"/>
        <a:cs typeface="+mn-cs"/>
        <a:sym typeface="Helvetica Neue"/>
      </a:defRPr>
    </a:lvl6pPr>
    <a:lvl7pPr indent="1371600" defTabSz="457200">
      <a:lnSpc>
        <a:spcPct val="117999"/>
      </a:lnSpc>
      <a:defRPr sz="2200">
        <a:latin typeface="+mn-lt"/>
        <a:ea typeface="+mn-ea"/>
        <a:cs typeface="+mn-cs"/>
        <a:sym typeface="Helvetica Neue"/>
      </a:defRPr>
    </a:lvl7pPr>
    <a:lvl8pPr indent="1600200" defTabSz="457200">
      <a:lnSpc>
        <a:spcPct val="117999"/>
      </a:lnSpc>
      <a:defRPr sz="2200">
        <a:latin typeface="+mn-lt"/>
        <a:ea typeface="+mn-ea"/>
        <a:cs typeface="+mn-cs"/>
        <a:sym typeface="Helvetica Neue"/>
      </a:defRPr>
    </a:lvl8pPr>
    <a:lvl9pPr indent="1828800" defTabSz="45720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youtube.com/watch?v=eLX05QkZ-s0"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Shape 96"/>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97" name="Shape 97"/>
          <p:cNvSpPr>
            <a:spLocks noGrp="1"/>
          </p:cNvSpPr>
          <p:nvPr>
            <p:ph type="body" sz="quarter" idx="1"/>
          </p:nvPr>
        </p:nvSpPr>
        <p:spPr>
          <a:prstGeom prst="rect">
            <a:avLst/>
          </a:prstGeom>
        </p:spPr>
        <p:txBody>
          <a:bodyPr/>
          <a:lstStyle/>
          <a:p>
            <a:pPr lvl="0">
              <a:lnSpc>
                <a:spcPct val="125000"/>
              </a:lnSpc>
              <a:defRPr sz="1800"/>
            </a:pPr>
            <a:endParaRPr sz="1400" dirty="0">
              <a:latin typeface="Avenir Book"/>
              <a:ea typeface="Avenir Book"/>
              <a:cs typeface="Avenir Book"/>
              <a:sym typeface="Avenir Book"/>
            </a:endParaRPr>
          </a:p>
        </p:txBody>
      </p:sp>
    </p:spTree>
    <p:extLst>
      <p:ext uri="{BB962C8B-B14F-4D97-AF65-F5344CB8AC3E}">
        <p14:creationId xmlns:p14="http://schemas.microsoft.com/office/powerpoint/2010/main" val="17723356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Slide Image Placeholder 1"/>
          <p:cNvSpPr>
            <a:spLocks noGrp="1" noRot="1" noChangeAspect="1" noTextEdit="1"/>
          </p:cNvSpPr>
          <p:nvPr>
            <p:ph type="sldImg"/>
          </p:nvPr>
        </p:nvSpPr>
        <p:spPr/>
      </p:sp>
      <p:sp>
        <p:nvSpPr>
          <p:cNvPr id="119810" name="Notes Placeholder 2"/>
          <p:cNvSpPr>
            <a:spLocks noGrp="1"/>
          </p:cNvSpPr>
          <p:nvPr>
            <p:ph type="body" idx="1"/>
          </p:nvPr>
        </p:nvSpPr>
        <p:spPr>
          <a:noFill/>
          <a:ln/>
        </p:spPr>
        <p:txBody>
          <a:bodyPr/>
          <a:lstStyle/>
          <a:p>
            <a:r>
              <a:rPr lang="en-US" altLang="en-US" smtClean="0"/>
              <a:t>At its core, BlueMix is an environment for building applications and leveraging a set of services to aid in the simple development of those applications. </a:t>
            </a:r>
          </a:p>
          <a:p>
            <a:endParaRPr lang="en-US" altLang="en-US" smtClean="0"/>
          </a:p>
          <a:p>
            <a:r>
              <a:rPr lang="en-US" altLang="en-US" smtClean="0"/>
              <a:t>BlueMix also provides an application hosting environment for hosting those application artifacts that run on a server. Leveraging SoftLayer, BlueMix deploys a set of virtual containers that host each deployed application and provides an environment where that application can leverage a set of pre-built services (including 3rd party services) to make application assembly easy.</a:t>
            </a:r>
          </a:p>
          <a:p>
            <a:endParaRPr lang="en-US" altLang="en-US" smtClean="0"/>
          </a:p>
          <a:p>
            <a:r>
              <a:rPr lang="en-US" altLang="en-US" smtClean="0"/>
              <a:t>BlueMix allows for its users to interact with the infrastructure via a browser-based user-interface (UI) called BlueMix user interface. For deploying web applications, a command line tool called </a:t>
            </a:r>
            <a:r>
              <a:rPr lang="en-US" altLang="en-US" b="1" smtClean="0"/>
              <a:t>cf</a:t>
            </a:r>
            <a:r>
              <a:rPr lang="en-US" altLang="en-US" smtClean="0"/>
              <a:t> is also available.</a:t>
            </a:r>
          </a:p>
          <a:p>
            <a:endParaRPr lang="en-US" altLang="en-US" smtClean="0"/>
          </a:p>
          <a:p>
            <a:r>
              <a:rPr lang="en-US" altLang="en-US" smtClean="0"/>
              <a:t>Clients (whether they are mobile applications or applications that run externally, applications that are built on BlueMix, or human using a browser) interacts with the BlueMix hosted applications via REST/HTTP APIs. Each request is routed through BlueMix to one of the application instances or its composite services.</a:t>
            </a:r>
          </a:p>
          <a:p>
            <a:endParaRPr lang="en-US" altLang="en-US" smtClean="0"/>
          </a:p>
          <a:p>
            <a:endParaRPr lang="en-US" altLang="en-US" smtClean="0"/>
          </a:p>
          <a:p>
            <a:r>
              <a:rPr lang="en-US" altLang="en-US" smtClean="0"/>
              <a:t>When an application is deployed, the application developer needs to configure BlueMix with enough information to support the application. </a:t>
            </a:r>
          </a:p>
          <a:p>
            <a:endParaRPr lang="en-US" altLang="en-US" smtClean="0"/>
          </a:p>
          <a:p>
            <a:r>
              <a:rPr lang="en-US" altLang="en-US" smtClean="0"/>
              <a:t>For a mobile application, BlueMix contains an artifact that represents the mobile applications back-end - for example, the set of services that are used by the mobile application to communicate with a server. </a:t>
            </a:r>
          </a:p>
          <a:p>
            <a:endParaRPr lang="en-US" altLang="en-US" smtClean="0"/>
          </a:p>
          <a:p>
            <a:r>
              <a:rPr lang="en-US" altLang="en-US" smtClean="0"/>
              <a:t>For a web application, the application developer needs to ensure that BlueMix is told the proper runtime and framework so that it can set up the proper execution environment in which it attempts to run the application. Each execution environment (irrespective of mobile or web) is kept isolated from other application's execution environment even though they reside on the same physical machine. </a:t>
            </a:r>
          </a:p>
          <a:p>
            <a:endParaRPr lang="en-US" altLang="en-US" smtClean="0"/>
          </a:p>
        </p:txBody>
      </p:sp>
      <p:sp>
        <p:nvSpPr>
          <p:cNvPr id="119811" name="Slide Number Placeholder 3"/>
          <p:cNvSpPr>
            <a:spLocks noGrp="1"/>
          </p:cNvSpPr>
          <p:nvPr>
            <p:ph type="sldNum" sz="quarter"/>
          </p:nvPr>
        </p:nvSpPr>
        <p:spPr>
          <a:xfrm>
            <a:off x="4398963" y="9555163"/>
            <a:ext cx="3357562" cy="487362"/>
          </a:xfrm>
          <a:prstGeom prst="rect">
            <a:avLst/>
          </a:prstGeom>
          <a:noFill/>
        </p:spPr>
        <p:txBody>
          <a:bodyPr/>
          <a:lstStyle/>
          <a:p>
            <a:pPr>
              <a:tabLst>
                <a:tab pos="722313" algn="l"/>
                <a:tab pos="1446213" algn="l"/>
                <a:tab pos="2170113" algn="l"/>
                <a:tab pos="2894013" algn="l"/>
              </a:tabLst>
            </a:pPr>
            <a:fld id="{ECA9C75A-A736-4FED-A5B9-CE449FEF1F4F}" type="slidenum">
              <a:rPr lang="en-US" altLang="en-US" smtClean="0">
                <a:cs typeface="Arial" charset="0"/>
              </a:rPr>
              <a:pPr>
                <a:tabLst>
                  <a:tab pos="722313" algn="l"/>
                  <a:tab pos="1446213" algn="l"/>
                  <a:tab pos="2170113" algn="l"/>
                  <a:tab pos="2894013" algn="l"/>
                </a:tabLst>
              </a:pPr>
              <a:t>13</a:t>
            </a:fld>
            <a:endParaRPr lang="en-US" altLang="en-US" smtClean="0">
              <a:cs typeface="Arial" charset="0"/>
            </a:endParaRPr>
          </a:p>
        </p:txBody>
      </p:sp>
    </p:spTree>
    <p:extLst>
      <p:ext uri="{BB962C8B-B14F-4D97-AF65-F5344CB8AC3E}">
        <p14:creationId xmlns:p14="http://schemas.microsoft.com/office/powerpoint/2010/main" val="10221482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Slide Image Placeholder 1"/>
          <p:cNvSpPr>
            <a:spLocks noGrp="1" noRot="1" noChangeAspect="1" noTextEdit="1"/>
          </p:cNvSpPr>
          <p:nvPr>
            <p:ph type="sldImg"/>
          </p:nvPr>
        </p:nvSpPr>
        <p:spPr/>
      </p:sp>
      <p:sp>
        <p:nvSpPr>
          <p:cNvPr id="121858" name="Notes Placeholder 2"/>
          <p:cNvSpPr>
            <a:spLocks noGrp="1"/>
          </p:cNvSpPr>
          <p:nvPr>
            <p:ph type="body" idx="1"/>
          </p:nvPr>
        </p:nvSpPr>
        <p:spPr>
          <a:noFill/>
          <a:ln/>
        </p:spPr>
        <p:txBody>
          <a:bodyPr/>
          <a:lstStyle/>
          <a:p>
            <a:endParaRPr lang="en-US" altLang="en-US" smtClean="0"/>
          </a:p>
          <a:p>
            <a:r>
              <a:rPr lang="en-US" altLang="en-US" smtClean="0"/>
              <a:t>When an application is deployed, the application developer needs to configure BlueMix with enough information to support the application. </a:t>
            </a:r>
          </a:p>
          <a:p>
            <a:endParaRPr lang="en-US" altLang="en-US" smtClean="0"/>
          </a:p>
          <a:p>
            <a:r>
              <a:rPr lang="en-US" altLang="en-US" smtClean="0"/>
              <a:t>For a mobile application, BlueMix contains an artifact that represents the mobile applications back-end - for example, the set of services that are used by the mobile application to communicate with a server. </a:t>
            </a:r>
          </a:p>
          <a:p>
            <a:endParaRPr lang="en-US" altLang="en-US" smtClean="0"/>
          </a:p>
          <a:p>
            <a:r>
              <a:rPr lang="en-US" altLang="en-US" smtClean="0"/>
              <a:t>For a web application, the application developer needs to ensure that BlueMix is told the proper runtime and framework so that it can set up the proper execution environment in which it attempts to run the application. Each execution environment (irrespective of mobile or web) is kept isolated from other application's execution environment even though they reside on the same physical machine. </a:t>
            </a:r>
          </a:p>
          <a:p>
            <a:endParaRPr lang="en-US" altLang="en-US" smtClean="0"/>
          </a:p>
          <a:p>
            <a:endParaRPr lang="en-US" altLang="en-US" smtClean="0"/>
          </a:p>
        </p:txBody>
      </p:sp>
      <p:sp>
        <p:nvSpPr>
          <p:cNvPr id="121859" name="Slide Number Placeholder 3"/>
          <p:cNvSpPr>
            <a:spLocks noGrp="1"/>
          </p:cNvSpPr>
          <p:nvPr>
            <p:ph type="sldNum" sz="quarter"/>
          </p:nvPr>
        </p:nvSpPr>
        <p:spPr>
          <a:xfrm>
            <a:off x="4398963" y="9555163"/>
            <a:ext cx="3357562" cy="487362"/>
          </a:xfrm>
          <a:prstGeom prst="rect">
            <a:avLst/>
          </a:prstGeom>
          <a:noFill/>
        </p:spPr>
        <p:txBody>
          <a:bodyPr/>
          <a:lstStyle/>
          <a:p>
            <a:fld id="{51A37987-BD75-47A6-A0F9-5B631F06AA70}" type="slidenum">
              <a:rPr lang="en-US" altLang="en-US" smtClean="0">
                <a:cs typeface="Arial" charset="0"/>
              </a:rPr>
              <a:pPr/>
              <a:t>14</a:t>
            </a:fld>
            <a:endParaRPr lang="en-US" altLang="en-US" smtClean="0">
              <a:cs typeface="Arial" charset="0"/>
            </a:endParaRPr>
          </a:p>
        </p:txBody>
      </p:sp>
    </p:spTree>
    <p:extLst>
      <p:ext uri="{BB962C8B-B14F-4D97-AF65-F5344CB8AC3E}">
        <p14:creationId xmlns:p14="http://schemas.microsoft.com/office/powerpoint/2010/main" val="507542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Slide Image Placeholder 1"/>
          <p:cNvSpPr>
            <a:spLocks noGrp="1" noRot="1" noChangeAspect="1" noTextEdit="1"/>
          </p:cNvSpPr>
          <p:nvPr>
            <p:ph type="sldImg"/>
          </p:nvPr>
        </p:nvSpPr>
        <p:spPr/>
      </p:sp>
      <p:sp>
        <p:nvSpPr>
          <p:cNvPr id="123906" name="Notes Placeholder 2"/>
          <p:cNvSpPr>
            <a:spLocks noGrp="1"/>
          </p:cNvSpPr>
          <p:nvPr>
            <p:ph type="body" idx="1"/>
          </p:nvPr>
        </p:nvSpPr>
        <p:spPr>
          <a:noFill/>
          <a:ln/>
        </p:spPr>
        <p:txBody>
          <a:bodyPr/>
          <a:lstStyle/>
          <a:p>
            <a:r>
              <a:rPr lang="en-US" altLang="en-US" smtClean="0"/>
              <a:t>As the developer creates an application (and deploys it to BlueMix), the BlueMix environment determines an appropriate virtual machine (VM) to which the application (or artifacts that are represented by the application) will be sent. F</a:t>
            </a:r>
          </a:p>
          <a:p>
            <a:endParaRPr lang="en-US" altLang="en-US" smtClean="0"/>
          </a:p>
          <a:p>
            <a:r>
              <a:rPr lang="en-US" altLang="en-US" smtClean="0"/>
              <a:t>or a mobile application, a mobile back-end projection is created on BlueMix (for which any CloudCode - code that runs on the cloud by the mobile application developer) will eventually run in. For of a web application, it will be the application that the developer deploys (pushes) to BlueMix. </a:t>
            </a:r>
          </a:p>
          <a:p>
            <a:endParaRPr lang="en-US" altLang="en-US" smtClean="0"/>
          </a:p>
          <a:p>
            <a:r>
              <a:rPr lang="en-US" altLang="en-US" smtClean="0"/>
              <a:t>This determination is based on several factors - including load already on the machine and runtimes/frameworks supported by that VM. Once a VM is chosen, an application manager on each VM will then install the proper framework and runtime for the application. Then, if necessary, the application will be deployed into that framework. When completed the application artifacts are then started.</a:t>
            </a:r>
          </a:p>
          <a:p>
            <a:endParaRPr lang="en-US" altLang="en-US" smtClean="0"/>
          </a:p>
          <a:p>
            <a:r>
              <a:rPr lang="en-US" altLang="en-US" smtClean="0"/>
              <a:t>While the previous description talks about running an application, and implies there is only one instance of it, the exact same flow happens when the application developers want to have multiple instances that are running. In those cases, while the application is uploaded only once, BlueMix deploys as many instances of the application as requested, across as many VMs as needed. Whether instances of the same application are on the same or different VMs vary based on load of the VMs. However, the application developer is unaware of these choices.</a:t>
            </a:r>
          </a:p>
          <a:p>
            <a:endParaRPr lang="en-US" altLang="en-US" smtClean="0"/>
          </a:p>
          <a:p>
            <a:r>
              <a:rPr lang="en-US" altLang="en-US" smtClean="0"/>
              <a:t>Within each VM, there will be an application manager whose job is to communicate with the rest of the BlueMix infrastructure as well as to manage the various applications that are deployed into this VM. Within each VM, there will be a set of </a:t>
            </a:r>
            <a:r>
              <a:rPr lang="en-US" altLang="en-US" b="1" smtClean="0"/>
              <a:t>containers</a:t>
            </a:r>
            <a:r>
              <a:rPr lang="en-US" altLang="en-US" smtClean="0"/>
              <a:t>.</a:t>
            </a:r>
          </a:p>
          <a:p>
            <a:r>
              <a:rPr lang="en-US" altLang="en-US" smtClean="0"/>
              <a:t>And finally, within each container BlueMix will install the appropriate framework and runtime that is needed for each application.</a:t>
            </a:r>
          </a:p>
          <a:p>
            <a:endParaRPr lang="en-US" altLang="en-US" smtClean="0"/>
          </a:p>
          <a:p>
            <a:r>
              <a:rPr lang="en-US" altLang="en-US" smtClean="0"/>
              <a:t>Once the application is deployed, if it has a web interface (such as a Java webapp), or other REST-based services (such as mobile services exposed publicly to the mobile application), users of that application will be able to talk to it via normal HTTP requests</a:t>
            </a:r>
          </a:p>
          <a:p>
            <a:endParaRPr lang="en-US" altLang="en-US" smtClean="0"/>
          </a:p>
          <a:p>
            <a:r>
              <a:rPr lang="en-US" altLang="en-US" smtClean="0"/>
              <a:t>Each application can have one, or more, URLs associated with it but all of them must point to the BlueMix endpoint. As each request comes in, BlueMix will examine the request, determine which application is it intended for and then pick one of the instances of that application to receive the request.</a:t>
            </a:r>
          </a:p>
          <a:p>
            <a:r>
              <a:rPr lang="en-US" altLang="en-US" smtClean="0"/>
              <a:t>BlueMix is designed to host scalable applications (and application artifacts). This means that instances of your application might need to be created or deleted as the load of your application changes. </a:t>
            </a:r>
            <a:br>
              <a:rPr lang="en-US" altLang="en-US" smtClean="0"/>
            </a:br>
            <a:endParaRPr lang="en-US" altLang="en-US" smtClean="0"/>
          </a:p>
          <a:p>
            <a:r>
              <a:rPr lang="en-US" altLang="en-US" smtClean="0"/>
              <a:t>Therefore, any instance of your application (even in the case where you have one instance only) might be terminated, delete, moved, or re-created on a new VM/container at any time as needed. For this reason, your application saves all persistent data in a datastore that is outside of your application - for example, on one of the datastore services that are provided by BlueMix. Any data is stored local to your application (that is, in memory or on local disk) will disappear when that instance of your application disappears.</a:t>
            </a:r>
          </a:p>
          <a:p>
            <a:endParaRPr lang="en-US" altLang="en-US" smtClean="0"/>
          </a:p>
        </p:txBody>
      </p:sp>
      <p:sp>
        <p:nvSpPr>
          <p:cNvPr id="123907" name="Slide Number Placeholder 3"/>
          <p:cNvSpPr>
            <a:spLocks noGrp="1"/>
          </p:cNvSpPr>
          <p:nvPr>
            <p:ph type="sldNum" sz="quarter"/>
          </p:nvPr>
        </p:nvSpPr>
        <p:spPr>
          <a:xfrm>
            <a:off x="4398963" y="9555163"/>
            <a:ext cx="3357562" cy="487362"/>
          </a:xfrm>
          <a:prstGeom prst="rect">
            <a:avLst/>
          </a:prstGeom>
          <a:noFill/>
        </p:spPr>
        <p:txBody>
          <a:bodyPr/>
          <a:lstStyle/>
          <a:p>
            <a:fld id="{AB29B45C-7EF8-48F9-86DD-C84402658C55}" type="slidenum">
              <a:rPr lang="en-US" altLang="en-US" smtClean="0">
                <a:cs typeface="Arial" charset="0"/>
              </a:rPr>
              <a:pPr/>
              <a:t>15</a:t>
            </a:fld>
            <a:endParaRPr lang="en-US" altLang="en-US" smtClean="0">
              <a:cs typeface="Arial" charset="0"/>
            </a:endParaRPr>
          </a:p>
        </p:txBody>
      </p:sp>
    </p:spTree>
    <p:extLst>
      <p:ext uri="{BB962C8B-B14F-4D97-AF65-F5344CB8AC3E}">
        <p14:creationId xmlns:p14="http://schemas.microsoft.com/office/powerpoint/2010/main" val="3403375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Shape 772"/>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773" name="Shape 773"/>
          <p:cNvSpPr>
            <a:spLocks noGrp="1"/>
          </p:cNvSpPr>
          <p:nvPr>
            <p:ph type="body" sz="quarter" idx="1"/>
          </p:nvPr>
        </p:nvSpPr>
        <p:spPr>
          <a:prstGeom prst="rect">
            <a:avLst/>
          </a:prstGeom>
        </p:spPr>
        <p:txBody>
          <a:bodyPr/>
          <a:lstStyle/>
          <a:p>
            <a:pPr lvl="0">
              <a:lnSpc>
                <a:spcPct val="125000"/>
              </a:lnSpc>
              <a:defRPr sz="1800"/>
            </a:pPr>
            <a:endParaRPr sz="1600" dirty="0">
              <a:latin typeface="Avenir Book"/>
              <a:ea typeface="Avenir Book"/>
              <a:cs typeface="Avenir Book"/>
              <a:sym typeface="Avenir Book"/>
            </a:endParaRPr>
          </a:p>
        </p:txBody>
      </p:sp>
    </p:spTree>
    <p:extLst>
      <p:ext uri="{BB962C8B-B14F-4D97-AF65-F5344CB8AC3E}">
        <p14:creationId xmlns:p14="http://schemas.microsoft.com/office/powerpoint/2010/main" val="37910928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 name="Shape 722"/>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723" name="Shape 723"/>
          <p:cNvSpPr>
            <a:spLocks noGrp="1"/>
          </p:cNvSpPr>
          <p:nvPr>
            <p:ph type="body" sz="quarter" idx="1"/>
          </p:nvPr>
        </p:nvSpPr>
        <p:spPr>
          <a:prstGeom prst="rect">
            <a:avLst/>
          </a:prstGeom>
        </p:spPr>
        <p:txBody>
          <a:bodyPr/>
          <a:lstStyle/>
          <a:p>
            <a:pPr lvl="0">
              <a:lnSpc>
                <a:spcPct val="125000"/>
              </a:lnSpc>
              <a:defRPr sz="1800"/>
            </a:pPr>
            <a:r>
              <a:rPr lang="ga-IE" sz="1600" dirty="0" smtClean="0">
                <a:latin typeface="Avenir Book"/>
                <a:ea typeface="Avenir Book"/>
                <a:cs typeface="Avenir Book"/>
                <a:sym typeface="Avenir Book"/>
              </a:rPr>
              <a:t>Link to a page with 3 demo’s</a:t>
            </a:r>
          </a:p>
          <a:p>
            <a:pPr lvl="0">
              <a:lnSpc>
                <a:spcPct val="125000"/>
              </a:lnSpc>
              <a:defRPr sz="1800"/>
            </a:pPr>
            <a:endParaRPr lang="ga-IE" sz="1600" dirty="0" smtClean="0">
              <a:latin typeface="Avenir Book"/>
              <a:ea typeface="Avenir Book"/>
              <a:cs typeface="Avenir Book"/>
              <a:sym typeface="Avenir Book"/>
            </a:endParaRPr>
          </a:p>
          <a:p>
            <a:pPr lvl="0">
              <a:lnSpc>
                <a:spcPct val="125000"/>
              </a:lnSpc>
              <a:defRPr sz="1800"/>
            </a:pPr>
            <a:r>
              <a:rPr lang="ga-IE" sz="1600" dirty="0" smtClean="0">
                <a:latin typeface="Avenir Book"/>
                <a:ea typeface="Avenir Book"/>
                <a:cs typeface="Avenir Book"/>
                <a:sym typeface="Avenir Book"/>
              </a:rPr>
              <a:t>1Minute</a:t>
            </a:r>
            <a:r>
              <a:rPr lang="ga-IE" sz="1600" baseline="0" dirty="0" smtClean="0">
                <a:latin typeface="Avenir Book"/>
                <a:ea typeface="Avenir Book"/>
                <a:cs typeface="Avenir Book"/>
                <a:sym typeface="Avenir Book"/>
              </a:rPr>
              <a:t> Demo</a:t>
            </a:r>
          </a:p>
          <a:p>
            <a:pPr lvl="0">
              <a:lnSpc>
                <a:spcPct val="125000"/>
              </a:lnSpc>
              <a:defRPr sz="1800"/>
            </a:pPr>
            <a:endParaRPr sz="1600" dirty="0">
              <a:latin typeface="Avenir Book"/>
              <a:ea typeface="Avenir Book"/>
              <a:cs typeface="Avenir Book"/>
              <a:sym typeface="Avenir Book"/>
            </a:endParaRPr>
          </a:p>
        </p:txBody>
      </p:sp>
    </p:spTree>
    <p:extLst>
      <p:ext uri="{BB962C8B-B14F-4D97-AF65-F5344CB8AC3E}">
        <p14:creationId xmlns:p14="http://schemas.microsoft.com/office/powerpoint/2010/main" val="36578281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Ram’s Demo – Message (use case) </a:t>
            </a:r>
          </a:p>
          <a:p>
            <a:pPr marL="0" marR="0" indent="0" defTabSz="457200" eaLnBrk="1" fontAlgn="auto" latinLnBrk="0" hangingPunct="1">
              <a:lnSpc>
                <a:spcPct val="117999"/>
              </a:lnSpc>
              <a:spcBef>
                <a:spcPts val="0"/>
              </a:spcBef>
              <a:spcAft>
                <a:spcPts val="0"/>
              </a:spcAft>
              <a:buClrTx/>
              <a:buSzTx/>
              <a:buFontTx/>
              <a:buNone/>
              <a:tabLst/>
              <a:defRPr/>
            </a:pPr>
            <a:r>
              <a:rPr lang="en-US" sz="2400" dirty="0" smtClean="0">
                <a:solidFill>
                  <a:schemeClr val="tx1"/>
                </a:solidFill>
              </a:rPr>
              <a:t>Live Demo: </a:t>
            </a:r>
            <a:r>
              <a:rPr lang="en-US" sz="2400" b="0" u="sng" dirty="0" smtClean="0">
                <a:solidFill>
                  <a:srgbClr val="4F81BD"/>
                </a:solidFill>
                <a:hlinkClick r:id="rId3"/>
              </a:rPr>
              <a:t>https://www.youtube.com/watch?v=eLX05QkZ-s0</a:t>
            </a:r>
            <a:r>
              <a:rPr lang="en-US" sz="2000" b="0" u="sng" baseline="0" dirty="0" smtClean="0">
                <a:solidFill>
                  <a:srgbClr val="4F81BD"/>
                </a:solidFill>
              </a:rPr>
              <a:t>  </a:t>
            </a:r>
            <a:r>
              <a:rPr lang="en-US" sz="2200" baseline="0" dirty="0" smtClean="0">
                <a:solidFill>
                  <a:sysClr val="windowText" lastClr="000000"/>
                </a:solidFill>
              </a:rPr>
              <a:t>- </a:t>
            </a:r>
            <a:r>
              <a:rPr lang="en-US" sz="2200" b="1" baseline="0" dirty="0" smtClean="0">
                <a:solidFill>
                  <a:sysClr val="windowText" lastClr="000000"/>
                </a:solidFill>
              </a:rPr>
              <a:t>PLEASE REMOVE BEFORE SHARING</a:t>
            </a:r>
          </a:p>
          <a:p>
            <a:pPr marL="0" marR="0" indent="0" defTabSz="457200" eaLnBrk="1" fontAlgn="auto" latinLnBrk="0" hangingPunct="1">
              <a:lnSpc>
                <a:spcPct val="117999"/>
              </a:lnSpc>
              <a:spcBef>
                <a:spcPts val="0"/>
              </a:spcBef>
              <a:spcAft>
                <a:spcPts val="0"/>
              </a:spcAft>
              <a:buClrTx/>
              <a:buSzTx/>
              <a:buFontTx/>
              <a:buNone/>
              <a:tabLst/>
              <a:defRPr/>
            </a:pPr>
            <a:endParaRPr lang="en-US" sz="2200" b="1" baseline="0" dirty="0" smtClean="0">
              <a:solidFill>
                <a:sysClr val="windowText" lastClr="000000"/>
              </a:solidFill>
            </a:endParaRPr>
          </a:p>
          <a:p>
            <a:pPr marL="0" marR="0" indent="0" defTabSz="457200" eaLnBrk="1" fontAlgn="auto" latinLnBrk="0" hangingPunct="1">
              <a:lnSpc>
                <a:spcPct val="117999"/>
              </a:lnSpc>
              <a:spcBef>
                <a:spcPts val="0"/>
              </a:spcBef>
              <a:spcAft>
                <a:spcPts val="0"/>
              </a:spcAft>
              <a:buClrTx/>
              <a:buSzTx/>
              <a:buFontTx/>
              <a:buNone/>
              <a:tabLst/>
              <a:defRPr/>
            </a:pPr>
            <a:r>
              <a:rPr lang="en-US" sz="2200" b="0" baseline="0" dirty="0" smtClean="0">
                <a:solidFill>
                  <a:sysClr val="windowText" lastClr="000000"/>
                </a:solidFill>
              </a:rPr>
              <a:t>This slide should lead back to openness of Bluemix (moving workloads, services and API’s………leading to choice of Compute, tooling and deployment models)</a:t>
            </a:r>
          </a:p>
          <a:p>
            <a:pPr marL="0" marR="0" indent="0" defTabSz="457200" eaLnBrk="1" fontAlgn="auto" latinLnBrk="0" hangingPunct="1">
              <a:lnSpc>
                <a:spcPct val="117999"/>
              </a:lnSpc>
              <a:spcBef>
                <a:spcPts val="0"/>
              </a:spcBef>
              <a:spcAft>
                <a:spcPts val="0"/>
              </a:spcAft>
              <a:buClrTx/>
              <a:buSzTx/>
              <a:buFontTx/>
              <a:buNone/>
              <a:tabLst/>
              <a:defRPr/>
            </a:pPr>
            <a:endParaRPr lang="en-US" sz="2200" b="0" baseline="0" dirty="0" smtClean="0">
              <a:solidFill>
                <a:sysClr val="windowText" lastClr="000000"/>
              </a:solidFill>
            </a:endParaRPr>
          </a:p>
          <a:p>
            <a:pPr marL="0" marR="0" indent="0" defTabSz="457200" eaLnBrk="1" fontAlgn="auto" latinLnBrk="0" hangingPunct="1">
              <a:lnSpc>
                <a:spcPct val="117999"/>
              </a:lnSpc>
              <a:spcBef>
                <a:spcPts val="0"/>
              </a:spcBef>
              <a:spcAft>
                <a:spcPts val="0"/>
              </a:spcAft>
              <a:buClrTx/>
              <a:buSzTx/>
              <a:buFontTx/>
              <a:buNone/>
              <a:tabLst/>
              <a:defRPr/>
            </a:pPr>
            <a:endParaRPr lang="en-US" sz="2400" b="0" dirty="0" smtClean="0">
              <a:solidFill>
                <a:srgbClr val="0000FF"/>
              </a:solidFill>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2935FA9F-7D3F-5741-9EE6-6623220EF666}" type="slidenum">
              <a:rPr lang="en-US" smtClean="0"/>
              <a:pPr/>
              <a:t>18</a:t>
            </a:fld>
            <a:endParaRPr lang="en-US"/>
          </a:p>
        </p:txBody>
      </p:sp>
    </p:spTree>
    <p:extLst>
      <p:ext uri="{BB962C8B-B14F-4D97-AF65-F5344CB8AC3E}">
        <p14:creationId xmlns:p14="http://schemas.microsoft.com/office/powerpoint/2010/main" val="4557629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xfrm>
            <a:off x="3884613" y="8685213"/>
            <a:ext cx="2971800" cy="457200"/>
          </a:xfrm>
          <a:prstGeom prst="rect">
            <a:avLst/>
          </a:prstGeom>
          <a:noFill/>
        </p:spPr>
        <p:txBody>
          <a:bodyPr/>
          <a:lstStyle>
            <a:lvl1pPr defTabSz="966618">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820" indent="-285700" defTabSz="966618">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2799" indent="-228560" defTabSz="966618">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599920" indent="-228560" defTabSz="966618">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039" indent="-228560" defTabSz="966618">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159" indent="-228560" defTabSz="966618"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278" indent="-228560" defTabSz="966618"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8398" indent="-228560" defTabSz="966618"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5518" indent="-228560" defTabSz="966618"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fld id="{33C22669-4DB8-4B5D-824E-4A8309783F8C}" type="slidenum">
              <a:rPr lang="en-US" sz="2100"/>
              <a:pPr/>
              <a:t>19</a:t>
            </a:fld>
            <a:endParaRPr lang="en-US" sz="2100" dirty="0"/>
          </a:p>
        </p:txBody>
      </p:sp>
      <p:sp>
        <p:nvSpPr>
          <p:cNvPr id="56323" name="Text Box 2"/>
          <p:cNvSpPr txBox="1">
            <a:spLocks noChangeArrowheads="1"/>
          </p:cNvSpPr>
          <p:nvPr/>
        </p:nvSpPr>
        <p:spPr bwMode="auto">
          <a:xfrm>
            <a:off x="4143375" y="9120189"/>
            <a:ext cx="3170238" cy="47942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lIns="96814" tIns="48226" rIns="96814" bIns="48226" anchor="b"/>
          <a:lstStyle>
            <a:lvl1pPr defTabSz="457200">
              <a:tabLst>
                <a:tab pos="0" algn="l"/>
                <a:tab pos="457200" algn="l"/>
                <a:tab pos="914400" algn="l"/>
                <a:tab pos="1371600" algn="l"/>
                <a:tab pos="1828800" algn="l"/>
                <a:tab pos="2286000" algn="l"/>
                <a:tab pos="2743200" algn="l"/>
                <a:tab pos="3200400" algn="l"/>
                <a:tab pos="3656013" algn="l"/>
                <a:tab pos="4114800" algn="l"/>
                <a:tab pos="4572000" algn="l"/>
                <a:tab pos="5029200" algn="l"/>
                <a:tab pos="5486400" algn="l"/>
                <a:tab pos="5942013" algn="l"/>
                <a:tab pos="6400800" algn="l"/>
                <a:tab pos="6856413" algn="l"/>
                <a:tab pos="7315200" algn="l"/>
                <a:tab pos="7770813" algn="l"/>
                <a:tab pos="8229600" algn="l"/>
                <a:tab pos="8686800" algn="l"/>
                <a:tab pos="9142413"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6013" algn="l"/>
                <a:tab pos="4114800" algn="l"/>
                <a:tab pos="4572000" algn="l"/>
                <a:tab pos="5029200" algn="l"/>
                <a:tab pos="5486400" algn="l"/>
                <a:tab pos="5942013" algn="l"/>
                <a:tab pos="6400800" algn="l"/>
                <a:tab pos="6856413" algn="l"/>
                <a:tab pos="7315200" algn="l"/>
                <a:tab pos="7770813" algn="l"/>
                <a:tab pos="8229600" algn="l"/>
                <a:tab pos="8686800" algn="l"/>
                <a:tab pos="9142413"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6013" algn="l"/>
                <a:tab pos="4114800" algn="l"/>
                <a:tab pos="4572000" algn="l"/>
                <a:tab pos="5029200" algn="l"/>
                <a:tab pos="5486400" algn="l"/>
                <a:tab pos="5942013" algn="l"/>
                <a:tab pos="6400800" algn="l"/>
                <a:tab pos="6856413" algn="l"/>
                <a:tab pos="7315200" algn="l"/>
                <a:tab pos="7770813" algn="l"/>
                <a:tab pos="8229600" algn="l"/>
                <a:tab pos="8686800" algn="l"/>
                <a:tab pos="9142413"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598613" indent="-227013" defTabSz="457200">
              <a:tabLst>
                <a:tab pos="0" algn="l"/>
                <a:tab pos="457200" algn="l"/>
                <a:tab pos="914400" algn="l"/>
                <a:tab pos="1371600" algn="l"/>
                <a:tab pos="1828800" algn="l"/>
                <a:tab pos="2286000" algn="l"/>
                <a:tab pos="2743200" algn="l"/>
                <a:tab pos="3200400" algn="l"/>
                <a:tab pos="3656013" algn="l"/>
                <a:tab pos="4114800" algn="l"/>
                <a:tab pos="4572000" algn="l"/>
                <a:tab pos="5029200" algn="l"/>
                <a:tab pos="5486400" algn="l"/>
                <a:tab pos="5942013" algn="l"/>
                <a:tab pos="6400800" algn="l"/>
                <a:tab pos="6856413" algn="l"/>
                <a:tab pos="7315200" algn="l"/>
                <a:tab pos="7770813" algn="l"/>
                <a:tab pos="8229600" algn="l"/>
                <a:tab pos="8686800" algn="l"/>
                <a:tab pos="9142413"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6013" algn="l"/>
                <a:tab pos="4114800" algn="l"/>
                <a:tab pos="4572000" algn="l"/>
                <a:tab pos="5029200" algn="l"/>
                <a:tab pos="5486400" algn="l"/>
                <a:tab pos="5942013" algn="l"/>
                <a:tab pos="6400800" algn="l"/>
                <a:tab pos="6856413" algn="l"/>
                <a:tab pos="7315200" algn="l"/>
                <a:tab pos="7770813" algn="l"/>
                <a:tab pos="8229600" algn="l"/>
                <a:tab pos="8686800" algn="l"/>
                <a:tab pos="9142413"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6013" algn="l"/>
                <a:tab pos="4114800" algn="l"/>
                <a:tab pos="4572000" algn="l"/>
                <a:tab pos="5029200" algn="l"/>
                <a:tab pos="5486400" algn="l"/>
                <a:tab pos="5942013" algn="l"/>
                <a:tab pos="6400800" algn="l"/>
                <a:tab pos="6856413" algn="l"/>
                <a:tab pos="7315200" algn="l"/>
                <a:tab pos="7770813" algn="l"/>
                <a:tab pos="8229600" algn="l"/>
                <a:tab pos="8686800" algn="l"/>
                <a:tab pos="9142413"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6013" algn="l"/>
                <a:tab pos="4114800" algn="l"/>
                <a:tab pos="4572000" algn="l"/>
                <a:tab pos="5029200" algn="l"/>
                <a:tab pos="5486400" algn="l"/>
                <a:tab pos="5942013" algn="l"/>
                <a:tab pos="6400800" algn="l"/>
                <a:tab pos="6856413" algn="l"/>
                <a:tab pos="7315200" algn="l"/>
                <a:tab pos="7770813" algn="l"/>
                <a:tab pos="8229600" algn="l"/>
                <a:tab pos="8686800" algn="l"/>
                <a:tab pos="9142413"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6013" algn="l"/>
                <a:tab pos="4114800" algn="l"/>
                <a:tab pos="4572000" algn="l"/>
                <a:tab pos="5029200" algn="l"/>
                <a:tab pos="5486400" algn="l"/>
                <a:tab pos="5942013" algn="l"/>
                <a:tab pos="6400800" algn="l"/>
                <a:tab pos="6856413" algn="l"/>
                <a:tab pos="7315200" algn="l"/>
                <a:tab pos="7770813" algn="l"/>
                <a:tab pos="8229600" algn="l"/>
                <a:tab pos="8686800" algn="l"/>
                <a:tab pos="9142413"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6013" algn="l"/>
                <a:tab pos="4114800" algn="l"/>
                <a:tab pos="4572000" algn="l"/>
                <a:tab pos="5029200" algn="l"/>
                <a:tab pos="5486400" algn="l"/>
                <a:tab pos="5942013" algn="l"/>
                <a:tab pos="6400800" algn="l"/>
                <a:tab pos="6856413" algn="l"/>
                <a:tab pos="7315200" algn="l"/>
                <a:tab pos="7770813" algn="l"/>
                <a:tab pos="8229600" algn="l"/>
                <a:tab pos="8686800" algn="l"/>
                <a:tab pos="9142413"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r" eaLnBrk="1" hangingPunct="1">
              <a:buSzPct val="100000"/>
            </a:pPr>
            <a:fld id="{344F6EC7-4052-4A04-8BB9-4BA0BC3C7987}" type="slidenum">
              <a:rPr lang="en-US" sz="1200">
                <a:solidFill>
                  <a:srgbClr val="000000"/>
                </a:solidFill>
                <a:cs typeface="Arial" panose="020B0604020202020204" pitchFamily="34" charset="0"/>
              </a:rPr>
              <a:pPr algn="r" eaLnBrk="1" hangingPunct="1">
                <a:buSzPct val="100000"/>
              </a:pPr>
              <a:t>19</a:t>
            </a:fld>
            <a:endParaRPr lang="en-US" sz="1200" dirty="0">
              <a:solidFill>
                <a:srgbClr val="000000"/>
              </a:solidFill>
              <a:cs typeface="Arial" panose="020B0604020202020204" pitchFamily="34" charset="0"/>
            </a:endParaRPr>
          </a:p>
        </p:txBody>
      </p:sp>
      <p:sp>
        <p:nvSpPr>
          <p:cNvPr id="56324" name="Rectangle 3"/>
          <p:cNvSpPr>
            <a:spLocks noGrp="1" noRot="1" noChangeAspect="1" noChangeArrowheads="1" noTextEdit="1"/>
          </p:cNvSpPr>
          <p:nvPr>
            <p:ph type="sldImg"/>
          </p:nvPr>
        </p:nvSpPr>
        <p:spPr>
          <a:xfrm>
            <a:off x="460375" y="720725"/>
            <a:ext cx="6399213" cy="3600450"/>
          </a:xfrm>
          <a:ln/>
          <a:extLst>
            <a:ext uri="{AF507438-7753-43e0-B8FC-AC1667EBCBE1}">
              <a14:hiddenEffects xmlns:a14="http://schemas.microsoft.com/office/drawing/2010/main" xmlns="">
                <a:effectLst>
                  <a:outerShdw dist="35921" dir="2700000" algn="ctr" rotWithShape="0">
                    <a:srgbClr val="808080"/>
                  </a:outerShdw>
                </a:effectLst>
              </a14:hiddenEffects>
            </a:ext>
          </a:extLst>
        </p:spPr>
      </p:sp>
      <p:sp>
        <p:nvSpPr>
          <p:cNvPr id="56325" name="Rectangle 4"/>
          <p:cNvSpPr txBox="1">
            <a:spLocks noGrp="1" noChangeArrowheads="1"/>
          </p:cNvSpPr>
          <p:nvPr>
            <p:ph type="body" idx="1"/>
          </p:nvPr>
        </p:nvSpPr>
        <p:spPr bwMode="auto">
          <a:xfrm>
            <a:off x="733426" y="4560888"/>
            <a:ext cx="5848350" cy="4319587"/>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lIns="96814" tIns="48226" rIns="96814" bIns="48226"/>
          <a:lstStyle/>
          <a:p>
            <a:pPr defTabSz="457120">
              <a:spcBef>
                <a:spcPts val="450"/>
              </a:spcBef>
              <a:tabLst>
                <a:tab pos="0" algn="l"/>
                <a:tab pos="457120" algn="l"/>
                <a:tab pos="914240" algn="l"/>
                <a:tab pos="1371359" algn="l"/>
                <a:tab pos="1828479" algn="l"/>
                <a:tab pos="2285599" algn="l"/>
                <a:tab pos="2742718" algn="l"/>
                <a:tab pos="3199839" algn="l"/>
                <a:tab pos="3656958" algn="l"/>
                <a:tab pos="4114078" algn="l"/>
                <a:tab pos="4571198" algn="l"/>
                <a:tab pos="5028317" algn="l"/>
                <a:tab pos="5485438" algn="l"/>
                <a:tab pos="5942556" algn="l"/>
                <a:tab pos="6399677" algn="l"/>
                <a:tab pos="6856797" algn="l"/>
                <a:tab pos="7313916" algn="l"/>
                <a:tab pos="7771037" algn="l"/>
                <a:tab pos="8228155" algn="l"/>
                <a:tab pos="8685276" algn="l"/>
                <a:tab pos="9142396" algn="l"/>
              </a:tabLst>
            </a:pPr>
            <a:r>
              <a:rPr lang="en-GB" dirty="0" smtClean="0">
                <a:cs typeface="Arial" panose="020B0604020202020204" pitchFamily="34" charset="0"/>
              </a:rPr>
              <a:t>define APIs that you want to expose outside</a:t>
            </a:r>
          </a:p>
          <a:p>
            <a:pPr defTabSz="457120">
              <a:spcBef>
                <a:spcPts val="450"/>
              </a:spcBef>
              <a:tabLst>
                <a:tab pos="0" algn="l"/>
                <a:tab pos="457120" algn="l"/>
                <a:tab pos="914240" algn="l"/>
                <a:tab pos="1371359" algn="l"/>
                <a:tab pos="1828479" algn="l"/>
                <a:tab pos="2285599" algn="l"/>
                <a:tab pos="2742718" algn="l"/>
                <a:tab pos="3199839" algn="l"/>
                <a:tab pos="3656958" algn="l"/>
                <a:tab pos="4114078" algn="l"/>
                <a:tab pos="4571198" algn="l"/>
                <a:tab pos="5028317" algn="l"/>
                <a:tab pos="5485438" algn="l"/>
                <a:tab pos="5942556" algn="l"/>
                <a:tab pos="6399677" algn="l"/>
                <a:tab pos="6856797" algn="l"/>
                <a:tab pos="7313916" algn="l"/>
                <a:tab pos="7771037" algn="l"/>
                <a:tab pos="8228155" algn="l"/>
                <a:tab pos="8685276" algn="l"/>
                <a:tab pos="9142396" algn="l"/>
              </a:tabLst>
            </a:pPr>
            <a:endParaRPr lang="en-GB" dirty="0" smtClean="0">
              <a:cs typeface="Arial" panose="020B0604020202020204" pitchFamily="34" charset="0"/>
            </a:endParaRPr>
          </a:p>
          <a:p>
            <a:pPr defTabSz="457120">
              <a:spcBef>
                <a:spcPts val="450"/>
              </a:spcBef>
              <a:tabLst>
                <a:tab pos="0" algn="l"/>
                <a:tab pos="457120" algn="l"/>
                <a:tab pos="914240" algn="l"/>
                <a:tab pos="1371359" algn="l"/>
                <a:tab pos="1828479" algn="l"/>
                <a:tab pos="2285599" algn="l"/>
                <a:tab pos="2742718" algn="l"/>
                <a:tab pos="3199839" algn="l"/>
                <a:tab pos="3656958" algn="l"/>
                <a:tab pos="4114078" algn="l"/>
                <a:tab pos="4571198" algn="l"/>
                <a:tab pos="5028317" algn="l"/>
                <a:tab pos="5485438" algn="l"/>
                <a:tab pos="5942556" algn="l"/>
                <a:tab pos="6399677" algn="l"/>
                <a:tab pos="6856797" algn="l"/>
                <a:tab pos="7313916" algn="l"/>
                <a:tab pos="7771037" algn="l"/>
                <a:tab pos="8228155" algn="l"/>
                <a:tab pos="8685276" algn="l"/>
                <a:tab pos="9142396" algn="l"/>
              </a:tabLst>
            </a:pPr>
            <a:r>
              <a:rPr lang="en-GB" baseline="0" dirty="0" smtClean="0">
                <a:cs typeface="Arial" panose="020B0604020202020204" pitchFamily="34" charset="0"/>
              </a:rPr>
              <a:t>add mobile access to your </a:t>
            </a:r>
            <a:r>
              <a:rPr lang="en-GB" baseline="0" dirty="0" err="1" smtClean="0">
                <a:cs typeface="Arial" panose="020B0604020202020204" pitchFamily="34" charset="0"/>
              </a:rPr>
              <a:t>env</a:t>
            </a:r>
            <a:r>
              <a:rPr lang="en-GB" baseline="0" dirty="0" smtClean="0">
                <a:cs typeface="Arial" panose="020B0604020202020204" pitchFamily="34" charset="0"/>
              </a:rPr>
              <a:t>. i.e. create mobile apps that access your enterprise and provide service.</a:t>
            </a:r>
          </a:p>
          <a:p>
            <a:pPr defTabSz="457120">
              <a:spcBef>
                <a:spcPts val="450"/>
              </a:spcBef>
              <a:tabLst>
                <a:tab pos="0" algn="l"/>
                <a:tab pos="457120" algn="l"/>
                <a:tab pos="914240" algn="l"/>
                <a:tab pos="1371359" algn="l"/>
                <a:tab pos="1828479" algn="l"/>
                <a:tab pos="2285599" algn="l"/>
                <a:tab pos="2742718" algn="l"/>
                <a:tab pos="3199839" algn="l"/>
                <a:tab pos="3656958" algn="l"/>
                <a:tab pos="4114078" algn="l"/>
                <a:tab pos="4571198" algn="l"/>
                <a:tab pos="5028317" algn="l"/>
                <a:tab pos="5485438" algn="l"/>
                <a:tab pos="5942556" algn="l"/>
                <a:tab pos="6399677" algn="l"/>
                <a:tab pos="6856797" algn="l"/>
                <a:tab pos="7313916" algn="l"/>
                <a:tab pos="7771037" algn="l"/>
                <a:tab pos="8228155" algn="l"/>
                <a:tab pos="8685276" algn="l"/>
                <a:tab pos="9142396" algn="l"/>
              </a:tabLst>
            </a:pPr>
            <a:endParaRPr lang="en-GB" baseline="0" dirty="0" smtClean="0">
              <a:cs typeface="Arial" panose="020B0604020202020204" pitchFamily="34" charset="0"/>
            </a:endParaRPr>
          </a:p>
          <a:p>
            <a:pPr defTabSz="457120">
              <a:spcBef>
                <a:spcPts val="450"/>
              </a:spcBef>
              <a:tabLst>
                <a:tab pos="0" algn="l"/>
                <a:tab pos="457120" algn="l"/>
                <a:tab pos="914240" algn="l"/>
                <a:tab pos="1371359" algn="l"/>
                <a:tab pos="1828479" algn="l"/>
                <a:tab pos="2285599" algn="l"/>
                <a:tab pos="2742718" algn="l"/>
                <a:tab pos="3199839" algn="l"/>
                <a:tab pos="3656958" algn="l"/>
                <a:tab pos="4114078" algn="l"/>
                <a:tab pos="4571198" algn="l"/>
                <a:tab pos="5028317" algn="l"/>
                <a:tab pos="5485438" algn="l"/>
                <a:tab pos="5942556" algn="l"/>
                <a:tab pos="6399677" algn="l"/>
                <a:tab pos="6856797" algn="l"/>
                <a:tab pos="7313916" algn="l"/>
                <a:tab pos="7771037" algn="l"/>
                <a:tab pos="8228155" algn="l"/>
                <a:tab pos="8685276" algn="l"/>
                <a:tab pos="9142396" algn="l"/>
              </a:tabLst>
            </a:pPr>
            <a:r>
              <a:rPr lang="en-GB" baseline="0" dirty="0" smtClean="0">
                <a:cs typeface="Arial" panose="020B0604020202020204" pitchFamily="34" charset="0"/>
              </a:rPr>
              <a:t>add </a:t>
            </a:r>
            <a:r>
              <a:rPr lang="en-GB" baseline="0" dirty="0" err="1" smtClean="0">
                <a:cs typeface="Arial" panose="020B0604020202020204" pitchFamily="34" charset="0"/>
              </a:rPr>
              <a:t>bigdata</a:t>
            </a:r>
            <a:r>
              <a:rPr lang="en-GB" baseline="0" dirty="0" smtClean="0">
                <a:cs typeface="Arial" panose="020B0604020202020204" pitchFamily="34" charset="0"/>
              </a:rPr>
              <a:t>, analytics and take advantage of social media.  Also IOT</a:t>
            </a:r>
          </a:p>
          <a:p>
            <a:pPr defTabSz="457120">
              <a:spcBef>
                <a:spcPts val="450"/>
              </a:spcBef>
              <a:tabLst>
                <a:tab pos="0" algn="l"/>
                <a:tab pos="457120" algn="l"/>
                <a:tab pos="914240" algn="l"/>
                <a:tab pos="1371359" algn="l"/>
                <a:tab pos="1828479" algn="l"/>
                <a:tab pos="2285599" algn="l"/>
                <a:tab pos="2742718" algn="l"/>
                <a:tab pos="3199839" algn="l"/>
                <a:tab pos="3656958" algn="l"/>
                <a:tab pos="4114078" algn="l"/>
                <a:tab pos="4571198" algn="l"/>
                <a:tab pos="5028317" algn="l"/>
                <a:tab pos="5485438" algn="l"/>
                <a:tab pos="5942556" algn="l"/>
                <a:tab pos="6399677" algn="l"/>
                <a:tab pos="6856797" algn="l"/>
                <a:tab pos="7313916" algn="l"/>
                <a:tab pos="7771037" algn="l"/>
                <a:tab pos="8228155" algn="l"/>
                <a:tab pos="8685276" algn="l"/>
                <a:tab pos="9142396" algn="l"/>
              </a:tabLst>
            </a:pPr>
            <a:endParaRPr lang="en-GB" baseline="0" dirty="0" smtClean="0">
              <a:cs typeface="Arial" panose="020B0604020202020204" pitchFamily="34" charset="0"/>
            </a:endParaRPr>
          </a:p>
          <a:p>
            <a:pPr defTabSz="457120">
              <a:spcBef>
                <a:spcPts val="450"/>
              </a:spcBef>
              <a:tabLst>
                <a:tab pos="0" algn="l"/>
                <a:tab pos="457120" algn="l"/>
                <a:tab pos="914240" algn="l"/>
                <a:tab pos="1371359" algn="l"/>
                <a:tab pos="1828479" algn="l"/>
                <a:tab pos="2285599" algn="l"/>
                <a:tab pos="2742718" algn="l"/>
                <a:tab pos="3199839" algn="l"/>
                <a:tab pos="3656958" algn="l"/>
                <a:tab pos="4114078" algn="l"/>
                <a:tab pos="4571198" algn="l"/>
                <a:tab pos="5028317" algn="l"/>
                <a:tab pos="5485438" algn="l"/>
                <a:tab pos="5942556" algn="l"/>
                <a:tab pos="6399677" algn="l"/>
                <a:tab pos="6856797" algn="l"/>
                <a:tab pos="7313916" algn="l"/>
                <a:tab pos="7771037" algn="l"/>
                <a:tab pos="8228155" algn="l"/>
                <a:tab pos="8685276" algn="l"/>
                <a:tab pos="9142396" algn="l"/>
              </a:tabLst>
            </a:pPr>
            <a:r>
              <a:rPr lang="en-GB" baseline="0" dirty="0" smtClean="0">
                <a:cs typeface="Arial" panose="020B0604020202020204" pitchFamily="34" charset="0"/>
              </a:rPr>
              <a:t>trading partner communities and customer </a:t>
            </a:r>
            <a:r>
              <a:rPr lang="en-GB" baseline="0" dirty="0" err="1" smtClean="0">
                <a:cs typeface="Arial" panose="020B0604020202020204" pitchFamily="34" charset="0"/>
              </a:rPr>
              <a:t>communites</a:t>
            </a:r>
            <a:r>
              <a:rPr lang="en-GB" baseline="0" dirty="0" smtClean="0">
                <a:cs typeface="Arial" panose="020B0604020202020204" pitchFamily="34" charset="0"/>
              </a:rPr>
              <a:t> to gain access to your enterprise function through APIs.  Think </a:t>
            </a:r>
            <a:r>
              <a:rPr lang="en-GB" baseline="0" dirty="0" err="1" smtClean="0">
                <a:cs typeface="Arial" panose="020B0604020202020204" pitchFamily="34" charset="0"/>
              </a:rPr>
              <a:t>bestbuy</a:t>
            </a:r>
            <a:r>
              <a:rPr lang="en-GB" baseline="0" dirty="0" smtClean="0">
                <a:cs typeface="Arial" panose="020B0604020202020204" pitchFamily="34" charset="0"/>
              </a:rPr>
              <a:t> </a:t>
            </a:r>
            <a:r>
              <a:rPr lang="en-GB" baseline="0" dirty="0" err="1" smtClean="0">
                <a:cs typeface="Arial" panose="020B0604020202020204" pitchFamily="34" charset="0"/>
              </a:rPr>
              <a:t>api</a:t>
            </a:r>
            <a:r>
              <a:rPr lang="en-GB" baseline="0" dirty="0" smtClean="0">
                <a:cs typeface="Arial" panose="020B0604020202020204" pitchFamily="34" charset="0"/>
              </a:rPr>
              <a:t> and </a:t>
            </a:r>
            <a:r>
              <a:rPr lang="en-GB" baseline="0" dirty="0" err="1" smtClean="0">
                <a:cs typeface="Arial" panose="020B0604020202020204" pitchFamily="34" charset="0"/>
              </a:rPr>
              <a:t>googlemap</a:t>
            </a:r>
            <a:r>
              <a:rPr lang="en-GB" baseline="0" dirty="0" smtClean="0">
                <a:cs typeface="Arial" panose="020B0604020202020204" pitchFamily="34" charset="0"/>
              </a:rPr>
              <a:t> </a:t>
            </a:r>
            <a:r>
              <a:rPr lang="en-GB" baseline="0" dirty="0" err="1" smtClean="0">
                <a:cs typeface="Arial" panose="020B0604020202020204" pitchFamily="34" charset="0"/>
              </a:rPr>
              <a:t>api</a:t>
            </a:r>
            <a:endParaRPr lang="en-GB" dirty="0" smtClean="0">
              <a:cs typeface="Arial" panose="020B0604020202020204" pitchFamily="34" charset="0"/>
            </a:endParaRPr>
          </a:p>
        </p:txBody>
      </p:sp>
    </p:spTree>
    <p:extLst>
      <p:ext uri="{BB962C8B-B14F-4D97-AF65-F5344CB8AC3E}">
        <p14:creationId xmlns:p14="http://schemas.microsoft.com/office/powerpoint/2010/main" val="7398827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25218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Tree>
    <p:extLst>
      <p:ext uri="{BB962C8B-B14F-4D97-AF65-F5344CB8AC3E}">
        <p14:creationId xmlns:p14="http://schemas.microsoft.com/office/powerpoint/2010/main" val="4634687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3" name="Shape 633"/>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634" name="Shape 634"/>
          <p:cNvSpPr>
            <a:spLocks noGrp="1"/>
          </p:cNvSpPr>
          <p:nvPr>
            <p:ph type="body" sz="quarter" idx="1"/>
          </p:nvPr>
        </p:nvSpPr>
        <p:spPr>
          <a:prstGeom prst="rect">
            <a:avLst/>
          </a:prstGeom>
        </p:spPr>
        <p:txBody>
          <a:bodyPr/>
          <a:lstStyle/>
          <a:p>
            <a:pPr lvl="0">
              <a:lnSpc>
                <a:spcPct val="125000"/>
              </a:lnSpc>
              <a:defRPr sz="1800"/>
            </a:pPr>
            <a:r>
              <a:rPr sz="1600" b="1" dirty="0" smtClean="0">
                <a:latin typeface="Avenir Book"/>
                <a:ea typeface="Avenir Book"/>
                <a:cs typeface="Avenir Book"/>
                <a:sym typeface="Avenir Book"/>
              </a:rPr>
              <a:t>Bluemix </a:t>
            </a:r>
            <a:r>
              <a:rPr sz="1600" b="1" dirty="0">
                <a:latin typeface="Avenir Book"/>
                <a:ea typeface="Avenir Book"/>
                <a:cs typeface="Avenir Book"/>
                <a:sym typeface="Avenir Book"/>
              </a:rPr>
              <a:t>is built on top of IBM’s infrastructure as a service offering - SoftLayer. It embraces Cloud Foundry as an open source platform as a service and extends it with IBM, third party, and community built services.</a:t>
            </a:r>
          </a:p>
          <a:p>
            <a:pPr lvl="0">
              <a:lnSpc>
                <a:spcPct val="125000"/>
              </a:lnSpc>
              <a:defRPr sz="1800"/>
            </a:pPr>
            <a:endParaRPr sz="1600" b="1" dirty="0">
              <a:latin typeface="Avenir Book"/>
              <a:ea typeface="Avenir Book"/>
              <a:cs typeface="Avenir Book"/>
              <a:sym typeface="Avenir Book"/>
            </a:endParaRPr>
          </a:p>
          <a:p>
            <a:pPr lvl="0">
              <a:lnSpc>
                <a:spcPct val="125000"/>
              </a:lnSpc>
              <a:defRPr sz="1800"/>
            </a:pPr>
            <a:r>
              <a:rPr sz="1600" b="1" dirty="0">
                <a:latin typeface="Avenir Book"/>
                <a:ea typeface="Avenir Book"/>
                <a:cs typeface="Avenir Book"/>
                <a:sym typeface="Avenir Book"/>
              </a:rPr>
              <a:t>Explain Diagram </a:t>
            </a:r>
            <a:r>
              <a:rPr sz="1600" dirty="0">
                <a:latin typeface="Avenir Book"/>
                <a:ea typeface="Avenir Book"/>
                <a:cs typeface="Avenir Book"/>
                <a:sym typeface="Avenir Book"/>
              </a:rPr>
              <a:t>(verbs in </a:t>
            </a:r>
            <a:r>
              <a:rPr sz="1600" b="1" dirty="0">
                <a:solidFill>
                  <a:srgbClr val="0365C0"/>
                </a:solidFill>
                <a:latin typeface="Avenir Book"/>
                <a:ea typeface="Avenir Book"/>
                <a:cs typeface="Avenir Book"/>
                <a:sym typeface="Avenir Book"/>
              </a:rPr>
              <a:t>blue</a:t>
            </a:r>
            <a:r>
              <a:rPr sz="1600" b="1" dirty="0">
                <a:latin typeface="Avenir Book"/>
                <a:ea typeface="Avenir Book"/>
                <a:cs typeface="Avenir Book"/>
                <a:sym typeface="Avenir Book"/>
              </a:rPr>
              <a:t> </a:t>
            </a:r>
            <a:r>
              <a:rPr sz="1600" dirty="0">
                <a:latin typeface="Avenir Book"/>
                <a:ea typeface="Avenir Book"/>
                <a:cs typeface="Avenir Book"/>
                <a:sym typeface="Avenir Book"/>
              </a:rPr>
              <a:t>- please use this terminology)</a:t>
            </a:r>
            <a:endParaRPr sz="1600" b="1" dirty="0">
              <a:latin typeface="Avenir Book"/>
              <a:ea typeface="Avenir Book"/>
              <a:cs typeface="Avenir Book"/>
              <a:sym typeface="Avenir Book"/>
            </a:endParaRPr>
          </a:p>
          <a:p>
            <a:pPr marL="123331" lvl="0" indent="-123331">
              <a:lnSpc>
                <a:spcPct val="125000"/>
              </a:lnSpc>
              <a:buSzPct val="75000"/>
              <a:buFont typeface="Avenir Book"/>
              <a:buChar char="•"/>
              <a:defRPr sz="1800"/>
            </a:pPr>
            <a:r>
              <a:rPr sz="1600" b="1" dirty="0">
                <a:latin typeface="Avenir Book"/>
                <a:ea typeface="Avenir Book"/>
                <a:cs typeface="Avenir Book"/>
                <a:sym typeface="Avenir Book"/>
              </a:rPr>
              <a:t>Start by </a:t>
            </a:r>
            <a:r>
              <a:rPr sz="1600" b="1" dirty="0">
                <a:solidFill>
                  <a:srgbClr val="0365C0"/>
                </a:solidFill>
                <a:latin typeface="Avenir Book"/>
                <a:ea typeface="Avenir Book"/>
                <a:cs typeface="Avenir Book"/>
                <a:sym typeface="Avenir Book"/>
              </a:rPr>
              <a:t>Pushing</a:t>
            </a:r>
            <a:r>
              <a:rPr sz="1600" b="1" dirty="0">
                <a:latin typeface="Avenir Book"/>
                <a:ea typeface="Avenir Book"/>
                <a:cs typeface="Avenir Book"/>
                <a:sym typeface="Avenir Book"/>
              </a:rPr>
              <a:t> </a:t>
            </a:r>
            <a:r>
              <a:rPr sz="1600" dirty="0">
                <a:latin typeface="Avenir Book"/>
                <a:ea typeface="Avenir Book"/>
                <a:cs typeface="Avenir Book"/>
                <a:sym typeface="Avenir Book"/>
              </a:rPr>
              <a:t>your code through Cloud Foundry</a:t>
            </a:r>
          </a:p>
          <a:p>
            <a:pPr marL="123331" lvl="0" indent="-123331">
              <a:lnSpc>
                <a:spcPct val="125000"/>
              </a:lnSpc>
              <a:buSzPct val="75000"/>
              <a:buFont typeface="Avenir Book"/>
              <a:buChar char="•"/>
              <a:defRPr sz="1800"/>
            </a:pPr>
            <a:r>
              <a:rPr sz="1600" dirty="0">
                <a:latin typeface="Avenir Book"/>
                <a:ea typeface="Avenir Book"/>
                <a:cs typeface="Avenir Book"/>
                <a:sym typeface="Avenir Book"/>
              </a:rPr>
              <a:t>Cloud Foundry </a:t>
            </a:r>
            <a:r>
              <a:rPr sz="1600" b="1" dirty="0">
                <a:solidFill>
                  <a:srgbClr val="0365C0"/>
                </a:solidFill>
                <a:latin typeface="Avenir Book"/>
                <a:ea typeface="Avenir Book"/>
                <a:cs typeface="Avenir Book"/>
                <a:sym typeface="Avenir Book"/>
              </a:rPr>
              <a:t>interprets</a:t>
            </a:r>
            <a:r>
              <a:rPr sz="1600" dirty="0">
                <a:latin typeface="Avenir Book"/>
                <a:ea typeface="Avenir Book"/>
                <a:cs typeface="Avenir Book"/>
                <a:sym typeface="Avenir Book"/>
              </a:rPr>
              <a:t> which language you’ve used and </a:t>
            </a:r>
            <a:r>
              <a:rPr sz="1600" b="1" dirty="0">
                <a:solidFill>
                  <a:srgbClr val="0365C0"/>
                </a:solidFill>
                <a:latin typeface="Avenir Book"/>
                <a:ea typeface="Avenir Book"/>
                <a:cs typeface="Avenir Book"/>
                <a:sym typeface="Avenir Book"/>
              </a:rPr>
              <a:t>associates</a:t>
            </a:r>
            <a:r>
              <a:rPr sz="1600" dirty="0">
                <a:latin typeface="Avenir Book"/>
                <a:ea typeface="Avenir Book"/>
                <a:cs typeface="Avenir Book"/>
                <a:sym typeface="Avenir Book"/>
              </a:rPr>
              <a:t> your code to the appropriate runtime - now you have a </a:t>
            </a:r>
            <a:r>
              <a:rPr sz="1600" b="1" dirty="0">
                <a:latin typeface="Avenir Book"/>
                <a:ea typeface="Avenir Book"/>
                <a:cs typeface="Avenir Book"/>
                <a:sym typeface="Avenir Book"/>
              </a:rPr>
              <a:t>working app </a:t>
            </a:r>
            <a:r>
              <a:rPr sz="1600" dirty="0">
                <a:latin typeface="Avenir Book"/>
                <a:ea typeface="Avenir Book"/>
                <a:cs typeface="Avenir Book"/>
                <a:sym typeface="Avenir Book"/>
              </a:rPr>
              <a:t>(layer above runtimes).</a:t>
            </a:r>
          </a:p>
          <a:p>
            <a:pPr marL="123331" lvl="0" indent="-123331">
              <a:lnSpc>
                <a:spcPct val="125000"/>
              </a:lnSpc>
              <a:buSzPct val="75000"/>
              <a:buFont typeface="Avenir Book"/>
              <a:buChar char="•"/>
              <a:defRPr sz="1800"/>
            </a:pPr>
            <a:r>
              <a:rPr sz="1600" b="1" dirty="0">
                <a:latin typeface="Avenir Book"/>
                <a:ea typeface="Avenir Book"/>
                <a:cs typeface="Avenir Book"/>
                <a:sym typeface="Avenir Book"/>
              </a:rPr>
              <a:t>Your app can</a:t>
            </a:r>
            <a:endParaRPr sz="1600" dirty="0">
              <a:latin typeface="Avenir Book"/>
              <a:ea typeface="Avenir Book"/>
              <a:cs typeface="Avenir Book"/>
              <a:sym typeface="Avenir Book"/>
            </a:endParaRPr>
          </a:p>
          <a:p>
            <a:pPr marL="567831" lvl="1" indent="-123331">
              <a:lnSpc>
                <a:spcPct val="125000"/>
              </a:lnSpc>
              <a:buClr>
                <a:srgbClr val="0365C0"/>
              </a:buClr>
              <a:buSzPct val="75000"/>
              <a:buFont typeface="Avenir Book"/>
              <a:buChar char="•"/>
              <a:defRPr sz="1800"/>
            </a:pPr>
            <a:r>
              <a:rPr sz="1600" b="1" dirty="0">
                <a:solidFill>
                  <a:srgbClr val="0365C0"/>
                </a:solidFill>
                <a:latin typeface="Avenir Book"/>
                <a:ea typeface="Avenir Book"/>
                <a:cs typeface="Avenir Book"/>
                <a:sym typeface="Avenir Book"/>
              </a:rPr>
              <a:t>Pull </a:t>
            </a:r>
            <a:r>
              <a:rPr sz="1600" dirty="0">
                <a:latin typeface="Avenir Book"/>
                <a:ea typeface="Avenir Book"/>
                <a:cs typeface="Avenir Book"/>
                <a:sym typeface="Avenir Book"/>
              </a:rPr>
              <a:t>prebuilt services (IBM, 3rd party, or community built) in from the marketplace and utilize their functionality</a:t>
            </a:r>
          </a:p>
          <a:p>
            <a:pPr marL="567831" lvl="1" indent="-123331">
              <a:lnSpc>
                <a:spcPct val="125000"/>
              </a:lnSpc>
              <a:buClr>
                <a:srgbClr val="0365C0"/>
              </a:buClr>
              <a:buSzPct val="75000"/>
              <a:buFont typeface="Avenir Book"/>
              <a:buChar char="•"/>
              <a:defRPr sz="1800"/>
            </a:pPr>
            <a:r>
              <a:rPr sz="1600" b="1" dirty="0">
                <a:solidFill>
                  <a:srgbClr val="0365C0"/>
                </a:solidFill>
                <a:latin typeface="Avenir Book"/>
                <a:ea typeface="Avenir Book"/>
                <a:cs typeface="Avenir Book"/>
                <a:sym typeface="Avenir Book"/>
              </a:rPr>
              <a:t>Connect</a:t>
            </a:r>
            <a:r>
              <a:rPr sz="1600" dirty="0">
                <a:solidFill>
                  <a:srgbClr val="0365C0"/>
                </a:solidFill>
                <a:latin typeface="Avenir Book"/>
                <a:ea typeface="Avenir Book"/>
                <a:cs typeface="Avenir Book"/>
                <a:sym typeface="Avenir Book"/>
              </a:rPr>
              <a:t> </a:t>
            </a:r>
            <a:r>
              <a:rPr sz="1600" dirty="0">
                <a:latin typeface="Avenir Book"/>
                <a:ea typeface="Avenir Book"/>
                <a:cs typeface="Avenir Book"/>
                <a:sym typeface="Avenir Book"/>
              </a:rPr>
              <a:t>to traditional IT - aka “Your Systems” with a secure connector</a:t>
            </a:r>
          </a:p>
          <a:p>
            <a:pPr marL="567831" lvl="1" indent="-123331">
              <a:lnSpc>
                <a:spcPct val="125000"/>
              </a:lnSpc>
              <a:buClr>
                <a:srgbClr val="0365C0"/>
              </a:buClr>
              <a:buSzPct val="75000"/>
              <a:buFont typeface="Avenir Book"/>
              <a:buChar char="•"/>
              <a:defRPr sz="1800"/>
            </a:pPr>
            <a:r>
              <a:rPr sz="1600" b="1" dirty="0">
                <a:solidFill>
                  <a:srgbClr val="0365C0"/>
                </a:solidFill>
                <a:latin typeface="Avenir Book"/>
                <a:ea typeface="Avenir Book"/>
                <a:cs typeface="Avenir Book"/>
                <a:sym typeface="Avenir Book"/>
              </a:rPr>
              <a:t>Connect </a:t>
            </a:r>
            <a:r>
              <a:rPr sz="1600" dirty="0">
                <a:latin typeface="Avenir Book"/>
                <a:ea typeface="Avenir Book"/>
                <a:cs typeface="Avenir Book"/>
                <a:sym typeface="Avenir Book"/>
              </a:rPr>
              <a:t>to other clouds that you utilize with a secure connector</a:t>
            </a:r>
          </a:p>
          <a:p>
            <a:pPr marL="123331" lvl="0" indent="-123331">
              <a:lnSpc>
                <a:spcPct val="125000"/>
              </a:lnSpc>
              <a:buSzPct val="75000"/>
              <a:buFont typeface="Avenir Book"/>
              <a:buChar char="•"/>
              <a:defRPr sz="1800"/>
            </a:pPr>
            <a:r>
              <a:rPr sz="1600" dirty="0">
                <a:latin typeface="Avenir Book"/>
                <a:ea typeface="Avenir Book"/>
                <a:cs typeface="Avenir Book"/>
                <a:sym typeface="Avenir Book"/>
              </a:rPr>
              <a:t>All of this sits on infrastructure (networking, storage, servers) </a:t>
            </a:r>
            <a:r>
              <a:rPr sz="1600" b="1" dirty="0">
                <a:solidFill>
                  <a:srgbClr val="0365C0"/>
                </a:solidFill>
                <a:latin typeface="Avenir Book"/>
                <a:ea typeface="Avenir Book"/>
                <a:cs typeface="Avenir Book"/>
                <a:sym typeface="Avenir Book"/>
              </a:rPr>
              <a:t>hosted</a:t>
            </a:r>
            <a:r>
              <a:rPr sz="1600" dirty="0">
                <a:latin typeface="Avenir Book"/>
                <a:ea typeface="Avenir Book"/>
                <a:cs typeface="Avenir Book"/>
                <a:sym typeface="Avenir Book"/>
              </a:rPr>
              <a:t> by IBM Softlayer </a:t>
            </a:r>
            <a:r>
              <a:rPr sz="1600" i="1" dirty="0">
                <a:latin typeface="Avenir Book"/>
                <a:ea typeface="Avenir Book"/>
                <a:cs typeface="Avenir Book"/>
                <a:sym typeface="Avenir Book"/>
              </a:rPr>
              <a:t>(IBM’s IaaS cloud offering)</a:t>
            </a:r>
          </a:p>
          <a:p>
            <a:pPr lvl="0">
              <a:lnSpc>
                <a:spcPct val="125000"/>
              </a:lnSpc>
              <a:defRPr sz="1800"/>
            </a:pPr>
            <a:endParaRPr sz="1600" i="1" dirty="0">
              <a:latin typeface="Avenir Book"/>
              <a:ea typeface="Avenir Book"/>
              <a:cs typeface="Avenir Book"/>
              <a:sym typeface="Avenir Book"/>
            </a:endParaRPr>
          </a:p>
          <a:p>
            <a:pPr lvl="0">
              <a:lnSpc>
                <a:spcPct val="125000"/>
              </a:lnSpc>
              <a:defRPr sz="1800"/>
            </a:pPr>
            <a:r>
              <a:rPr sz="1600" b="1" dirty="0">
                <a:latin typeface="Avenir Book"/>
                <a:ea typeface="Avenir Book"/>
                <a:cs typeface="Avenir Book"/>
                <a:sym typeface="Avenir Book"/>
              </a:rPr>
              <a:t>Finally</a:t>
            </a:r>
            <a:r>
              <a:rPr sz="1600" dirty="0">
                <a:latin typeface="Avenir Book"/>
                <a:ea typeface="Avenir Book"/>
                <a:cs typeface="Avenir Book"/>
                <a:sym typeface="Avenir Book"/>
              </a:rPr>
              <a:t> - when your app is built and ready to go, it can be </a:t>
            </a:r>
            <a:r>
              <a:rPr sz="1600" b="1" dirty="0">
                <a:solidFill>
                  <a:srgbClr val="0365C0"/>
                </a:solidFill>
                <a:latin typeface="Avenir Book"/>
                <a:ea typeface="Avenir Book"/>
                <a:cs typeface="Avenir Book"/>
                <a:sym typeface="Avenir Book"/>
              </a:rPr>
              <a:t>accessed</a:t>
            </a:r>
            <a:r>
              <a:rPr sz="1600" dirty="0">
                <a:latin typeface="Avenir Book"/>
                <a:ea typeface="Avenir Book"/>
                <a:cs typeface="Avenir Book"/>
                <a:sym typeface="Avenir Book"/>
              </a:rPr>
              <a:t> by anything with a </a:t>
            </a:r>
            <a:r>
              <a:rPr sz="1600" b="1" dirty="0">
                <a:latin typeface="Avenir Book"/>
                <a:ea typeface="Avenir Book"/>
                <a:cs typeface="Avenir Book"/>
                <a:sym typeface="Avenir Book"/>
              </a:rPr>
              <a:t>web browser and a connection to the internet</a:t>
            </a:r>
            <a:r>
              <a:rPr sz="1600" dirty="0">
                <a:latin typeface="Avenir Book"/>
                <a:ea typeface="Avenir Book"/>
                <a:cs typeface="Avenir Book"/>
                <a:sym typeface="Avenir Book"/>
              </a:rPr>
              <a:t>, a </a:t>
            </a:r>
            <a:r>
              <a:rPr sz="1600" b="1" dirty="0">
                <a:latin typeface="Avenir Book"/>
                <a:ea typeface="Avenir Book"/>
                <a:cs typeface="Avenir Book"/>
                <a:sym typeface="Avenir Book"/>
              </a:rPr>
              <a:t>smartphone app</a:t>
            </a:r>
            <a:r>
              <a:rPr sz="1600" dirty="0">
                <a:latin typeface="Avenir Book"/>
                <a:ea typeface="Avenir Book"/>
                <a:cs typeface="Avenir Book"/>
                <a:sym typeface="Avenir Book"/>
              </a:rPr>
              <a:t> (via the Bluemix SDK) to utilize backend services, or </a:t>
            </a:r>
            <a:r>
              <a:rPr sz="1600" b="1" dirty="0">
                <a:latin typeface="Avenir Book"/>
                <a:ea typeface="Avenir Book"/>
                <a:cs typeface="Avenir Book"/>
                <a:sym typeface="Avenir Book"/>
              </a:rPr>
              <a:t>another type of app or system</a:t>
            </a:r>
            <a:r>
              <a:rPr sz="1600" dirty="0">
                <a:latin typeface="Avenir Book"/>
                <a:ea typeface="Avenir Book"/>
                <a:cs typeface="Avenir Book"/>
                <a:sym typeface="Avenir Book"/>
              </a:rPr>
              <a:t> (via an API you create).</a:t>
            </a:r>
          </a:p>
        </p:txBody>
      </p:sp>
    </p:spTree>
    <p:extLst>
      <p:ext uri="{BB962C8B-B14F-4D97-AF65-F5344CB8AC3E}">
        <p14:creationId xmlns:p14="http://schemas.microsoft.com/office/powerpoint/2010/main" val="118714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just" eaLnBrk="1" hangingPunct="1">
              <a:spcBef>
                <a:spcPts val="600"/>
              </a:spcBef>
              <a:buFont typeface="Arial" panose="020B0604020202020204" pitchFamily="34" charset="0"/>
              <a:buNone/>
            </a:pPr>
            <a:endParaRPr lang="en-US" altLang="en-US" sz="1200" b="0" dirty="0" smtClean="0">
              <a:solidFill>
                <a:srgbClr val="3B0256"/>
              </a:solidFill>
            </a:endParaRPr>
          </a:p>
          <a:p>
            <a:pPr marL="0" indent="0" algn="just" eaLnBrk="1" hangingPunct="1">
              <a:spcBef>
                <a:spcPts val="600"/>
              </a:spcBef>
              <a:buFont typeface="Arial" panose="020B0604020202020204" pitchFamily="34" charset="0"/>
              <a:buNone/>
            </a:pPr>
            <a:endParaRPr lang="en-US" altLang="en-US" sz="1200" b="0" dirty="0" smtClean="0">
              <a:solidFill>
                <a:srgbClr val="3B0256"/>
              </a:solidFill>
            </a:endParaRPr>
          </a:p>
          <a:p>
            <a:pPr marL="171450" indent="-171450" algn="just" eaLnBrk="1" hangingPunct="1">
              <a:spcBef>
                <a:spcPts val="600"/>
              </a:spcBef>
              <a:buFont typeface="Arial" panose="020B0604020202020204" pitchFamily="34" charset="0"/>
              <a:buChar char="•"/>
            </a:pPr>
            <a:r>
              <a:rPr lang="en-US" altLang="en-US" sz="1200" b="0" dirty="0" smtClean="0">
                <a:solidFill>
                  <a:srgbClr val="3B0256"/>
                </a:solidFill>
              </a:rPr>
              <a:t>The digital disruption is underway across all industries, and at the core of this disruption is a transformation and acceleration of innovation, development and delivery methods. Enterprise executives recognize the significance of this transformation and are seeking ways to bring the culture of startup innovation into their enterprise. They need to lead the digital disruption or risk being disrupted -- digitally disintermediated from their customers, employees, or suppliers. Born on the cloud startups are leading many disruptions and using new methods to achieve these disruptive innovations.</a:t>
            </a:r>
          </a:p>
          <a:p>
            <a:pPr marL="171450" indent="-171450" algn="just" eaLnBrk="1" hangingPunct="1">
              <a:spcBef>
                <a:spcPts val="600"/>
              </a:spcBef>
              <a:buFont typeface="Arial" panose="020B0604020202020204" pitchFamily="34" charset="0"/>
              <a:buChar char="•"/>
            </a:pPr>
            <a:endParaRPr lang="en-US" altLang="en-US" sz="1200" b="0" dirty="0" smtClean="0">
              <a:solidFill>
                <a:srgbClr val="3B0256"/>
              </a:solidFill>
            </a:endParaRPr>
          </a:p>
          <a:p>
            <a:pPr marL="171450" indent="-171450" algn="just" eaLnBrk="1" hangingPunct="1">
              <a:spcBef>
                <a:spcPts val="600"/>
              </a:spcBef>
              <a:buFont typeface="Arial" panose="020B0604020202020204" pitchFamily="34" charset="0"/>
              <a:buChar char="•"/>
            </a:pPr>
            <a:r>
              <a:rPr lang="en-US" altLang="en-US" sz="1200" b="0" dirty="0" smtClean="0">
                <a:solidFill>
                  <a:srgbClr val="3B0256"/>
                </a:solidFill>
              </a:rPr>
              <a:t>These digital disruptors are delivering new business models and customer value at high speed and high quality, continuously iterating and experimenting in-field to achieve their desired business outcomes. Pivoting and rapidly iterating to achieve customer adoption and revenue growth. </a:t>
            </a:r>
          </a:p>
          <a:p>
            <a:pPr marL="171450" indent="-171450" algn="just" eaLnBrk="1" hangingPunct="1">
              <a:spcBef>
                <a:spcPts val="600"/>
              </a:spcBef>
              <a:buFont typeface="Arial" panose="020B0604020202020204" pitchFamily="34" charset="0"/>
              <a:buChar char="•"/>
            </a:pPr>
            <a:endParaRPr lang="en-US" altLang="en-US" sz="1200" b="0" dirty="0" smtClean="0">
              <a:solidFill>
                <a:srgbClr val="3B0256"/>
              </a:solidFill>
            </a:endParaRPr>
          </a:p>
          <a:p>
            <a:pPr marL="171450" indent="-171450" algn="just" eaLnBrk="1" hangingPunct="1">
              <a:spcBef>
                <a:spcPts val="600"/>
              </a:spcBef>
              <a:buFont typeface="Arial" panose="020B0604020202020204" pitchFamily="34" charset="0"/>
              <a:buChar char="•"/>
            </a:pPr>
            <a:r>
              <a:rPr lang="en-US" altLang="en-US" sz="1200" b="0" dirty="0" smtClean="0">
                <a:solidFill>
                  <a:srgbClr val="3B0256"/>
                </a:solidFill>
              </a:rPr>
              <a:t>These new methods, typically discussed as DevOps, encompasses a transformation of culture, processes and tools. In a manor that accelerates innovation, rapid instantiation of new services, and data driven iterations</a:t>
            </a:r>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C3C999AD-79EC-4F02-84A9-EEA7F0527E47}"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38621708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smtClean="0"/>
              <a:t>First of its kind delivery mechanism</a:t>
            </a:r>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2935FA9F-7D3F-5741-9EE6-6623220EF666}" type="slidenum">
              <a:rPr lang="en-US" smtClean="0"/>
              <a:pPr/>
              <a:t>24</a:t>
            </a:fld>
            <a:endParaRPr lang="en-US"/>
          </a:p>
        </p:txBody>
      </p:sp>
    </p:spTree>
    <p:extLst>
      <p:ext uri="{BB962C8B-B14F-4D97-AF65-F5344CB8AC3E}">
        <p14:creationId xmlns:p14="http://schemas.microsoft.com/office/powerpoint/2010/main" val="4548161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252186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89730" tIns="44865" rIns="89730" bIns="44865" numCol="1" anchor="t" anchorCtr="0" compatLnSpc="1">
            <a:prstTxWarp prst="textNoShape">
              <a:avLst/>
            </a:prstTxWarp>
          </a:bodyPr>
          <a:lstStyle/>
          <a:p>
            <a:pPr defTabSz="431515">
              <a:spcBef>
                <a:spcPct val="0"/>
              </a:spcBef>
            </a:pPr>
            <a:r>
              <a:rPr lang="en-US" sz="1100">
                <a:latin typeface="Calibri" charset="0"/>
                <a:ea typeface="ＭＳ Ｐゴシック" charset="0"/>
                <a:cs typeface="ＭＳ Ｐゴシック" charset="0"/>
              </a:rPr>
              <a:t>Watson is ushering in a new era of computing; it is fundamentally different from the conventional, programmable computing systems that we</a:t>
            </a:r>
            <a:r>
              <a:rPr lang="ja-JP" altLang="en-US" sz="1100">
                <a:latin typeface="Calibri" charset="0"/>
                <a:ea typeface="ＭＳ Ｐゴシック" charset="0"/>
                <a:cs typeface="ＭＳ Ｐゴシック" charset="0"/>
              </a:rPr>
              <a:t>’</a:t>
            </a:r>
            <a:r>
              <a:rPr lang="en-US" altLang="ja-JP" sz="1100">
                <a:latin typeface="Calibri" charset="0"/>
                <a:ea typeface="ＭＳ Ｐゴシック" charset="0"/>
                <a:cs typeface="ＭＳ Ｐゴシック" charset="0"/>
              </a:rPr>
              <a:t>re used to. </a:t>
            </a:r>
          </a:p>
          <a:p>
            <a:pPr defTabSz="431515">
              <a:spcBef>
                <a:spcPct val="0"/>
              </a:spcBef>
            </a:pPr>
            <a:endParaRPr lang="en-US" sz="1100">
              <a:latin typeface="Calibri" charset="0"/>
              <a:ea typeface="ＭＳ Ｐゴシック" charset="0"/>
              <a:cs typeface="ＭＳ Ｐゴシック" charset="0"/>
            </a:endParaRPr>
          </a:p>
          <a:p>
            <a:pPr defTabSz="431515">
              <a:spcBef>
                <a:spcPct val="0"/>
              </a:spcBef>
            </a:pPr>
            <a:r>
              <a:rPr lang="en-US" sz="1100">
                <a:latin typeface="Calibri" charset="0"/>
                <a:ea typeface="ＭＳ Ｐゴシック" charset="0"/>
                <a:cs typeface="ＭＳ Ｐゴシック" charset="0"/>
              </a:rPr>
              <a:t>Watson mirrors the same cognitive process that we use every day to understand the world around us. </a:t>
            </a:r>
          </a:p>
          <a:p>
            <a:pPr defTabSz="431515">
              <a:spcBef>
                <a:spcPct val="0"/>
              </a:spcBef>
            </a:pPr>
            <a:endParaRPr lang="en-US" sz="1100">
              <a:latin typeface="Calibri" charset="0"/>
              <a:ea typeface="ＭＳ Ｐゴシック" charset="0"/>
              <a:cs typeface="ＭＳ Ｐゴシック" charset="0"/>
            </a:endParaRPr>
          </a:p>
          <a:p>
            <a:pPr defTabSz="431515">
              <a:spcBef>
                <a:spcPct val="0"/>
              </a:spcBef>
            </a:pPr>
            <a:r>
              <a:rPr lang="en-US" sz="1100">
                <a:latin typeface="Calibri" charset="0"/>
                <a:ea typeface="ＭＳ Ｐゴシック" charset="0"/>
                <a:cs typeface="ＭＳ Ｐゴシック" charset="0"/>
              </a:rPr>
              <a:t>W</a:t>
            </a:r>
            <a:r>
              <a:rPr lang="en-US" sz="1100">
                <a:solidFill>
                  <a:schemeClr val="tx2"/>
                </a:solidFill>
                <a:latin typeface="Calibri" charset="0"/>
                <a:ea typeface="ＭＳ Ｐゴシック" charset="0"/>
                <a:cs typeface="ＭＳ Ｐゴシック" charset="0"/>
              </a:rPr>
              <a:t>ith its ability to learn and navigate the language and protocols of specific professions and industries, and communicate in natural language, Watson </a:t>
            </a:r>
            <a:r>
              <a:rPr lang="en-US" sz="1100">
                <a:latin typeface="Calibri" charset="0"/>
                <a:ea typeface="ＭＳ Ｐゴシック" charset="0"/>
                <a:cs typeface="ＭＳ Ｐゴシック" charset="0"/>
              </a:rPr>
              <a:t>is revolutionizing the way we make decisions, become experts and share expertise, at scale. </a:t>
            </a:r>
            <a:endParaRPr lang="en-US">
              <a:latin typeface="Calibri" charset="0"/>
              <a:ea typeface="ＭＳ Ｐゴシック" charset="0"/>
              <a:cs typeface="ＭＳ Ｐゴシック" charset="0"/>
            </a:endParaRPr>
          </a:p>
        </p:txBody>
      </p:sp>
      <p:sp>
        <p:nvSpPr>
          <p:cNvPr id="37891" name="Slide Number Placeholder 3"/>
          <p:cNvSpPr>
            <a:spLocks noGrp="1"/>
          </p:cNvSpPr>
          <p:nvPr>
            <p:ph type="sldNum" sz="quarter" idx="5"/>
          </p:nvPr>
        </p:nvSpPr>
        <p:spPr bwMode="auto">
          <a:xfrm>
            <a:off x="3884027" y="8684926"/>
            <a:ext cx="2972421" cy="457513"/>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89730" tIns="44865" rIns="89730" bIns="44865"/>
          <a:lstStyle>
            <a:lvl1pPr eaLnBrk="0" hangingPunct="0">
              <a:defRPr sz="2400">
                <a:solidFill>
                  <a:schemeClr val="tx1"/>
                </a:solidFill>
                <a:latin typeface="Arial" charset="0"/>
                <a:ea typeface="ヒラギノ角ゴ Pro W3" charset="0"/>
                <a:cs typeface="ヒラギノ角ゴ Pro W3" charset="0"/>
              </a:defRPr>
            </a:lvl1pPr>
            <a:lvl2pPr marL="729057" indent="-280406" eaLnBrk="0" hangingPunct="0">
              <a:defRPr sz="2400">
                <a:solidFill>
                  <a:schemeClr val="tx1"/>
                </a:solidFill>
                <a:latin typeface="Arial" charset="0"/>
                <a:ea typeface="ヒラギノ角ゴ Pro W3" charset="0"/>
                <a:cs typeface="ヒラギノ角ゴ Pro W3" charset="0"/>
              </a:defRPr>
            </a:lvl2pPr>
            <a:lvl3pPr marL="1121626" indent="-224325" eaLnBrk="0" hangingPunct="0">
              <a:defRPr sz="2400">
                <a:solidFill>
                  <a:schemeClr val="tx1"/>
                </a:solidFill>
                <a:latin typeface="Arial" charset="0"/>
                <a:ea typeface="ヒラギノ角ゴ Pro W3" charset="0"/>
                <a:cs typeface="ヒラギノ角ゴ Pro W3" charset="0"/>
              </a:defRPr>
            </a:lvl3pPr>
            <a:lvl4pPr marL="1570276" indent="-224325" eaLnBrk="0" hangingPunct="0">
              <a:defRPr sz="2400">
                <a:solidFill>
                  <a:schemeClr val="tx1"/>
                </a:solidFill>
                <a:latin typeface="Arial" charset="0"/>
                <a:ea typeface="ヒラギノ角ゴ Pro W3" charset="0"/>
                <a:cs typeface="ヒラギノ角ゴ Pro W3" charset="0"/>
              </a:defRPr>
            </a:lvl4pPr>
            <a:lvl5pPr marL="2018927" indent="-224325" eaLnBrk="0" hangingPunct="0">
              <a:defRPr sz="2400">
                <a:solidFill>
                  <a:schemeClr val="tx1"/>
                </a:solidFill>
                <a:latin typeface="Arial" charset="0"/>
                <a:ea typeface="ヒラギノ角ゴ Pro W3" charset="0"/>
                <a:cs typeface="ヒラギノ角ゴ Pro W3" charset="0"/>
              </a:defRPr>
            </a:lvl5pPr>
            <a:lvl6pPr marL="2467577" indent="-224325"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2916227" indent="-224325"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3364878" indent="-224325"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3813528" indent="-224325"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pPr eaLnBrk="1" hangingPunct="1"/>
            <a:fld id="{964461B2-EFD9-A246-8F02-4DF60D4BA887}" type="slidenum">
              <a:rPr lang="en-US" sz="1200"/>
              <a:pPr eaLnBrk="1" hangingPunct="1"/>
              <a:t>28</a:t>
            </a:fld>
            <a:endParaRPr lang="en-US" sz="1200"/>
          </a:p>
        </p:txBody>
      </p:sp>
    </p:spTree>
    <p:extLst>
      <p:ext uri="{BB962C8B-B14F-4D97-AF65-F5344CB8AC3E}">
        <p14:creationId xmlns:p14="http://schemas.microsoft.com/office/powerpoint/2010/main" val="5149088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89730" tIns="44865" rIns="89730" bIns="44865" numCol="1" anchor="t" anchorCtr="0" compatLnSpc="1">
            <a:prstTxWarp prst="textNoShape">
              <a:avLst/>
            </a:prstTxWarp>
          </a:bodyPr>
          <a:lstStyle/>
          <a:p>
            <a:pPr defTabSz="431515">
              <a:spcBef>
                <a:spcPct val="0"/>
              </a:spcBef>
            </a:pPr>
            <a:r>
              <a:rPr lang="en-US" sz="1100">
                <a:latin typeface="Calibri" charset="0"/>
                <a:ea typeface="ＭＳ Ｐゴシック" charset="0"/>
                <a:cs typeface="ＭＳ Ｐゴシック" charset="0"/>
              </a:rPr>
              <a:t>Watson is ushering in a new era of computing; it is fundamentally different from the conventional, programmable computing systems that we</a:t>
            </a:r>
            <a:r>
              <a:rPr lang="ja-JP" altLang="en-US" sz="1100">
                <a:latin typeface="Calibri" charset="0"/>
                <a:ea typeface="ＭＳ Ｐゴシック" charset="0"/>
                <a:cs typeface="ＭＳ Ｐゴシック" charset="0"/>
              </a:rPr>
              <a:t>’</a:t>
            </a:r>
            <a:r>
              <a:rPr lang="en-US" altLang="ja-JP" sz="1100">
                <a:latin typeface="Calibri" charset="0"/>
                <a:ea typeface="ＭＳ Ｐゴシック" charset="0"/>
                <a:cs typeface="ＭＳ Ｐゴシック" charset="0"/>
              </a:rPr>
              <a:t>re used to. </a:t>
            </a:r>
          </a:p>
          <a:p>
            <a:pPr defTabSz="431515">
              <a:spcBef>
                <a:spcPct val="0"/>
              </a:spcBef>
            </a:pPr>
            <a:endParaRPr lang="en-US" sz="1100">
              <a:latin typeface="Calibri" charset="0"/>
              <a:ea typeface="ＭＳ Ｐゴシック" charset="0"/>
              <a:cs typeface="ＭＳ Ｐゴシック" charset="0"/>
            </a:endParaRPr>
          </a:p>
          <a:p>
            <a:pPr defTabSz="431515">
              <a:spcBef>
                <a:spcPct val="0"/>
              </a:spcBef>
            </a:pPr>
            <a:r>
              <a:rPr lang="en-US" sz="1100">
                <a:latin typeface="Calibri" charset="0"/>
                <a:ea typeface="ＭＳ Ｐゴシック" charset="0"/>
                <a:cs typeface="ＭＳ Ｐゴシック" charset="0"/>
              </a:rPr>
              <a:t>Watson mirrors the same cognitive process that we use every day to understand the world around us. </a:t>
            </a:r>
          </a:p>
          <a:p>
            <a:pPr defTabSz="431515">
              <a:spcBef>
                <a:spcPct val="0"/>
              </a:spcBef>
            </a:pPr>
            <a:endParaRPr lang="en-US" sz="1100">
              <a:latin typeface="Calibri" charset="0"/>
              <a:ea typeface="ＭＳ Ｐゴシック" charset="0"/>
              <a:cs typeface="ＭＳ Ｐゴシック" charset="0"/>
            </a:endParaRPr>
          </a:p>
          <a:p>
            <a:pPr defTabSz="431515">
              <a:spcBef>
                <a:spcPct val="0"/>
              </a:spcBef>
            </a:pPr>
            <a:r>
              <a:rPr lang="en-US" sz="1100">
                <a:latin typeface="Calibri" charset="0"/>
                <a:ea typeface="ＭＳ Ｐゴシック" charset="0"/>
                <a:cs typeface="ＭＳ Ｐゴシック" charset="0"/>
              </a:rPr>
              <a:t>W</a:t>
            </a:r>
            <a:r>
              <a:rPr lang="en-US" sz="1100">
                <a:solidFill>
                  <a:schemeClr val="tx2"/>
                </a:solidFill>
                <a:latin typeface="Calibri" charset="0"/>
                <a:ea typeface="ＭＳ Ｐゴシック" charset="0"/>
                <a:cs typeface="ＭＳ Ｐゴシック" charset="0"/>
              </a:rPr>
              <a:t>ith its ability to learn and navigate the language and protocols of specific professions and industries, and communicate in natural language, Watson </a:t>
            </a:r>
            <a:r>
              <a:rPr lang="en-US" sz="1100">
                <a:latin typeface="Calibri" charset="0"/>
                <a:ea typeface="ＭＳ Ｐゴシック" charset="0"/>
                <a:cs typeface="ＭＳ Ｐゴシック" charset="0"/>
              </a:rPr>
              <a:t>is revolutionizing the way we make decisions, become experts and share expertise, at scale. </a:t>
            </a:r>
            <a:endParaRPr lang="en-US">
              <a:latin typeface="Calibri" charset="0"/>
              <a:ea typeface="ＭＳ Ｐゴシック" charset="0"/>
              <a:cs typeface="ＭＳ Ｐゴシック" charset="0"/>
            </a:endParaRPr>
          </a:p>
        </p:txBody>
      </p:sp>
      <p:sp>
        <p:nvSpPr>
          <p:cNvPr id="37891" name="Slide Number Placeholder 3"/>
          <p:cNvSpPr>
            <a:spLocks noGrp="1"/>
          </p:cNvSpPr>
          <p:nvPr>
            <p:ph type="sldNum" sz="quarter" idx="5"/>
          </p:nvPr>
        </p:nvSpPr>
        <p:spPr bwMode="auto">
          <a:xfrm>
            <a:off x="3884027" y="8684926"/>
            <a:ext cx="2972421" cy="457513"/>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89730" tIns="44865" rIns="89730" bIns="44865"/>
          <a:lstStyle>
            <a:lvl1pPr eaLnBrk="0" hangingPunct="0">
              <a:defRPr sz="2400">
                <a:solidFill>
                  <a:schemeClr val="tx1"/>
                </a:solidFill>
                <a:latin typeface="Arial" charset="0"/>
                <a:ea typeface="ヒラギノ角ゴ Pro W3" charset="0"/>
                <a:cs typeface="ヒラギノ角ゴ Pro W3" charset="0"/>
              </a:defRPr>
            </a:lvl1pPr>
            <a:lvl2pPr marL="729057" indent="-280406" eaLnBrk="0" hangingPunct="0">
              <a:defRPr sz="2400">
                <a:solidFill>
                  <a:schemeClr val="tx1"/>
                </a:solidFill>
                <a:latin typeface="Arial" charset="0"/>
                <a:ea typeface="ヒラギノ角ゴ Pro W3" charset="0"/>
                <a:cs typeface="ヒラギノ角ゴ Pro W3" charset="0"/>
              </a:defRPr>
            </a:lvl2pPr>
            <a:lvl3pPr marL="1121626" indent="-224325" eaLnBrk="0" hangingPunct="0">
              <a:defRPr sz="2400">
                <a:solidFill>
                  <a:schemeClr val="tx1"/>
                </a:solidFill>
                <a:latin typeface="Arial" charset="0"/>
                <a:ea typeface="ヒラギノ角ゴ Pro W3" charset="0"/>
                <a:cs typeface="ヒラギノ角ゴ Pro W3" charset="0"/>
              </a:defRPr>
            </a:lvl3pPr>
            <a:lvl4pPr marL="1570276" indent="-224325" eaLnBrk="0" hangingPunct="0">
              <a:defRPr sz="2400">
                <a:solidFill>
                  <a:schemeClr val="tx1"/>
                </a:solidFill>
                <a:latin typeface="Arial" charset="0"/>
                <a:ea typeface="ヒラギノ角ゴ Pro W3" charset="0"/>
                <a:cs typeface="ヒラギノ角ゴ Pro W3" charset="0"/>
              </a:defRPr>
            </a:lvl4pPr>
            <a:lvl5pPr marL="2018927" indent="-224325" eaLnBrk="0" hangingPunct="0">
              <a:defRPr sz="2400">
                <a:solidFill>
                  <a:schemeClr val="tx1"/>
                </a:solidFill>
                <a:latin typeface="Arial" charset="0"/>
                <a:ea typeface="ヒラギノ角ゴ Pro W3" charset="0"/>
                <a:cs typeface="ヒラギノ角ゴ Pro W3" charset="0"/>
              </a:defRPr>
            </a:lvl5pPr>
            <a:lvl6pPr marL="2467577" indent="-224325"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2916227" indent="-224325"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3364878" indent="-224325"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3813528" indent="-224325"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pPr eaLnBrk="1" hangingPunct="1"/>
            <a:fld id="{964461B2-EFD9-A246-8F02-4DF60D4BA887}" type="slidenum">
              <a:rPr lang="en-US" sz="1200"/>
              <a:pPr eaLnBrk="1" hangingPunct="1"/>
              <a:t>29</a:t>
            </a:fld>
            <a:endParaRPr lang="en-US" sz="1200"/>
          </a:p>
        </p:txBody>
      </p:sp>
    </p:spTree>
    <p:extLst>
      <p:ext uri="{BB962C8B-B14F-4D97-AF65-F5344CB8AC3E}">
        <p14:creationId xmlns:p14="http://schemas.microsoft.com/office/powerpoint/2010/main" val="35177437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226" name="Shape 226"/>
          <p:cNvSpPr>
            <a:spLocks noGrp="1"/>
          </p:cNvSpPr>
          <p:nvPr>
            <p:ph type="body" sz="quarter" idx="1"/>
          </p:nvPr>
        </p:nvSpPr>
        <p:spPr>
          <a:prstGeom prst="rect">
            <a:avLst/>
          </a:prstGeom>
        </p:spPr>
        <p:txBody>
          <a:bodyPr/>
          <a:lstStyle/>
          <a:p>
            <a:pPr lvl="0" defTabSz="825500">
              <a:lnSpc>
                <a:spcPct val="100000"/>
              </a:lnSpc>
              <a:defRPr sz="1800"/>
            </a:pPr>
            <a:r>
              <a:rPr lang="ga-IE" sz="2200" dirty="0" smtClean="0">
                <a:latin typeface="Lucida Grande"/>
                <a:ea typeface="Lucida Grande"/>
                <a:cs typeface="Lucida Grande"/>
                <a:sym typeface="Lucida Grande"/>
              </a:rPr>
              <a:t>Mobile</a:t>
            </a:r>
            <a:endParaRPr sz="2200" dirty="0">
              <a:latin typeface="Lucida Grande"/>
              <a:ea typeface="Lucida Grande"/>
              <a:cs typeface="Lucida Grande"/>
              <a:sym typeface="Lucida Grande"/>
            </a:endParaRPr>
          </a:p>
        </p:txBody>
      </p:sp>
    </p:spTree>
    <p:extLst>
      <p:ext uri="{BB962C8B-B14F-4D97-AF65-F5344CB8AC3E}">
        <p14:creationId xmlns:p14="http://schemas.microsoft.com/office/powerpoint/2010/main" val="27653012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859548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IoT</a:t>
            </a:r>
            <a:endParaRPr lang="en-US" dirty="0"/>
          </a:p>
        </p:txBody>
      </p:sp>
    </p:spTree>
    <p:extLst>
      <p:ext uri="{BB962C8B-B14F-4D97-AF65-F5344CB8AC3E}">
        <p14:creationId xmlns:p14="http://schemas.microsoft.com/office/powerpoint/2010/main" val="4595477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2935FA9F-7D3F-5741-9EE6-6623220EF666}" type="slidenum">
              <a:rPr lang="en-US" smtClean="0"/>
              <a:pPr/>
              <a:t>33</a:t>
            </a:fld>
            <a:endParaRPr lang="en-US"/>
          </a:p>
        </p:txBody>
      </p:sp>
    </p:spTree>
    <p:extLst>
      <p:ext uri="{BB962C8B-B14F-4D97-AF65-F5344CB8AC3E}">
        <p14:creationId xmlns:p14="http://schemas.microsoft.com/office/powerpoint/2010/main" val="19869534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Intergration</a:t>
            </a:r>
            <a:endParaRPr lang="en-US" dirty="0"/>
          </a:p>
        </p:txBody>
      </p:sp>
    </p:spTree>
    <p:extLst>
      <p:ext uri="{BB962C8B-B14F-4D97-AF65-F5344CB8AC3E}">
        <p14:creationId xmlns:p14="http://schemas.microsoft.com/office/powerpoint/2010/main" val="4225714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Integration </a:t>
            </a:r>
            <a:endParaRPr lang="en-US" dirty="0"/>
          </a:p>
        </p:txBody>
      </p:sp>
    </p:spTree>
    <p:extLst>
      <p:ext uri="{BB962C8B-B14F-4D97-AF65-F5344CB8AC3E}">
        <p14:creationId xmlns:p14="http://schemas.microsoft.com/office/powerpoint/2010/main" val="36252347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252186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252186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533" name="Shape 533"/>
          <p:cNvSpPr>
            <a:spLocks noGrp="1"/>
          </p:cNvSpPr>
          <p:nvPr>
            <p:ph type="body" sz="quarter" idx="1"/>
          </p:nvPr>
        </p:nvSpPr>
        <p:spPr>
          <a:prstGeom prst="rect">
            <a:avLst/>
          </a:prstGeom>
        </p:spPr>
        <p:txBody>
          <a:bodyPr/>
          <a:lstStyle/>
          <a:p>
            <a:pPr lvl="0">
              <a:lnSpc>
                <a:spcPct val="125000"/>
              </a:lnSpc>
              <a:defRPr sz="1800"/>
            </a:pPr>
            <a:endParaRPr lang="ga-IE" sz="1600" b="1" dirty="0" smtClean="0">
              <a:latin typeface="Avenir Book"/>
              <a:ea typeface="Avenir Book"/>
              <a:cs typeface="Avenir Book"/>
              <a:sym typeface="Avenir Book"/>
            </a:endParaRPr>
          </a:p>
          <a:p>
            <a:pPr lvl="0">
              <a:lnSpc>
                <a:spcPct val="125000"/>
              </a:lnSpc>
              <a:defRPr sz="1800"/>
            </a:pPr>
            <a:r>
              <a:rPr sz="1600" b="1" dirty="0" smtClean="0">
                <a:latin typeface="Avenir Book"/>
                <a:ea typeface="Avenir Book"/>
                <a:cs typeface="Avenir Book"/>
                <a:sym typeface="Avenir Book"/>
              </a:rPr>
              <a:t>Bluemix </a:t>
            </a:r>
            <a:r>
              <a:rPr sz="1600" b="1" dirty="0">
                <a:latin typeface="Avenir Book"/>
                <a:ea typeface="Avenir Book"/>
                <a:cs typeface="Avenir Book"/>
                <a:sym typeface="Avenir Book"/>
              </a:rPr>
              <a:t>also allows flexibility when it comes to tooling - as, again, each developer has different preferences and needs.</a:t>
            </a:r>
          </a:p>
          <a:p>
            <a:pPr lvl="0">
              <a:lnSpc>
                <a:spcPct val="125000"/>
              </a:lnSpc>
              <a:defRPr sz="1800"/>
            </a:pPr>
            <a:endParaRPr sz="1600" b="1" dirty="0">
              <a:latin typeface="Avenir Book"/>
              <a:ea typeface="Avenir Book"/>
              <a:cs typeface="Avenir Book"/>
              <a:sym typeface="Avenir Book"/>
            </a:endParaRPr>
          </a:p>
          <a:p>
            <a:pPr lvl="0">
              <a:lnSpc>
                <a:spcPct val="125000"/>
              </a:lnSpc>
              <a:defRPr sz="1800"/>
            </a:pPr>
            <a:r>
              <a:rPr sz="1600" b="1" dirty="0">
                <a:latin typeface="Avenir Book"/>
                <a:ea typeface="Avenir Book"/>
                <a:cs typeface="Avenir Book"/>
                <a:sym typeface="Avenir Book"/>
              </a:rPr>
              <a:t>Tooling Options:</a:t>
            </a:r>
          </a:p>
          <a:p>
            <a:pPr marL="197555" lvl="0" indent="-197555">
              <a:lnSpc>
                <a:spcPct val="125000"/>
              </a:lnSpc>
              <a:buSzPct val="75000"/>
              <a:buChar char="•"/>
              <a:defRPr sz="1800"/>
            </a:pPr>
            <a:r>
              <a:rPr sz="1600" dirty="0">
                <a:latin typeface="Avenir Book"/>
                <a:ea typeface="Avenir Book"/>
                <a:cs typeface="Avenir Book"/>
                <a:sym typeface="Avenir Book"/>
              </a:rPr>
              <a:t>IBM offers a </a:t>
            </a:r>
            <a:r>
              <a:rPr sz="1600" b="1" dirty="0">
                <a:latin typeface="Avenir Book"/>
                <a:ea typeface="Avenir Book"/>
                <a:cs typeface="Avenir Book"/>
                <a:sym typeface="Avenir Book"/>
              </a:rPr>
              <a:t>web based integrated development environment</a:t>
            </a:r>
            <a:r>
              <a:rPr sz="1600" dirty="0">
                <a:latin typeface="Avenir Book"/>
                <a:ea typeface="Avenir Book"/>
                <a:cs typeface="Avenir Book"/>
                <a:sym typeface="Avenir Book"/>
              </a:rPr>
              <a:t> (IDE) </a:t>
            </a:r>
            <a:r>
              <a:rPr sz="1600" b="1" dirty="0">
                <a:latin typeface="Avenir Book"/>
                <a:ea typeface="Avenir Book"/>
                <a:cs typeface="Avenir Book"/>
                <a:sym typeface="Avenir Book"/>
              </a:rPr>
              <a:t>and associated git repository </a:t>
            </a:r>
            <a:r>
              <a:rPr sz="1600" dirty="0">
                <a:latin typeface="Avenir Book"/>
                <a:ea typeface="Avenir Book"/>
                <a:cs typeface="Avenir Book"/>
                <a:sym typeface="Avenir Book"/>
              </a:rPr>
              <a:t>that allows quick deployments back to bluemix.</a:t>
            </a:r>
          </a:p>
          <a:p>
            <a:pPr marL="197555" lvl="0" indent="-197555">
              <a:lnSpc>
                <a:spcPct val="125000"/>
              </a:lnSpc>
              <a:buSzPct val="75000"/>
              <a:buChar char="•"/>
              <a:defRPr sz="1800"/>
            </a:pPr>
            <a:r>
              <a:rPr sz="1600" dirty="0">
                <a:latin typeface="Avenir Book"/>
                <a:ea typeface="Avenir Book"/>
                <a:cs typeface="Avenir Book"/>
                <a:sym typeface="Avenir Book"/>
              </a:rPr>
              <a:t>Developers can also edit code on their local machines (with the editor of their choice - i.e. Sublime) and deploy back to Bluemix through the cloud foundry command line.</a:t>
            </a:r>
          </a:p>
          <a:p>
            <a:pPr lvl="0">
              <a:lnSpc>
                <a:spcPct val="125000"/>
              </a:lnSpc>
              <a:defRPr sz="1800"/>
            </a:pPr>
            <a:endParaRPr sz="1600" dirty="0">
              <a:latin typeface="Avenir Book"/>
              <a:ea typeface="Avenir Book"/>
              <a:cs typeface="Avenir Book"/>
              <a:sym typeface="Avenir Book"/>
            </a:endParaRPr>
          </a:p>
          <a:p>
            <a:pPr lvl="0">
              <a:lnSpc>
                <a:spcPct val="125000"/>
              </a:lnSpc>
              <a:defRPr sz="1800"/>
            </a:pPr>
            <a:r>
              <a:rPr sz="1600" b="1" dirty="0">
                <a:solidFill>
                  <a:srgbClr val="53585F"/>
                </a:solidFill>
                <a:latin typeface="Avenir Book"/>
                <a:ea typeface="Avenir Book"/>
                <a:cs typeface="Avenir Book"/>
                <a:sym typeface="Avenir Book"/>
              </a:rPr>
              <a:t>Note to presenter</a:t>
            </a:r>
            <a:r>
              <a:rPr sz="1600" dirty="0">
                <a:solidFill>
                  <a:srgbClr val="53585F"/>
                </a:solidFill>
                <a:latin typeface="Avenir Book"/>
                <a:ea typeface="Avenir Book"/>
                <a:cs typeface="Avenir Book"/>
                <a:sym typeface="Avenir Book"/>
              </a:rPr>
              <a:t>: Other IDEs (like Eclipse, Cloud9) have direct integration with Cloud Foundry and can push code directly to bluemix, rather than a manual push by developer via command line. </a:t>
            </a:r>
            <a:r>
              <a:rPr sz="1600" i="1" dirty="0">
                <a:solidFill>
                  <a:srgbClr val="53585F"/>
                </a:solidFill>
                <a:latin typeface="Avenir Book"/>
                <a:ea typeface="Avenir Book"/>
                <a:cs typeface="Avenir Book"/>
                <a:sym typeface="Avenir Book"/>
              </a:rPr>
              <a:t>You may be asked about this.</a:t>
            </a:r>
          </a:p>
        </p:txBody>
      </p:sp>
    </p:spTree>
    <p:extLst>
      <p:ext uri="{BB962C8B-B14F-4D97-AF65-F5344CB8AC3E}">
        <p14:creationId xmlns:p14="http://schemas.microsoft.com/office/powerpoint/2010/main" val="20798698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252186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18" name="Rectangle 6"/>
          <p:cNvSpPr>
            <a:spLocks noGrp="1" noChangeArrowheads="1"/>
          </p:cNvSpPr>
          <p:nvPr>
            <p:ph type="sldNum" sz="quarter"/>
          </p:nvPr>
        </p:nvSpPr>
        <p:spPr>
          <a:xfrm>
            <a:off x="3956050" y="8802688"/>
            <a:ext cx="3014663" cy="452437"/>
          </a:xfrm>
          <a:prstGeom prst="rect">
            <a:avLst/>
          </a:prstGeom>
          <a:noFill/>
        </p:spPr>
        <p:txBody>
          <a:bodyPr/>
          <a:lstStyle/>
          <a:p>
            <a:fld id="{264B1346-4132-4F08-807D-C4A26C8AA442}" type="slidenum">
              <a:rPr lang="en-US" smtClean="0">
                <a:cs typeface="Arial" charset="0"/>
              </a:rPr>
              <a:pPr/>
              <a:t>40</a:t>
            </a:fld>
            <a:endParaRPr lang="en-US" dirty="0" smtClean="0">
              <a:cs typeface="Arial" charset="0"/>
            </a:endParaRPr>
          </a:p>
        </p:txBody>
      </p:sp>
      <p:sp>
        <p:nvSpPr>
          <p:cNvPr id="9219" name="Rectangle 1"/>
          <p:cNvSpPr>
            <a:spLocks noGrp="1" noRot="1" noChangeAspect="1" noChangeArrowheads="1" noTextEdit="1"/>
          </p:cNvSpPr>
          <p:nvPr>
            <p:ph type="sldImg"/>
          </p:nvPr>
        </p:nvSpPr>
        <p:spPr>
          <a:xfrm>
            <a:off x="401638" y="695325"/>
            <a:ext cx="6180137" cy="3476625"/>
          </a:xfrm>
          <a:ln/>
        </p:spPr>
      </p:sp>
      <p:sp>
        <p:nvSpPr>
          <p:cNvPr id="9220" name="Text Box 2"/>
          <p:cNvSpPr txBox="1">
            <a:spLocks noChangeArrowheads="1"/>
          </p:cNvSpPr>
          <p:nvPr/>
        </p:nvSpPr>
        <p:spPr bwMode="auto">
          <a:xfrm>
            <a:off x="3957638" y="8805863"/>
            <a:ext cx="3025775" cy="463550"/>
          </a:xfrm>
          <a:prstGeom prst="rect">
            <a:avLst/>
          </a:prstGeom>
          <a:noFill/>
          <a:ln w="21600">
            <a:noFill/>
            <a:round/>
            <a:headEnd/>
            <a:tailEnd/>
          </a:ln>
        </p:spPr>
        <p:txBody>
          <a:bodyPr lIns="90000" tIns="46800" rIns="90000" bIns="46800" anchor="b"/>
          <a:lstStyle/>
          <a:p>
            <a:pPr algn="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472EC9E8-C96C-430A-A16E-3498979CAD69}" type="slidenum">
              <a:rPr lang="en-US" sz="1200"/>
              <a:pPr algn="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t>40</a:t>
            </a:fld>
            <a:endParaRPr lang="en-US" sz="1200" dirty="0"/>
          </a:p>
        </p:txBody>
      </p:sp>
      <p:sp>
        <p:nvSpPr>
          <p:cNvPr id="9221" name="Text Box 3"/>
          <p:cNvSpPr txBox="1">
            <a:spLocks noGrp="1" noChangeArrowheads="1"/>
          </p:cNvSpPr>
          <p:nvPr>
            <p:ph type="body" idx="1"/>
          </p:nvPr>
        </p:nvSpPr>
        <p:spPr>
          <a:xfrm>
            <a:off x="822325" y="4389438"/>
            <a:ext cx="5121275" cy="6126162"/>
          </a:xfrm>
          <a:ln/>
        </p:spPr>
        <p:txBody>
          <a:bodyPr/>
          <a:lstStyle/>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b="1" dirty="0" smtClean="0">
                <a:latin typeface="Arial" pitchFamily="34" charset="0"/>
                <a:cs typeface="Arial" pitchFamily="34" charset="0"/>
              </a:rPr>
              <a:t>Client name:</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dirty="0" smtClean="0">
                <a:latin typeface="Arial" pitchFamily="34" charset="0"/>
                <a:cs typeface="Arial" pitchFamily="34" charset="0"/>
              </a:rPr>
              <a:t>Kiwi Wearables</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lang="en-US" sz="1000" b="1" dirty="0" smtClean="0">
              <a:latin typeface="Arial" pitchFamily="34" charset="0"/>
              <a:cs typeface="Arial" pitchFamily="34" charset="0"/>
            </a:endParaRP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b="1" dirty="0" smtClean="0">
                <a:latin typeface="Arial" pitchFamily="34" charset="0"/>
                <a:cs typeface="Arial" pitchFamily="34" charset="0"/>
              </a:rPr>
              <a:t>Case study link:</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dirty="0" smtClean="0">
                <a:latin typeface="Arial" pitchFamily="34" charset="0"/>
                <a:cs typeface="Arial" pitchFamily="34" charset="0"/>
              </a:rPr>
              <a:t>http://www.ibm.com/common/ssi/cgi-bin/ssialias?subtype=AB&amp;infotype=PM&amp;appname=SWGE_GM_LT_USEN&amp;htmlfid=GMC14042USEN&amp;attachment=GMC14042USEN.PDF </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lang="en-US" sz="1000" b="1" dirty="0" smtClean="0">
              <a:latin typeface="Arial" pitchFamily="34" charset="0"/>
              <a:cs typeface="Arial" pitchFamily="34" charset="0"/>
            </a:endParaRP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b="1" dirty="0" smtClean="0">
                <a:latin typeface="Arial" pitchFamily="34" charset="0"/>
                <a:cs typeface="Arial" pitchFamily="34" charset="0"/>
              </a:rPr>
              <a:t>Quote:</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dirty="0" smtClean="0">
                <a:latin typeface="Arial" pitchFamily="34" charset="0"/>
                <a:cs typeface="Arial" pitchFamily="34" charset="0"/>
              </a:rPr>
              <a:t>IBM quickly solved some of the challenges Kiwi Wearables faced. Ali </a:t>
            </a:r>
            <a:r>
              <a:rPr lang="en-US" sz="1000" dirty="0" err="1" smtClean="0">
                <a:latin typeface="Arial" pitchFamily="34" charset="0"/>
                <a:cs typeface="Arial" pitchFamily="34" charset="0"/>
              </a:rPr>
              <a:t>Nawab</a:t>
            </a:r>
            <a:r>
              <a:rPr lang="en-US" sz="1000" dirty="0" smtClean="0">
                <a:latin typeface="Arial" pitchFamily="34" charset="0"/>
                <a:cs typeface="Arial" pitchFamily="34" charset="0"/>
              </a:rPr>
              <a:t>, chief executive officer (CEO) at Kiwi says, “Instead of having the burden of trying to connect with the 300 to 400 different cloud-reliant devices on the market, we sped up the process with IBM Bluemix, which allowed us to get a basic prototype running in just a few days versus months.”</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lang="en-US" sz="1000" dirty="0" smtClean="0">
              <a:latin typeface="Arial" pitchFamily="34" charset="0"/>
              <a:cs typeface="Arial" pitchFamily="34" charset="0"/>
            </a:endParaRP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b="1" dirty="0" smtClean="0">
                <a:latin typeface="Arial" pitchFamily="34" charset="0"/>
                <a:cs typeface="Arial" pitchFamily="34" charset="0"/>
              </a:rPr>
              <a:t>Company background:</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dirty="0" smtClean="0">
                <a:latin typeface="Arial" pitchFamily="34" charset="0"/>
                <a:cs typeface="Arial" pitchFamily="34" charset="0"/>
              </a:rPr>
              <a:t>“Kiwi is focused on solving problems for companies that are in the wearable tech industries. We’ve been spending all of our time and energy making motion-sensor technology as easy as possible so that a wider audience can bring motion into whatever products and applications they are building,” says Ali </a:t>
            </a:r>
            <a:r>
              <a:rPr lang="en-US" sz="1000" dirty="0" err="1" smtClean="0">
                <a:latin typeface="Arial" pitchFamily="34" charset="0"/>
                <a:cs typeface="Arial" pitchFamily="34" charset="0"/>
              </a:rPr>
              <a:t>Nawab</a:t>
            </a:r>
            <a:r>
              <a:rPr lang="en-US" sz="1000" dirty="0" smtClean="0">
                <a:latin typeface="Arial" pitchFamily="34" charset="0"/>
                <a:cs typeface="Arial" pitchFamily="34" charset="0"/>
              </a:rPr>
              <a:t>, chief executive officer (CEO) at Kiwi Wearables.</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lang="en-US" sz="1000" dirty="0" smtClean="0">
              <a:latin typeface="Arial" pitchFamily="34" charset="0"/>
              <a:cs typeface="Arial" pitchFamily="34" charset="0"/>
            </a:endParaRPr>
          </a:p>
          <a:p>
            <a:pPr>
              <a:spcBef>
                <a:spcPts val="438"/>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altLang="en-US" sz="1000" b="1" dirty="0" smtClean="0">
                <a:latin typeface="Arial" pitchFamily="34" charset="0"/>
                <a:ea typeface="Arial Unicode MS" pitchFamily="34" charset="-128"/>
                <a:cs typeface="Arial" pitchFamily="34" charset="0"/>
              </a:rPr>
              <a:t>Solution components:</a:t>
            </a:r>
          </a:p>
          <a:p>
            <a:pPr marL="342900" indent="-342900">
              <a:spcBef>
                <a:spcPts val="0"/>
              </a:spcBef>
              <a:spcAft>
                <a:spcPts val="0"/>
              </a:spcAft>
              <a:buFont typeface="Arial"/>
              <a:buChar char="●"/>
              <a:tabLst>
                <a:tab pos="182880" algn="l"/>
              </a:tabLst>
              <a:defRPr/>
            </a:pPr>
            <a:r>
              <a:rPr lang="en-US" sz="1000" kern="50" dirty="0" smtClean="0">
                <a:solidFill>
                  <a:srgbClr val="808080"/>
                </a:solidFill>
                <a:latin typeface="Arial" pitchFamily="34" charset="0"/>
                <a:ea typeface="Arial Unicode MS"/>
                <a:cs typeface="Arial" pitchFamily="34" charset="0"/>
              </a:rPr>
              <a:t>IBM® Bluemix™</a:t>
            </a:r>
          </a:p>
          <a:p>
            <a:pPr marL="342900" indent="-342900">
              <a:spcBef>
                <a:spcPts val="0"/>
              </a:spcBef>
              <a:spcAft>
                <a:spcPts val="0"/>
              </a:spcAft>
              <a:buFont typeface="Arial"/>
              <a:buChar char="●"/>
              <a:tabLst>
                <a:tab pos="182880" algn="l"/>
              </a:tabLst>
              <a:defRPr/>
            </a:pPr>
            <a:r>
              <a:rPr lang="en-US" sz="1000" kern="50" dirty="0" smtClean="0">
                <a:solidFill>
                  <a:srgbClr val="808080"/>
                </a:solidFill>
                <a:latin typeface="Arial" pitchFamily="34" charset="0"/>
                <a:ea typeface="Arial Unicode MS"/>
                <a:cs typeface="Arial" pitchFamily="34" charset="0"/>
              </a:rPr>
              <a:t>Cloudant™</a:t>
            </a:r>
          </a:p>
          <a:p>
            <a:pPr marL="342900" indent="-342900">
              <a:spcBef>
                <a:spcPts val="0"/>
              </a:spcBef>
              <a:spcAft>
                <a:spcPts val="0"/>
              </a:spcAft>
              <a:buFont typeface="Arial"/>
              <a:buChar char="●"/>
              <a:tabLst>
                <a:tab pos="182880" algn="l"/>
              </a:tabLst>
              <a:defRPr/>
            </a:pPr>
            <a:r>
              <a:rPr lang="en-US" sz="1000" kern="50" dirty="0" smtClean="0">
                <a:solidFill>
                  <a:srgbClr val="808080"/>
                </a:solidFill>
                <a:latin typeface="Arial" pitchFamily="34" charset="0"/>
                <a:ea typeface="Arial Unicode MS"/>
                <a:cs typeface="Arial" pitchFamily="34" charset="0"/>
              </a:rPr>
              <a:t>Node.js</a:t>
            </a:r>
          </a:p>
          <a:p>
            <a:pPr marL="342900" indent="-342900">
              <a:spcBef>
                <a:spcPts val="0"/>
              </a:spcBef>
              <a:spcAft>
                <a:spcPts val="0"/>
              </a:spcAft>
              <a:buFont typeface="Arial"/>
              <a:buChar char="●"/>
              <a:tabLst>
                <a:tab pos="182880" algn="l"/>
              </a:tabLst>
              <a:defRPr/>
            </a:pPr>
            <a:r>
              <a:rPr lang="en-US" sz="1000" kern="50" dirty="0" err="1" smtClean="0">
                <a:solidFill>
                  <a:srgbClr val="808080"/>
                </a:solidFill>
                <a:latin typeface="Arial" pitchFamily="34" charset="0"/>
                <a:ea typeface="Arial Unicode MS"/>
                <a:cs typeface="Arial" pitchFamily="34" charset="0"/>
              </a:rPr>
              <a:t>Twilio</a:t>
            </a:r>
            <a:endParaRPr lang="en-US" sz="1000" kern="50" dirty="0" smtClean="0">
              <a:solidFill>
                <a:srgbClr val="808080"/>
              </a:solidFill>
              <a:latin typeface="Arial" pitchFamily="34" charset="0"/>
              <a:ea typeface="Arial Unicode MS"/>
              <a:cs typeface="Arial" pitchFamily="34" charset="0"/>
            </a:endParaRP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lang="en-US" sz="1000" b="1" dirty="0" smtClean="0">
              <a:latin typeface="Arial" pitchFamily="34" charset="0"/>
              <a:cs typeface="Arial" pitchFamily="34" charset="0"/>
            </a:endParaRP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b="1" dirty="0" smtClean="0">
                <a:latin typeface="Arial" pitchFamily="34" charset="0"/>
                <a:cs typeface="Arial" pitchFamily="34" charset="0"/>
              </a:rPr>
              <a:t>Business challenge:</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dirty="0" smtClean="0">
                <a:latin typeface="Arial" pitchFamily="34" charset="0"/>
                <a:cs typeface="Arial" pitchFamily="34" charset="0"/>
              </a:rPr>
              <a:t>Kiwi was comfortable and successful using proof of concept (POC), development and deployment processes it created in-house. In fact, IBM learned of Kiwi’s advances in motion detection sensor technology and approached the organization to collaborate in an IBM client project. At the time, this small company  was not aware of the cost-effective, cloud-based IBM DevOps capabilities available to businesses of all sizes, but it was interested in speeding and improving its processes.</a:t>
            </a: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lang="en-US" sz="1000" b="1" dirty="0" smtClean="0">
              <a:latin typeface="Arial" pitchFamily="34" charset="0"/>
              <a:cs typeface="Arial" pitchFamily="34" charset="0"/>
            </a:endParaRPr>
          </a:p>
          <a:p>
            <a: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b="1" dirty="0" smtClean="0">
                <a:latin typeface="Arial" pitchFamily="34" charset="0"/>
                <a:cs typeface="Arial" pitchFamily="34" charset="0"/>
              </a:rPr>
              <a:t>Benefits:</a:t>
            </a:r>
          </a:p>
          <a:p>
            <a:r>
              <a:rPr lang="en-US" sz="1200" kern="1200" dirty="0" smtClean="0">
                <a:solidFill>
                  <a:srgbClr val="000000"/>
                </a:solidFill>
                <a:effectLst/>
                <a:latin typeface="Times New Roman" pitchFamily="18" charset="0"/>
                <a:ea typeface="+mn-ea"/>
                <a:cs typeface="+mn-cs"/>
              </a:rPr>
              <a:t>For Kiwi, the Bluemix platform easily integrates with mobile and cloud-based endpoints while avoiding communication complications between disparate technologies. Kiwi reduced its POC times by 75 percent, from months to days, freeing programmers to quickly transition to the next creative effort. The solution’s pay-as-you-use availability helps Kiwi avoid expensive licensing fees and time-consuming application integration tasks. And by including its own development kit in the Bluemix catalog, Kiwi can now reach buyers within the wearable technology industry, opening new global marketing channels.</a:t>
            </a:r>
          </a:p>
          <a:p>
            <a:pPr>
              <a:spcBef>
                <a:spcPts val="450"/>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lang="en-US" sz="1000" dirty="0" smtClean="0">
              <a:latin typeface="Arial" pitchFamily="34" charset="0"/>
              <a:ea typeface="Arial Unicode MS" pitchFamily="34" charset="-128"/>
              <a:cs typeface="Arial" pitchFamily="34" charset="0"/>
            </a:endParaRPr>
          </a:p>
        </p:txBody>
      </p:sp>
    </p:spTree>
    <p:extLst>
      <p:ext uri="{BB962C8B-B14F-4D97-AF65-F5344CB8AC3E}">
        <p14:creationId xmlns:p14="http://schemas.microsoft.com/office/powerpoint/2010/main" val="9975480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194" name="Rectangle 1"/>
          <p:cNvSpPr>
            <a:spLocks noGrp="1" noRot="1" noChangeAspect="1" noChangeArrowheads="1" noTextEdit="1"/>
          </p:cNvSpPr>
          <p:nvPr>
            <p:ph type="sldImg"/>
          </p:nvPr>
        </p:nvSpPr>
        <p:spPr>
          <a:xfrm>
            <a:off x="401638" y="695325"/>
            <a:ext cx="6180137" cy="3476625"/>
          </a:xfrm>
          <a:ln/>
        </p:spPr>
      </p:sp>
      <p:sp>
        <p:nvSpPr>
          <p:cNvPr id="8195" name="Text Box 2"/>
          <p:cNvSpPr txBox="1">
            <a:spLocks noChangeArrowheads="1"/>
          </p:cNvSpPr>
          <p:nvPr/>
        </p:nvSpPr>
        <p:spPr bwMode="auto">
          <a:xfrm>
            <a:off x="3957638" y="8805863"/>
            <a:ext cx="3025775"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lIns="90000" tIns="46800" rIns="90000" bIns="46800" anchor="b"/>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8"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8"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8"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8"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8" charset="0"/>
              </a:defRPr>
            </a:lvl5pPr>
            <a:lvl6pPr marL="2514600" indent="-228600" defTabSz="457200" eaLnBrk="0" fontAlgn="base" hangingPunct="0">
              <a:spcBef>
                <a:spcPct val="3000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8" charset="0"/>
              </a:defRPr>
            </a:lvl6pPr>
            <a:lvl7pPr marL="2971800" indent="-228600" defTabSz="457200" eaLnBrk="0" fontAlgn="base" hangingPunct="0">
              <a:spcBef>
                <a:spcPct val="3000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8" charset="0"/>
              </a:defRPr>
            </a:lvl7pPr>
            <a:lvl8pPr marL="3429000" indent="-228600" defTabSz="457200" eaLnBrk="0" fontAlgn="base" hangingPunct="0">
              <a:spcBef>
                <a:spcPct val="3000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8" charset="0"/>
              </a:defRPr>
            </a:lvl8pPr>
            <a:lvl9pPr marL="3886200" indent="-228600" defTabSz="457200" eaLnBrk="0" fontAlgn="base" hangingPunct="0">
              <a:spcBef>
                <a:spcPct val="3000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8" charset="0"/>
              </a:defRPr>
            </a:lvl9pPr>
          </a:lstStyle>
          <a:p>
            <a:pPr algn="r">
              <a:buClrTx/>
              <a:buFontTx/>
              <a:buNone/>
            </a:pPr>
            <a:fld id="{54D01423-D2E1-4E51-AE19-88FE04E06BAC}" type="slidenum">
              <a:rPr lang="en-US" altLang="en-US" smtClean="0">
                <a:latin typeface="Arial" charset="0"/>
              </a:rPr>
              <a:pPr algn="r">
                <a:buClrTx/>
                <a:buFontTx/>
                <a:buNone/>
              </a:pPr>
              <a:t>41</a:t>
            </a:fld>
            <a:endParaRPr lang="en-US" altLang="en-US" smtClean="0">
              <a:latin typeface="Arial" charset="0"/>
            </a:endParaRPr>
          </a:p>
        </p:txBody>
      </p:sp>
      <p:sp>
        <p:nvSpPr>
          <p:cNvPr id="8197" name="Text Box 3"/>
          <p:cNvSpPr>
            <a:spLocks noGrp="1" noChangeArrowheads="1"/>
          </p:cNvSpPr>
          <p:nvPr>
            <p:ph type="body" idx="1"/>
          </p:nvPr>
        </p:nvSpPr>
        <p:spPr>
          <a:xfrm>
            <a:off x="822325" y="4343400"/>
            <a:ext cx="5121275" cy="6126163"/>
          </a:xfrm>
        </p:spPr>
        <p:txBody>
          <a:bodyPr/>
          <a:lstStyle/>
          <a:p>
            <a:pPr>
              <a:spcBef>
                <a:spcPts val="1440"/>
              </a:spcBef>
              <a:spcAft>
                <a:spcPts val="0"/>
              </a:spcAft>
              <a:buFont typeface="Times New Roman" pitchFamily="16" charset="0"/>
              <a:buNone/>
              <a:defRPr/>
            </a:pPr>
            <a:r>
              <a:rPr lang="en-US" sz="1000" b="1" kern="50" dirty="0" smtClean="0">
                <a:solidFill>
                  <a:schemeClr val="tx1"/>
                </a:solidFill>
                <a:latin typeface="Arial"/>
                <a:ea typeface="Arial Unicode MS"/>
                <a:cs typeface="Tahoma"/>
              </a:rPr>
              <a:t>Client Name:</a:t>
            </a:r>
            <a:endParaRPr lang="en-US" sz="1000" kern="50" dirty="0" smtClean="0">
              <a:solidFill>
                <a:schemeClr val="tx1"/>
              </a:solidFill>
              <a:latin typeface="Arial"/>
              <a:ea typeface="Arial Unicode MS"/>
              <a:cs typeface="Tahoma"/>
            </a:endParaRPr>
          </a:p>
          <a:p>
            <a:pPr>
              <a:spcBef>
                <a:spcPts val="1440"/>
              </a:spcBef>
              <a:spcAft>
                <a:spcPts val="0"/>
              </a:spcAft>
              <a:buFont typeface="Times New Roman" pitchFamily="16" charset="0"/>
              <a:buNone/>
              <a:defRPr/>
            </a:pPr>
            <a:r>
              <a:rPr lang="en-US" sz="1000" kern="50" dirty="0">
                <a:solidFill>
                  <a:schemeClr val="tx1"/>
                </a:solidFill>
                <a:latin typeface="Arial"/>
                <a:ea typeface="Arial Unicode MS"/>
                <a:cs typeface="Tahoma"/>
              </a:rPr>
              <a:t>Jibes</a:t>
            </a:r>
            <a:endParaRPr lang="en-US" sz="1000" kern="50" dirty="0" smtClean="0">
              <a:solidFill>
                <a:schemeClr val="tx1"/>
              </a:solidFill>
              <a:latin typeface="Arial"/>
              <a:ea typeface="Arial Unicode MS"/>
              <a:cs typeface="Tahoma"/>
            </a:endParaRPr>
          </a:p>
          <a:p>
            <a:pPr>
              <a:spcBef>
                <a:spcPts val="1440"/>
              </a:spcBef>
              <a:spcAft>
                <a:spcPts val="0"/>
              </a:spcAft>
              <a:buFont typeface="Times New Roman" pitchFamily="16" charset="0"/>
              <a:buNone/>
              <a:defRPr/>
            </a:pPr>
            <a:r>
              <a:rPr lang="en-US" sz="1000" b="1" kern="50" dirty="0" smtClean="0">
                <a:solidFill>
                  <a:schemeClr val="tx1"/>
                </a:solidFill>
                <a:latin typeface="Arial"/>
                <a:ea typeface="Arial Unicode MS"/>
                <a:cs typeface="Tahoma"/>
              </a:rPr>
              <a:t>Case study Link:</a:t>
            </a:r>
            <a:endParaRPr lang="en-US" sz="1000" kern="50" dirty="0" smtClean="0">
              <a:solidFill>
                <a:schemeClr val="tx1"/>
              </a:solidFill>
              <a:latin typeface="Arial"/>
              <a:ea typeface="Arial Unicode MS"/>
              <a:cs typeface="Tahoma"/>
            </a:endParaRPr>
          </a:p>
          <a:p>
            <a:pPr>
              <a:spcBef>
                <a:spcPts val="1440"/>
              </a:spcBef>
              <a:spcAft>
                <a:spcPts val="0"/>
              </a:spcAft>
              <a:buFont typeface="Times New Roman" pitchFamily="16" charset="0"/>
              <a:buNone/>
              <a:defRPr/>
            </a:pPr>
            <a:r>
              <a:rPr lang="en-US" sz="1000" kern="50" dirty="0">
                <a:solidFill>
                  <a:schemeClr val="tx1"/>
                </a:solidFill>
                <a:latin typeface="Arial"/>
                <a:ea typeface="Arial Unicode MS"/>
                <a:cs typeface="Tahoma"/>
              </a:rPr>
              <a:t>http://www.ibm.com/common/ssi/cgi-bin/ssialias?subtype=AB&amp;infotype=PM&amp;appname=SWGE_KU_KU_USEN&amp;htmlfid=KUC12364USEN&amp;attachment=KUC12364USEN.PDF</a:t>
            </a:r>
            <a:endParaRPr lang="en-US" sz="1000" kern="50" dirty="0" smtClean="0">
              <a:solidFill>
                <a:schemeClr val="tx1"/>
              </a:solidFill>
              <a:latin typeface="Arial"/>
              <a:ea typeface="Arial Unicode MS"/>
              <a:cs typeface="Tahoma"/>
            </a:endParaRPr>
          </a:p>
          <a:p>
            <a:pPr>
              <a:spcBef>
                <a:spcPts val="1440"/>
              </a:spcBef>
              <a:spcAft>
                <a:spcPts val="0"/>
              </a:spcAft>
              <a:buFont typeface="Times New Roman" pitchFamily="16" charset="0"/>
              <a:buNone/>
              <a:defRPr/>
            </a:pPr>
            <a:r>
              <a:rPr lang="en-US" sz="1000" b="1" kern="50" dirty="0" smtClean="0">
                <a:solidFill>
                  <a:schemeClr val="tx1"/>
                </a:solidFill>
                <a:latin typeface="Arial"/>
                <a:ea typeface="Arial Unicode MS"/>
                <a:cs typeface="Tahoma"/>
              </a:rPr>
              <a:t>Pull Quote:</a:t>
            </a:r>
            <a:endParaRPr lang="en-US" sz="1000" kern="50" dirty="0" smtClean="0">
              <a:solidFill>
                <a:schemeClr val="tx1"/>
              </a:solidFill>
              <a:latin typeface="Arial"/>
              <a:ea typeface="Arial Unicode MS"/>
              <a:cs typeface="Tahoma"/>
            </a:endParaRPr>
          </a:p>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i="1" dirty="0" smtClean="0">
                <a:solidFill>
                  <a:schemeClr val="tx1"/>
                </a:solidFill>
                <a:cs typeface="Arial Unicode MS" pitchFamily="34" charset="-128"/>
              </a:rPr>
              <a:t>“The </a:t>
            </a:r>
            <a:r>
              <a:rPr lang="en-US" i="1" dirty="0">
                <a:solidFill>
                  <a:schemeClr val="tx1"/>
                </a:solidFill>
                <a:cs typeface="Arial Unicode MS" pitchFamily="34" charset="-128"/>
              </a:rPr>
              <a:t>customer discovers the value on their own … Wins will be easier</a:t>
            </a:r>
            <a:r>
              <a:rPr lang="en-US" i="1" dirty="0" smtClean="0">
                <a:solidFill>
                  <a:schemeClr val="tx1"/>
                </a:solidFill>
                <a:cs typeface="Arial Unicode MS" pitchFamily="34" charset="-128"/>
              </a:rPr>
              <a:t>.”</a:t>
            </a:r>
          </a:p>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100" i="1" dirty="0">
                <a:solidFill>
                  <a:schemeClr val="tx1"/>
                </a:solidFill>
                <a:cs typeface="Arial Unicode MS" pitchFamily="34" charset="-128"/>
              </a:rPr>
              <a:t>—Ivo-Paul </a:t>
            </a:r>
            <a:r>
              <a:rPr lang="en-US" sz="1100" i="1" dirty="0" err="1">
                <a:solidFill>
                  <a:schemeClr val="tx1"/>
                </a:solidFill>
                <a:cs typeface="Arial Unicode MS" pitchFamily="34" charset="-128"/>
              </a:rPr>
              <a:t>Tummers</a:t>
            </a:r>
            <a:r>
              <a:rPr lang="en-US" sz="1100" i="1" dirty="0">
                <a:solidFill>
                  <a:schemeClr val="tx1"/>
                </a:solidFill>
                <a:cs typeface="Arial Unicode MS" pitchFamily="34" charset="-128"/>
              </a:rPr>
              <a:t>, CEO, Jibes</a:t>
            </a:r>
            <a:endParaRPr lang="en-US" sz="1100" i="1" dirty="0" smtClean="0">
              <a:solidFill>
                <a:schemeClr val="tx1"/>
              </a:solidFill>
              <a:cs typeface="Arial Unicode MS" pitchFamily="34" charset="-128"/>
            </a:endParaRPr>
          </a:p>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1000" b="1" kern="50" dirty="0" smtClean="0">
                <a:solidFill>
                  <a:schemeClr val="tx1"/>
                </a:solidFill>
                <a:latin typeface="Arial"/>
                <a:ea typeface="Arial Unicode MS"/>
                <a:cs typeface="Tahoma"/>
              </a:rPr>
              <a:t>Company Background:</a:t>
            </a:r>
            <a:endParaRPr lang="en-US" sz="1000" kern="50" dirty="0" smtClean="0">
              <a:solidFill>
                <a:schemeClr val="tx1"/>
              </a:solidFill>
              <a:latin typeface="Arial"/>
              <a:ea typeface="Arial Unicode MS"/>
              <a:cs typeface="Tahoma"/>
            </a:endParaRPr>
          </a:p>
          <a:p>
            <a:pPr>
              <a:spcBef>
                <a:spcPts val="1440"/>
              </a:spcBef>
              <a:spcAft>
                <a:spcPts val="0"/>
              </a:spcAft>
              <a:buFont typeface="Times New Roman" pitchFamily="16" charset="0"/>
              <a:buNone/>
              <a:defRPr/>
            </a:pPr>
            <a:r>
              <a:rPr lang="en-US" sz="1000" kern="50" dirty="0">
                <a:solidFill>
                  <a:schemeClr val="tx1"/>
                </a:solidFill>
                <a:latin typeface="Arial"/>
                <a:ea typeface="Arial Unicode MS"/>
                <a:cs typeface="Tahoma"/>
              </a:rPr>
              <a:t>Every company has data—more of it than ever. How can that data be turned into insights about customers that increase revenue? That’s a challenge faced by Ivo-Paul </a:t>
            </a:r>
            <a:r>
              <a:rPr lang="en-US" sz="1000" kern="50" dirty="0" err="1">
                <a:solidFill>
                  <a:schemeClr val="tx1"/>
                </a:solidFill>
                <a:latin typeface="Arial"/>
                <a:ea typeface="Arial Unicode MS"/>
                <a:cs typeface="Tahoma"/>
              </a:rPr>
              <a:t>Tummers</a:t>
            </a:r>
            <a:r>
              <a:rPr lang="en-US" sz="1000" kern="50" dirty="0">
                <a:solidFill>
                  <a:schemeClr val="tx1"/>
                </a:solidFill>
                <a:latin typeface="Arial"/>
                <a:ea typeface="Arial Unicode MS"/>
                <a:cs typeface="Tahoma"/>
              </a:rPr>
              <a:t>, CEO of Jibes, an IBM Business Partner based in the Netherlands. “We work with retail, financial, and manufacturing companies to manage data and maximize its use as a strategic asset,” </a:t>
            </a:r>
            <a:r>
              <a:rPr lang="en-US" sz="1000" kern="50" dirty="0" err="1">
                <a:solidFill>
                  <a:schemeClr val="tx1"/>
                </a:solidFill>
                <a:latin typeface="Arial"/>
                <a:ea typeface="Arial Unicode MS"/>
                <a:cs typeface="Tahoma"/>
              </a:rPr>
              <a:t>Tummers</a:t>
            </a:r>
            <a:r>
              <a:rPr lang="en-US" sz="1000" kern="50" dirty="0">
                <a:solidFill>
                  <a:schemeClr val="tx1"/>
                </a:solidFill>
                <a:latin typeface="Arial"/>
                <a:ea typeface="Arial Unicode MS"/>
                <a:cs typeface="Tahoma"/>
              </a:rPr>
              <a:t> says. Now he has a faster way to win new clients and guide them to greater value.</a:t>
            </a:r>
            <a:endParaRPr lang="en-US" sz="1000" kern="50" dirty="0" smtClean="0">
              <a:solidFill>
                <a:schemeClr val="tx1"/>
              </a:solidFill>
              <a:latin typeface="Arial"/>
              <a:ea typeface="Arial Unicode MS"/>
              <a:cs typeface="Tahoma"/>
            </a:endParaRPr>
          </a:p>
          <a:p>
            <a:pPr>
              <a:spcBef>
                <a:spcPts val="1440"/>
              </a:spcBef>
              <a:spcAft>
                <a:spcPts val="0"/>
              </a:spcAft>
              <a:buFont typeface="Times New Roman" pitchFamily="16" charset="0"/>
              <a:buNone/>
              <a:defRPr/>
            </a:pPr>
            <a:r>
              <a:rPr lang="en-US" sz="1000" b="1" kern="50" dirty="0" smtClean="0">
                <a:solidFill>
                  <a:schemeClr val="tx1"/>
                </a:solidFill>
                <a:latin typeface="Arial"/>
                <a:ea typeface="Arial Unicode MS"/>
                <a:cs typeface="Tahoma"/>
              </a:rPr>
              <a:t>Solution components:</a:t>
            </a:r>
            <a:endParaRPr lang="en-US" sz="1000" kern="50" dirty="0" smtClean="0">
              <a:solidFill>
                <a:schemeClr val="tx1"/>
              </a:solidFill>
              <a:latin typeface="Arial"/>
              <a:ea typeface="Arial Unicode MS"/>
              <a:cs typeface="Tahoma"/>
            </a:endParaRPr>
          </a:p>
          <a:p>
            <a:pPr>
              <a:spcBef>
                <a:spcPts val="0"/>
              </a:spcBef>
              <a:spcAft>
                <a:spcPts val="0"/>
              </a:spcAft>
              <a:buFont typeface="Times New Roman" pitchFamily="16" charset="0"/>
              <a:buNone/>
              <a:defRPr/>
            </a:pPr>
            <a:r>
              <a:rPr lang="en-US" b="1" kern="50" dirty="0" smtClean="0">
                <a:solidFill>
                  <a:schemeClr val="tx1"/>
                </a:solidFill>
                <a:latin typeface="Arial"/>
                <a:ea typeface="Arial Unicode MS"/>
                <a:cs typeface="Tahoma"/>
              </a:rPr>
              <a:t>Software</a:t>
            </a:r>
          </a:p>
          <a:p>
            <a:pPr marL="342900" indent="-342900">
              <a:spcBef>
                <a:spcPts val="0"/>
              </a:spcBef>
              <a:spcAft>
                <a:spcPts val="0"/>
              </a:spcAft>
              <a:buFont typeface="Arial"/>
              <a:buChar char="●"/>
              <a:tabLst>
                <a:tab pos="182880" algn="l"/>
              </a:tabLst>
              <a:defRPr/>
            </a:pPr>
            <a:r>
              <a:rPr lang="en-US" sz="1000" kern="50" dirty="0">
                <a:solidFill>
                  <a:schemeClr val="tx1"/>
                </a:solidFill>
                <a:latin typeface="Arial"/>
                <a:ea typeface="Arial Unicode MS"/>
                <a:cs typeface="OpenSymbol"/>
              </a:rPr>
              <a:t>IBM® </a:t>
            </a:r>
            <a:r>
              <a:rPr lang="en-US" sz="1000" kern="50" dirty="0" err="1">
                <a:solidFill>
                  <a:schemeClr val="tx1"/>
                </a:solidFill>
                <a:latin typeface="Arial"/>
                <a:ea typeface="Arial Unicode MS"/>
                <a:cs typeface="OpenSymbol"/>
              </a:rPr>
              <a:t>Bluemix</a:t>
            </a:r>
            <a:r>
              <a:rPr lang="en-US" sz="1000" kern="50" dirty="0">
                <a:solidFill>
                  <a:schemeClr val="tx1"/>
                </a:solidFill>
                <a:latin typeface="Arial"/>
                <a:ea typeface="Arial Unicode MS"/>
                <a:cs typeface="OpenSymbol"/>
              </a:rPr>
              <a:t>™</a:t>
            </a:r>
          </a:p>
          <a:p>
            <a:pPr marL="342900" indent="-342900">
              <a:spcBef>
                <a:spcPts val="0"/>
              </a:spcBef>
              <a:spcAft>
                <a:spcPts val="0"/>
              </a:spcAft>
              <a:buFont typeface="Arial"/>
              <a:buChar char="●"/>
              <a:tabLst>
                <a:tab pos="182880" algn="l"/>
              </a:tabLst>
              <a:defRPr/>
            </a:pPr>
            <a:r>
              <a:rPr lang="en-US" sz="1000" kern="50" dirty="0">
                <a:solidFill>
                  <a:schemeClr val="tx1"/>
                </a:solidFill>
                <a:latin typeface="Arial"/>
                <a:ea typeface="Arial Unicode MS"/>
                <a:cs typeface="OpenSymbol"/>
              </a:rPr>
              <a:t>IBM </a:t>
            </a:r>
            <a:r>
              <a:rPr lang="en-US" sz="1000" kern="50" dirty="0" err="1">
                <a:solidFill>
                  <a:schemeClr val="tx1"/>
                </a:solidFill>
                <a:latin typeface="Arial"/>
                <a:ea typeface="Arial Unicode MS"/>
                <a:cs typeface="OpenSymbol"/>
              </a:rPr>
              <a:t>DataWorks</a:t>
            </a:r>
            <a:r>
              <a:rPr lang="en-US" sz="1000" kern="50" dirty="0" smtClean="0">
                <a:solidFill>
                  <a:schemeClr val="tx1"/>
                </a:solidFill>
                <a:latin typeface="Arial"/>
                <a:ea typeface="Arial Unicode MS"/>
                <a:cs typeface="OpenSymbol"/>
              </a:rPr>
              <a:t>™</a:t>
            </a:r>
          </a:p>
          <a:p>
            <a:pPr>
              <a:spcBef>
                <a:spcPts val="1440"/>
              </a:spcBef>
              <a:spcAft>
                <a:spcPts val="0"/>
              </a:spcAft>
              <a:buFont typeface="Times New Roman" pitchFamily="16" charset="0"/>
              <a:buNone/>
              <a:defRPr/>
            </a:pPr>
            <a:r>
              <a:rPr lang="en-US" sz="1000" b="1" kern="50" dirty="0" smtClean="0">
                <a:solidFill>
                  <a:schemeClr val="tx1"/>
                </a:solidFill>
                <a:latin typeface="Arial"/>
                <a:ea typeface="Arial Unicode MS"/>
                <a:cs typeface="Tahoma"/>
              </a:rPr>
              <a:t>Business challenge:</a:t>
            </a:r>
            <a:endParaRPr lang="en-US" sz="1000" kern="50" dirty="0" smtClean="0">
              <a:solidFill>
                <a:schemeClr val="tx1"/>
              </a:solidFill>
              <a:latin typeface="Arial"/>
              <a:ea typeface="Arial Unicode MS"/>
              <a:cs typeface="Tahoma"/>
            </a:endParaRPr>
          </a:p>
          <a:p>
            <a:pPr>
              <a:spcBef>
                <a:spcPts val="1440"/>
              </a:spcBef>
              <a:spcAft>
                <a:spcPts val="0"/>
              </a:spcAft>
              <a:buFont typeface="Times New Roman" pitchFamily="16" charset="0"/>
              <a:buNone/>
              <a:defRPr/>
            </a:pPr>
            <a:r>
              <a:rPr lang="en-US" sz="1000" kern="50" dirty="0">
                <a:solidFill>
                  <a:schemeClr val="tx1"/>
                </a:solidFill>
                <a:latin typeface="Arial"/>
                <a:ea typeface="Arial Unicode MS"/>
                <a:cs typeface="Tahoma"/>
              </a:rPr>
              <a:t>Jibes wanted a fast way to show clients the value of predictive analytics, while minimizing upfront investments and time to value.</a:t>
            </a:r>
            <a:endParaRPr lang="en-US" sz="1000" kern="50" dirty="0" smtClean="0">
              <a:solidFill>
                <a:schemeClr val="tx1"/>
              </a:solidFill>
              <a:latin typeface="Arial"/>
              <a:ea typeface="Arial Unicode MS"/>
              <a:cs typeface="Tahoma"/>
            </a:endParaRPr>
          </a:p>
          <a:p>
            <a:pPr>
              <a:spcBef>
                <a:spcPts val="1440"/>
              </a:spcBef>
              <a:spcAft>
                <a:spcPts val="0"/>
              </a:spcAft>
              <a:buFont typeface="Times New Roman" pitchFamily="16" charset="0"/>
              <a:buNone/>
              <a:defRPr/>
            </a:pPr>
            <a:r>
              <a:rPr lang="en-US" sz="1000" b="1" kern="50" dirty="0" smtClean="0">
                <a:solidFill>
                  <a:schemeClr val="tx1"/>
                </a:solidFill>
                <a:latin typeface="Arial"/>
                <a:ea typeface="Arial Unicode MS"/>
                <a:cs typeface="Tahoma"/>
              </a:rPr>
              <a:t>The benefit:</a:t>
            </a:r>
            <a:endParaRPr lang="en-US" sz="1000" kern="50" dirty="0" smtClean="0">
              <a:solidFill>
                <a:schemeClr val="tx1"/>
              </a:solidFill>
              <a:latin typeface="Arial"/>
              <a:ea typeface="Arial Unicode MS"/>
              <a:cs typeface="Tahoma"/>
            </a:endParaRPr>
          </a:p>
          <a:p>
            <a:pPr>
              <a:spcBef>
                <a:spcPts val="1440"/>
              </a:spcBef>
              <a:spcAft>
                <a:spcPts val="0"/>
              </a:spcAft>
              <a:buFont typeface="Times New Roman" pitchFamily="16" charset="0"/>
              <a:buNone/>
              <a:defRPr/>
            </a:pPr>
            <a:r>
              <a:rPr lang="en-US" sz="1000" kern="50" dirty="0">
                <a:solidFill>
                  <a:schemeClr val="tx1"/>
                </a:solidFill>
                <a:latin typeface="Arial"/>
                <a:ea typeface="Arial Unicode MS"/>
                <a:cs typeface="Tahoma"/>
              </a:rPr>
              <a:t>Clients can test analytics strategies with minimal investment, gain more control and reduce time to insight by up to 75 percent, from days to hours; Jibes anticipates a 30 percent increase in revenue.</a:t>
            </a:r>
          </a:p>
        </p:txBody>
      </p:sp>
    </p:spTree>
    <p:extLst>
      <p:ext uri="{BB962C8B-B14F-4D97-AF65-F5344CB8AC3E}">
        <p14:creationId xmlns:p14="http://schemas.microsoft.com/office/powerpoint/2010/main" val="15495650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2" name="Rectangle 6"/>
          <p:cNvSpPr>
            <a:spLocks noGrp="1" noChangeArrowheads="1"/>
          </p:cNvSpPr>
          <p:nvPr>
            <p:ph type="sldNum" sz="quarter" idx="5"/>
          </p:nvPr>
        </p:nvSpPr>
        <p:spPr bwMode="auto">
          <a:xfrm>
            <a:off x="3956050" y="8802688"/>
            <a:ext cx="3014663" cy="4524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itchFamily="34" charset="0"/>
                <a:ea typeface="Arial Unicode MS" pitchFamily="34" charset="-128"/>
                <a:cs typeface="Arial Unicode MS" pitchFamily="34" charset="-128"/>
              </a:defRPr>
            </a:lvl1pPr>
            <a:lvl2pPr marL="754540" indent="-290208">
              <a:defRPr>
                <a:solidFill>
                  <a:schemeClr val="tx1"/>
                </a:solidFill>
                <a:latin typeface="Arial" pitchFamily="34" charset="0"/>
                <a:ea typeface="Arial Unicode MS" pitchFamily="34" charset="-128"/>
                <a:cs typeface="Arial Unicode MS" pitchFamily="34" charset="-128"/>
              </a:defRPr>
            </a:lvl2pPr>
            <a:lvl3pPr marL="1160831" indent="-232166">
              <a:defRPr>
                <a:solidFill>
                  <a:schemeClr val="tx1"/>
                </a:solidFill>
                <a:latin typeface="Arial" pitchFamily="34" charset="0"/>
                <a:ea typeface="Arial Unicode MS" pitchFamily="34" charset="-128"/>
                <a:cs typeface="Arial Unicode MS" pitchFamily="34" charset="-128"/>
              </a:defRPr>
            </a:lvl3pPr>
            <a:lvl4pPr marL="1625163" indent="-232166">
              <a:defRPr>
                <a:solidFill>
                  <a:schemeClr val="tx1"/>
                </a:solidFill>
                <a:latin typeface="Arial" pitchFamily="34" charset="0"/>
                <a:ea typeface="Arial Unicode MS" pitchFamily="34" charset="-128"/>
                <a:cs typeface="Arial Unicode MS" pitchFamily="34" charset="-128"/>
              </a:defRPr>
            </a:lvl4pPr>
            <a:lvl5pPr marL="2089495" indent="-232166">
              <a:defRPr>
                <a:solidFill>
                  <a:schemeClr val="tx1"/>
                </a:solidFill>
                <a:latin typeface="Arial" pitchFamily="34" charset="0"/>
                <a:ea typeface="Arial Unicode MS" pitchFamily="34" charset="-128"/>
                <a:cs typeface="Arial Unicode MS" pitchFamily="34" charset="-128"/>
              </a:defRPr>
            </a:lvl5pPr>
            <a:lvl6pPr marL="2553828" indent="-232166" eaLnBrk="0" fontAlgn="base" hangingPunct="0">
              <a:spcBef>
                <a:spcPct val="0"/>
              </a:spcBef>
              <a:spcAft>
                <a:spcPct val="0"/>
              </a:spcAft>
              <a:defRPr>
                <a:solidFill>
                  <a:schemeClr val="tx1"/>
                </a:solidFill>
                <a:latin typeface="Arial" pitchFamily="34" charset="0"/>
                <a:ea typeface="Arial Unicode MS" pitchFamily="34" charset="-128"/>
                <a:cs typeface="Arial Unicode MS" pitchFamily="34" charset="-128"/>
              </a:defRPr>
            </a:lvl6pPr>
            <a:lvl7pPr marL="3018160" indent="-232166" eaLnBrk="0" fontAlgn="base" hangingPunct="0">
              <a:spcBef>
                <a:spcPct val="0"/>
              </a:spcBef>
              <a:spcAft>
                <a:spcPct val="0"/>
              </a:spcAft>
              <a:defRPr>
                <a:solidFill>
                  <a:schemeClr val="tx1"/>
                </a:solidFill>
                <a:latin typeface="Arial" pitchFamily="34" charset="0"/>
                <a:ea typeface="Arial Unicode MS" pitchFamily="34" charset="-128"/>
                <a:cs typeface="Arial Unicode MS" pitchFamily="34" charset="-128"/>
              </a:defRPr>
            </a:lvl7pPr>
            <a:lvl8pPr marL="3482492" indent="-232166" eaLnBrk="0" fontAlgn="base" hangingPunct="0">
              <a:spcBef>
                <a:spcPct val="0"/>
              </a:spcBef>
              <a:spcAft>
                <a:spcPct val="0"/>
              </a:spcAft>
              <a:defRPr>
                <a:solidFill>
                  <a:schemeClr val="tx1"/>
                </a:solidFill>
                <a:latin typeface="Arial" pitchFamily="34" charset="0"/>
                <a:ea typeface="Arial Unicode MS" pitchFamily="34" charset="-128"/>
                <a:cs typeface="Arial Unicode MS" pitchFamily="34" charset="-128"/>
              </a:defRPr>
            </a:lvl8pPr>
            <a:lvl9pPr marL="3946825" indent="-232166" eaLnBrk="0" fontAlgn="base" hangingPunct="0">
              <a:spcBef>
                <a:spcPct val="0"/>
              </a:spcBef>
              <a:spcAft>
                <a:spcPct val="0"/>
              </a:spcAft>
              <a:defRPr>
                <a:solidFill>
                  <a:schemeClr val="tx1"/>
                </a:solidFill>
                <a:latin typeface="Arial" pitchFamily="34" charset="0"/>
                <a:ea typeface="Arial Unicode MS" pitchFamily="34" charset="-128"/>
                <a:cs typeface="Arial Unicode MS" pitchFamily="34" charset="-128"/>
              </a:defRPr>
            </a:lvl9pPr>
          </a:lstStyle>
          <a:p>
            <a:fld id="{81226615-EFB2-45B3-B891-75D3233CA19B}" type="slidenum">
              <a:rPr lang="en-US">
                <a:solidFill>
                  <a:prstClr val="black"/>
                </a:solidFill>
                <a:latin typeface="Calibri" pitchFamily="34" charset="0"/>
              </a:rPr>
              <a:pPr/>
              <a:t>42</a:t>
            </a:fld>
            <a:endParaRPr lang="en-US">
              <a:solidFill>
                <a:prstClr val="black"/>
              </a:solidFill>
              <a:latin typeface="Calibri" pitchFamily="34" charset="0"/>
            </a:endParaRPr>
          </a:p>
        </p:txBody>
      </p:sp>
      <p:sp>
        <p:nvSpPr>
          <p:cNvPr id="5123" name="Rectangle 1"/>
          <p:cNvSpPr>
            <a:spLocks noGrp="1" noRot="1" noChangeAspect="1" noChangeArrowheads="1" noTextEdit="1"/>
          </p:cNvSpPr>
          <p:nvPr>
            <p:ph type="sldImg"/>
          </p:nvPr>
        </p:nvSpPr>
        <p:spPr bwMode="auto">
          <a:xfrm>
            <a:off x="407988" y="693738"/>
            <a:ext cx="6156325" cy="346392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4" name="Text Box 2"/>
          <p:cNvSpPr txBox="1">
            <a:spLocks noChangeArrowheads="1"/>
          </p:cNvSpPr>
          <p:nvPr/>
        </p:nvSpPr>
        <p:spPr bwMode="auto">
          <a:xfrm>
            <a:off x="3957267" y="8805942"/>
            <a:ext cx="3026146" cy="463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lIns="89987" tIns="46794" rIns="89987" bIns="46794" anchor="b"/>
          <a:lstStyle>
            <a:lvl1pPr defTabSz="449263">
              <a:tabLst>
                <a:tab pos="0" algn="l"/>
                <a:tab pos="449263" algn="l"/>
                <a:tab pos="900113" algn="l"/>
                <a:tab pos="1349375" algn="l"/>
                <a:tab pos="1800225" algn="l"/>
                <a:tab pos="2249488" algn="l"/>
                <a:tab pos="2700338" algn="l"/>
                <a:tab pos="3149600" algn="l"/>
                <a:tab pos="3600450" algn="l"/>
                <a:tab pos="4049713" algn="l"/>
                <a:tab pos="4500563" algn="l"/>
                <a:tab pos="4949825" algn="l"/>
                <a:tab pos="5400675" algn="l"/>
                <a:tab pos="5849938" algn="l"/>
                <a:tab pos="6300788" algn="l"/>
                <a:tab pos="6751638" algn="l"/>
                <a:tab pos="7200900" algn="l"/>
                <a:tab pos="7651750" algn="l"/>
                <a:tab pos="8101013" algn="l"/>
                <a:tab pos="8551863" algn="l"/>
                <a:tab pos="9001125" algn="l"/>
              </a:tabLst>
              <a:defRPr>
                <a:solidFill>
                  <a:schemeClr val="tx1"/>
                </a:solidFill>
                <a:latin typeface="Arial" pitchFamily="34" charset="0"/>
                <a:ea typeface="Arial Unicode MS" pitchFamily="34" charset="-128"/>
                <a:cs typeface="Arial Unicode MS" pitchFamily="34" charset="-128"/>
              </a:defRPr>
            </a:lvl1pPr>
            <a:lvl2pPr marL="742950" indent="-285750" defTabSz="449263">
              <a:tabLst>
                <a:tab pos="0" algn="l"/>
                <a:tab pos="449263" algn="l"/>
                <a:tab pos="900113" algn="l"/>
                <a:tab pos="1349375" algn="l"/>
                <a:tab pos="1800225" algn="l"/>
                <a:tab pos="2249488" algn="l"/>
                <a:tab pos="2700338" algn="l"/>
                <a:tab pos="3149600" algn="l"/>
                <a:tab pos="3600450" algn="l"/>
                <a:tab pos="4049713" algn="l"/>
                <a:tab pos="4500563" algn="l"/>
                <a:tab pos="4949825" algn="l"/>
                <a:tab pos="5400675" algn="l"/>
                <a:tab pos="5849938" algn="l"/>
                <a:tab pos="6300788" algn="l"/>
                <a:tab pos="6751638" algn="l"/>
                <a:tab pos="7200900" algn="l"/>
                <a:tab pos="7651750" algn="l"/>
                <a:tab pos="8101013" algn="l"/>
                <a:tab pos="8551863" algn="l"/>
                <a:tab pos="9001125" algn="l"/>
              </a:tabLst>
              <a:defRPr>
                <a:solidFill>
                  <a:schemeClr val="tx1"/>
                </a:solidFill>
                <a:latin typeface="Arial" pitchFamily="34" charset="0"/>
                <a:ea typeface="Arial Unicode MS" pitchFamily="34" charset="-128"/>
                <a:cs typeface="Arial Unicode MS" pitchFamily="34" charset="-128"/>
              </a:defRPr>
            </a:lvl2pPr>
            <a:lvl3pPr marL="1143000" indent="-228600" defTabSz="449263">
              <a:tabLst>
                <a:tab pos="0" algn="l"/>
                <a:tab pos="449263" algn="l"/>
                <a:tab pos="900113" algn="l"/>
                <a:tab pos="1349375" algn="l"/>
                <a:tab pos="1800225" algn="l"/>
                <a:tab pos="2249488" algn="l"/>
                <a:tab pos="2700338" algn="l"/>
                <a:tab pos="3149600" algn="l"/>
                <a:tab pos="3600450" algn="l"/>
                <a:tab pos="4049713" algn="l"/>
                <a:tab pos="4500563" algn="l"/>
                <a:tab pos="4949825" algn="l"/>
                <a:tab pos="5400675" algn="l"/>
                <a:tab pos="5849938" algn="l"/>
                <a:tab pos="6300788" algn="l"/>
                <a:tab pos="6751638" algn="l"/>
                <a:tab pos="7200900" algn="l"/>
                <a:tab pos="7651750" algn="l"/>
                <a:tab pos="8101013" algn="l"/>
                <a:tab pos="8551863" algn="l"/>
                <a:tab pos="9001125" algn="l"/>
              </a:tabLst>
              <a:defRPr>
                <a:solidFill>
                  <a:schemeClr val="tx1"/>
                </a:solidFill>
                <a:latin typeface="Arial" pitchFamily="34" charset="0"/>
                <a:ea typeface="Arial Unicode MS" pitchFamily="34" charset="-128"/>
                <a:cs typeface="Arial Unicode MS" pitchFamily="34" charset="-128"/>
              </a:defRPr>
            </a:lvl3pPr>
            <a:lvl4pPr marL="1600200" indent="-228600" defTabSz="449263">
              <a:tabLst>
                <a:tab pos="0" algn="l"/>
                <a:tab pos="449263" algn="l"/>
                <a:tab pos="900113" algn="l"/>
                <a:tab pos="1349375" algn="l"/>
                <a:tab pos="1800225" algn="l"/>
                <a:tab pos="2249488" algn="l"/>
                <a:tab pos="2700338" algn="l"/>
                <a:tab pos="3149600" algn="l"/>
                <a:tab pos="3600450" algn="l"/>
                <a:tab pos="4049713" algn="l"/>
                <a:tab pos="4500563" algn="l"/>
                <a:tab pos="4949825" algn="l"/>
                <a:tab pos="5400675" algn="l"/>
                <a:tab pos="5849938" algn="l"/>
                <a:tab pos="6300788" algn="l"/>
                <a:tab pos="6751638" algn="l"/>
                <a:tab pos="7200900" algn="l"/>
                <a:tab pos="7651750" algn="l"/>
                <a:tab pos="8101013" algn="l"/>
                <a:tab pos="8551863" algn="l"/>
                <a:tab pos="9001125" algn="l"/>
              </a:tabLst>
              <a:defRPr>
                <a:solidFill>
                  <a:schemeClr val="tx1"/>
                </a:solidFill>
                <a:latin typeface="Arial" pitchFamily="34" charset="0"/>
                <a:ea typeface="Arial Unicode MS" pitchFamily="34" charset="-128"/>
                <a:cs typeface="Arial Unicode MS" pitchFamily="34" charset="-128"/>
              </a:defRPr>
            </a:lvl4pPr>
            <a:lvl5pPr marL="2057400" indent="-228600" defTabSz="449263">
              <a:tabLst>
                <a:tab pos="0" algn="l"/>
                <a:tab pos="449263" algn="l"/>
                <a:tab pos="900113" algn="l"/>
                <a:tab pos="1349375" algn="l"/>
                <a:tab pos="1800225" algn="l"/>
                <a:tab pos="2249488" algn="l"/>
                <a:tab pos="2700338" algn="l"/>
                <a:tab pos="3149600" algn="l"/>
                <a:tab pos="3600450" algn="l"/>
                <a:tab pos="4049713" algn="l"/>
                <a:tab pos="4500563" algn="l"/>
                <a:tab pos="4949825" algn="l"/>
                <a:tab pos="5400675" algn="l"/>
                <a:tab pos="5849938" algn="l"/>
                <a:tab pos="6300788" algn="l"/>
                <a:tab pos="6751638" algn="l"/>
                <a:tab pos="7200900" algn="l"/>
                <a:tab pos="7651750" algn="l"/>
                <a:tab pos="8101013" algn="l"/>
                <a:tab pos="8551863" algn="l"/>
                <a:tab pos="9001125" algn="l"/>
              </a:tabLst>
              <a:defRPr>
                <a:solidFill>
                  <a:schemeClr val="tx1"/>
                </a:solidFill>
                <a:latin typeface="Arial" pitchFamily="34" charset="0"/>
                <a:ea typeface="Arial Unicode MS" pitchFamily="34" charset="-128"/>
                <a:cs typeface="Arial Unicode MS" pitchFamily="34" charset="-128"/>
              </a:defRPr>
            </a:lvl5pPr>
            <a:lvl6pPr marL="2514600" indent="-228600" defTabSz="449263" eaLnBrk="0" fontAlgn="base" hangingPunct="0">
              <a:spcBef>
                <a:spcPct val="0"/>
              </a:spcBef>
              <a:spcAft>
                <a:spcPct val="0"/>
              </a:spcAft>
              <a:tabLst>
                <a:tab pos="0" algn="l"/>
                <a:tab pos="449263" algn="l"/>
                <a:tab pos="900113" algn="l"/>
                <a:tab pos="1349375" algn="l"/>
                <a:tab pos="1800225" algn="l"/>
                <a:tab pos="2249488" algn="l"/>
                <a:tab pos="2700338" algn="l"/>
                <a:tab pos="3149600" algn="l"/>
                <a:tab pos="3600450" algn="l"/>
                <a:tab pos="4049713" algn="l"/>
                <a:tab pos="4500563" algn="l"/>
                <a:tab pos="4949825" algn="l"/>
                <a:tab pos="5400675" algn="l"/>
                <a:tab pos="5849938" algn="l"/>
                <a:tab pos="6300788" algn="l"/>
                <a:tab pos="6751638" algn="l"/>
                <a:tab pos="7200900" algn="l"/>
                <a:tab pos="7651750" algn="l"/>
                <a:tab pos="8101013" algn="l"/>
                <a:tab pos="8551863" algn="l"/>
                <a:tab pos="9001125" algn="l"/>
              </a:tabLst>
              <a:defRPr>
                <a:solidFill>
                  <a:schemeClr val="tx1"/>
                </a:solidFill>
                <a:latin typeface="Arial" pitchFamily="34" charset="0"/>
                <a:ea typeface="Arial Unicode MS" pitchFamily="34" charset="-128"/>
                <a:cs typeface="Arial Unicode MS" pitchFamily="34" charset="-128"/>
              </a:defRPr>
            </a:lvl6pPr>
            <a:lvl7pPr marL="2971800" indent="-228600" defTabSz="449263" eaLnBrk="0" fontAlgn="base" hangingPunct="0">
              <a:spcBef>
                <a:spcPct val="0"/>
              </a:spcBef>
              <a:spcAft>
                <a:spcPct val="0"/>
              </a:spcAft>
              <a:tabLst>
                <a:tab pos="0" algn="l"/>
                <a:tab pos="449263" algn="l"/>
                <a:tab pos="900113" algn="l"/>
                <a:tab pos="1349375" algn="l"/>
                <a:tab pos="1800225" algn="l"/>
                <a:tab pos="2249488" algn="l"/>
                <a:tab pos="2700338" algn="l"/>
                <a:tab pos="3149600" algn="l"/>
                <a:tab pos="3600450" algn="l"/>
                <a:tab pos="4049713" algn="l"/>
                <a:tab pos="4500563" algn="l"/>
                <a:tab pos="4949825" algn="l"/>
                <a:tab pos="5400675" algn="l"/>
                <a:tab pos="5849938" algn="l"/>
                <a:tab pos="6300788" algn="l"/>
                <a:tab pos="6751638" algn="l"/>
                <a:tab pos="7200900" algn="l"/>
                <a:tab pos="7651750" algn="l"/>
                <a:tab pos="8101013" algn="l"/>
                <a:tab pos="8551863" algn="l"/>
                <a:tab pos="9001125" algn="l"/>
              </a:tabLst>
              <a:defRPr>
                <a:solidFill>
                  <a:schemeClr val="tx1"/>
                </a:solidFill>
                <a:latin typeface="Arial" pitchFamily="34" charset="0"/>
                <a:ea typeface="Arial Unicode MS" pitchFamily="34" charset="-128"/>
                <a:cs typeface="Arial Unicode MS" pitchFamily="34" charset="-128"/>
              </a:defRPr>
            </a:lvl7pPr>
            <a:lvl8pPr marL="3429000" indent="-228600" defTabSz="449263" eaLnBrk="0" fontAlgn="base" hangingPunct="0">
              <a:spcBef>
                <a:spcPct val="0"/>
              </a:spcBef>
              <a:spcAft>
                <a:spcPct val="0"/>
              </a:spcAft>
              <a:tabLst>
                <a:tab pos="0" algn="l"/>
                <a:tab pos="449263" algn="l"/>
                <a:tab pos="900113" algn="l"/>
                <a:tab pos="1349375" algn="l"/>
                <a:tab pos="1800225" algn="l"/>
                <a:tab pos="2249488" algn="l"/>
                <a:tab pos="2700338" algn="l"/>
                <a:tab pos="3149600" algn="l"/>
                <a:tab pos="3600450" algn="l"/>
                <a:tab pos="4049713" algn="l"/>
                <a:tab pos="4500563" algn="l"/>
                <a:tab pos="4949825" algn="l"/>
                <a:tab pos="5400675" algn="l"/>
                <a:tab pos="5849938" algn="l"/>
                <a:tab pos="6300788" algn="l"/>
                <a:tab pos="6751638" algn="l"/>
                <a:tab pos="7200900" algn="l"/>
                <a:tab pos="7651750" algn="l"/>
                <a:tab pos="8101013" algn="l"/>
                <a:tab pos="8551863" algn="l"/>
                <a:tab pos="9001125" algn="l"/>
              </a:tabLst>
              <a:defRPr>
                <a:solidFill>
                  <a:schemeClr val="tx1"/>
                </a:solidFill>
                <a:latin typeface="Arial" pitchFamily="34" charset="0"/>
                <a:ea typeface="Arial Unicode MS" pitchFamily="34" charset="-128"/>
                <a:cs typeface="Arial Unicode MS" pitchFamily="34" charset="-128"/>
              </a:defRPr>
            </a:lvl8pPr>
            <a:lvl9pPr marL="3886200" indent="-228600" defTabSz="449263" eaLnBrk="0" fontAlgn="base" hangingPunct="0">
              <a:spcBef>
                <a:spcPct val="0"/>
              </a:spcBef>
              <a:spcAft>
                <a:spcPct val="0"/>
              </a:spcAft>
              <a:tabLst>
                <a:tab pos="0" algn="l"/>
                <a:tab pos="449263" algn="l"/>
                <a:tab pos="900113" algn="l"/>
                <a:tab pos="1349375" algn="l"/>
                <a:tab pos="1800225" algn="l"/>
                <a:tab pos="2249488" algn="l"/>
                <a:tab pos="2700338" algn="l"/>
                <a:tab pos="3149600" algn="l"/>
                <a:tab pos="3600450" algn="l"/>
                <a:tab pos="4049713" algn="l"/>
                <a:tab pos="4500563" algn="l"/>
                <a:tab pos="4949825" algn="l"/>
                <a:tab pos="5400675" algn="l"/>
                <a:tab pos="5849938" algn="l"/>
                <a:tab pos="6300788" algn="l"/>
                <a:tab pos="6751638" algn="l"/>
                <a:tab pos="7200900" algn="l"/>
                <a:tab pos="7651750" algn="l"/>
                <a:tab pos="8101013" algn="l"/>
                <a:tab pos="8551863" algn="l"/>
                <a:tab pos="9001125" algn="l"/>
              </a:tabLst>
              <a:defRPr>
                <a:solidFill>
                  <a:schemeClr val="tx1"/>
                </a:solidFill>
                <a:latin typeface="Arial" pitchFamily="34" charset="0"/>
                <a:ea typeface="Arial Unicode MS" pitchFamily="34" charset="-128"/>
                <a:cs typeface="Arial Unicode MS" pitchFamily="34" charset="-128"/>
              </a:defRPr>
            </a:lvl9pPr>
          </a:lstStyle>
          <a:p>
            <a:pPr algn="r">
              <a:buClrTx/>
              <a:buSzTx/>
              <a:buFontTx/>
              <a:buNone/>
            </a:pPr>
            <a:fld id="{EFC9DDFB-3C06-477A-A34C-560CB591C42A}" type="slidenum">
              <a:rPr lang="en-US" sz="1200">
                <a:solidFill>
                  <a:srgbClr val="000000"/>
                </a:solidFill>
                <a:cs typeface="Arial" pitchFamily="34" charset="0"/>
              </a:rPr>
              <a:pPr algn="r">
                <a:buClrTx/>
                <a:buSzTx/>
                <a:buFontTx/>
                <a:buNone/>
              </a:pPr>
              <a:t>42</a:t>
            </a:fld>
            <a:endParaRPr lang="en-US" sz="1200">
              <a:solidFill>
                <a:srgbClr val="000000"/>
              </a:solidFill>
              <a:cs typeface="Arial" pitchFamily="34" charset="0"/>
            </a:endParaRPr>
          </a:p>
        </p:txBody>
      </p:sp>
      <p:sp>
        <p:nvSpPr>
          <p:cNvPr id="5125" name="Text Box 3"/>
          <p:cNvSpPr>
            <a:spLocks noGrp="1" noChangeArrowheads="1"/>
          </p:cNvSpPr>
          <p:nvPr>
            <p:ph type="body" idx="1"/>
          </p:nvPr>
        </p:nvSpPr>
        <p:spPr bwMode="auto">
          <a:xfrm>
            <a:off x="822814" y="4390098"/>
            <a:ext cx="5121170" cy="612489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b="1" dirty="0">
                <a:latin typeface="Arial" pitchFamily="34" charset="0"/>
                <a:cs typeface="Arial" pitchFamily="34" charset="0"/>
              </a:rPr>
              <a:t>Client name:</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i="1" dirty="0" err="1">
                <a:ea typeface="Arial Unicode MS" pitchFamily="34" charset="-128"/>
                <a:cs typeface="Arial Unicode MS" pitchFamily="34" charset="-128"/>
              </a:rPr>
              <a:t>Nordea</a:t>
            </a:r>
            <a:r>
              <a:rPr lang="en-US" sz="1000" i="1" dirty="0">
                <a:ea typeface="Arial Unicode MS" pitchFamily="34" charset="-128"/>
                <a:cs typeface="Arial Unicode MS" pitchFamily="34" charset="-128"/>
              </a:rPr>
              <a:t> Bank</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endParaRPr lang="en-US" sz="1000" b="1" dirty="0">
              <a:latin typeface="Arial" pitchFamily="34" charset="0"/>
              <a:cs typeface="Arial" pitchFamily="34" charset="0"/>
            </a:endParaRP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b="1" dirty="0">
                <a:latin typeface="Arial" pitchFamily="34" charset="0"/>
                <a:cs typeface="Arial" pitchFamily="34" charset="0"/>
              </a:rPr>
              <a:t>Event link:</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dirty="0"/>
              <a:t>http://nordeainnovationchallenge.com/</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endParaRPr lang="en-US" sz="1000" dirty="0"/>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b="1" dirty="0"/>
              <a:t>Event video:</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dirty="0"/>
              <a:t>https://www.youtube.com/watch?v=kfkInW_GWjE</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endParaRPr lang="en-US" sz="1000" b="1" dirty="0">
              <a:latin typeface="Arial" pitchFamily="34" charset="0"/>
              <a:cs typeface="Arial" pitchFamily="34" charset="0"/>
            </a:endParaRP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b="1" dirty="0">
                <a:latin typeface="Arial" pitchFamily="34" charset="0"/>
                <a:cs typeface="Arial" pitchFamily="34" charset="0"/>
              </a:rPr>
              <a:t>Quote:</a:t>
            </a:r>
          </a:p>
          <a:p>
            <a:pPr algn="l">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i="1" dirty="0" smtClean="0"/>
              <a:t>“</a:t>
            </a:r>
            <a:r>
              <a:rPr lang="en-US" sz="1200" i="1" dirty="0" smtClean="0">
                <a:latin typeface="Arial" pitchFamily="34" charset="0"/>
                <a:cs typeface="Arial Unicode MS" pitchFamily="34" charset="-128"/>
              </a:rPr>
              <a:t>“The </a:t>
            </a:r>
            <a:r>
              <a:rPr lang="en-US" sz="1200" i="1" dirty="0" err="1" smtClean="0">
                <a:latin typeface="Arial" pitchFamily="34" charset="0"/>
                <a:cs typeface="Arial Unicode MS" pitchFamily="34" charset="-128"/>
              </a:rPr>
              <a:t>Bluemix</a:t>
            </a:r>
            <a:r>
              <a:rPr lang="en-US" sz="1200" i="1" dirty="0" smtClean="0">
                <a:latin typeface="Arial" pitchFamily="34" charset="0"/>
                <a:cs typeface="Arial Unicode MS" pitchFamily="34" charset="-128"/>
              </a:rPr>
              <a:t> platform served as a great enabler when running the </a:t>
            </a:r>
            <a:r>
              <a:rPr lang="en-US" sz="1200" i="1" dirty="0" err="1" smtClean="0">
                <a:latin typeface="Arial" pitchFamily="34" charset="0"/>
                <a:cs typeface="Arial Unicode MS" pitchFamily="34" charset="-128"/>
              </a:rPr>
              <a:t>Nordea</a:t>
            </a:r>
            <a:r>
              <a:rPr lang="en-US" sz="1200" i="1" dirty="0" smtClean="0">
                <a:latin typeface="Arial" pitchFamily="34" charset="0"/>
                <a:cs typeface="Arial Unicode MS" pitchFamily="34" charset="-128"/>
              </a:rPr>
              <a:t> Innovation Challenge, it supported the entire development lifecycle in an easy to understand way.” </a:t>
            </a:r>
          </a:p>
          <a:p>
            <a:pPr algn="l">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sv-SE" sz="1100" i="1" dirty="0" smtClean="0">
                <a:latin typeface="Arial" pitchFamily="34" charset="0"/>
                <a:cs typeface="Arial Unicode MS" pitchFamily="34" charset="-128"/>
              </a:rPr>
              <a:t>–Carl Risberg, Head of Architecture &amp; Technology, Nordea Bank</a:t>
            </a:r>
            <a:endParaRPr lang="en-US" sz="1200" dirty="0" smtClean="0">
              <a:latin typeface="Arial" pitchFamily="34" charset="0"/>
              <a:ea typeface="MS PGothic" pitchFamily="34" charset="-128"/>
              <a:cs typeface="Arial" pitchFamily="34" charset="0"/>
            </a:endParaRP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endParaRPr lang="en-US" sz="1000" dirty="0">
              <a:latin typeface="Arial" pitchFamily="34" charset="0"/>
              <a:cs typeface="Arial" pitchFamily="34" charset="0"/>
            </a:endParaRP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b="1" dirty="0">
                <a:latin typeface="Arial" pitchFamily="34" charset="0"/>
                <a:cs typeface="Arial" pitchFamily="34" charset="0"/>
              </a:rPr>
              <a:t>Company background:</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dirty="0" err="1" smtClean="0"/>
              <a:t>Nordea</a:t>
            </a:r>
            <a:r>
              <a:rPr lang="en-US" dirty="0" smtClean="0"/>
              <a:t> Bank AB, commonly referred to as </a:t>
            </a:r>
            <a:r>
              <a:rPr lang="en-US" dirty="0" err="1" smtClean="0"/>
              <a:t>Nordea</a:t>
            </a:r>
            <a:r>
              <a:rPr lang="en-US" dirty="0" smtClean="0"/>
              <a:t>, is a Nordic-based financial services group operating in Northern Europe. </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endParaRPr lang="en-US" sz="1000" dirty="0">
              <a:latin typeface="Arial" pitchFamily="34" charset="0"/>
              <a:cs typeface="Arial" pitchFamily="34" charset="0"/>
            </a:endParaRPr>
          </a:p>
          <a:p>
            <a:pPr eaLnBrk="1" hangingPunct="1">
              <a:spcBef>
                <a:spcPts val="432"/>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altLang="en-US" sz="1000" b="1" dirty="0">
                <a:latin typeface="Arial" pitchFamily="34" charset="0"/>
                <a:ea typeface="Arial Unicode MS" pitchFamily="34" charset="-128"/>
                <a:cs typeface="Arial Unicode MS" pitchFamily="34" charset="-128"/>
              </a:rPr>
              <a:t>Solution components:</a:t>
            </a:r>
          </a:p>
          <a:p>
            <a:pPr>
              <a:spcBef>
                <a:spcPct val="0"/>
              </a:spcBef>
              <a:buFont typeface="Arial" pitchFamily="34" charset="0"/>
              <a:buChar char="●"/>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dirty="0">
                <a:latin typeface="Arial" pitchFamily="34" charset="0"/>
                <a:ea typeface="Arial Unicode MS" pitchFamily="34" charset="-128"/>
                <a:cs typeface="Arial Unicode MS" pitchFamily="34" charset="-128"/>
              </a:rPr>
              <a:t>IBM® </a:t>
            </a:r>
            <a:r>
              <a:rPr lang="en-US" sz="1000" dirty="0" err="1">
                <a:latin typeface="Arial" pitchFamily="34" charset="0"/>
                <a:ea typeface="Arial Unicode MS" pitchFamily="34" charset="-128"/>
                <a:cs typeface="Arial Unicode MS" pitchFamily="34" charset="-128"/>
              </a:rPr>
              <a:t>Bluemix</a:t>
            </a:r>
            <a:r>
              <a:rPr lang="en-US" sz="1000" dirty="0">
                <a:latin typeface="Arial" pitchFamily="34" charset="0"/>
                <a:ea typeface="Arial Unicode MS" pitchFamily="34" charset="-128"/>
                <a:cs typeface="Arial Unicode MS" pitchFamily="34" charset="-128"/>
              </a:rPr>
              <a:t>™</a:t>
            </a:r>
          </a:p>
          <a:p>
            <a:pPr>
              <a:spcBef>
                <a:spcPct val="0"/>
              </a:spcBef>
              <a:buFont typeface="Arial" pitchFamily="34" charset="0"/>
              <a:buChar char="●"/>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dirty="0" err="1">
                <a:latin typeface="Arial" pitchFamily="34" charset="0"/>
                <a:ea typeface="Arial Unicode MS" pitchFamily="34" charset="-128"/>
                <a:cs typeface="Arial Unicode MS" pitchFamily="34" charset="-128"/>
              </a:rPr>
              <a:t>SoftLayer</a:t>
            </a:r>
            <a:r>
              <a:rPr lang="en-US" sz="1000" baseline="30000" dirty="0">
                <a:latin typeface="Arial" pitchFamily="34" charset="0"/>
                <a:ea typeface="Arial Unicode MS" pitchFamily="34" charset="-128"/>
                <a:cs typeface="Arial Unicode MS" pitchFamily="34" charset="-128"/>
              </a:rPr>
              <a:t>®</a:t>
            </a:r>
          </a:p>
          <a:p>
            <a:pPr>
              <a:spcBef>
                <a:spcPct val="0"/>
              </a:spcBef>
              <a:buFont typeface="Arial" pitchFamily="34" charset="0"/>
              <a:buChar char="●"/>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baseline="30000" dirty="0">
                <a:solidFill>
                  <a:srgbClr val="808080"/>
                </a:solidFill>
                <a:latin typeface="Arial" pitchFamily="34" charset="0"/>
                <a:ea typeface="Arial Unicode MS" pitchFamily="34" charset="-128"/>
                <a:cs typeface="Arial Unicode MS" pitchFamily="34" charset="-128"/>
              </a:rPr>
              <a:t> </a:t>
            </a:r>
            <a:r>
              <a:rPr lang="en-US" sz="1000" dirty="0">
                <a:solidFill>
                  <a:srgbClr val="808080"/>
                </a:solidFill>
                <a:latin typeface="Arial" pitchFamily="34" charset="0"/>
                <a:ea typeface="Arial Unicode MS" pitchFamily="34" charset="-128"/>
                <a:cs typeface="Arial Unicode MS" pitchFamily="34" charset="-128"/>
              </a:rPr>
              <a:t>IBM API Management</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endParaRPr lang="en-US" sz="1000" b="1" dirty="0">
              <a:latin typeface="Arial" pitchFamily="34" charset="0"/>
              <a:cs typeface="Arial" pitchFamily="34" charset="0"/>
            </a:endParaRP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b="1" dirty="0">
                <a:latin typeface="Arial" pitchFamily="34" charset="0"/>
                <a:cs typeface="Arial" pitchFamily="34" charset="0"/>
              </a:rPr>
              <a:t>Business challenge:</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dirty="0" smtClean="0"/>
              <a:t>As </a:t>
            </a:r>
            <a:r>
              <a:rPr lang="en-US" dirty="0" err="1" smtClean="0"/>
              <a:t>FinTech</a:t>
            </a:r>
            <a:r>
              <a:rPr lang="en-US" dirty="0" smtClean="0"/>
              <a:t> start-ups continue to disrupt the banking value chain with consumer focused digital apps and services, the traditional relationship between the bank and customer loses relevancy. In order to tap into the latest innovations and bring the culture of disruption into their own company, </a:t>
            </a:r>
            <a:r>
              <a:rPr lang="en-US" dirty="0" err="1" smtClean="0"/>
              <a:t>Nordea</a:t>
            </a:r>
            <a:r>
              <a:rPr lang="en-US" dirty="0" smtClean="0"/>
              <a:t> Bank worked with IBM to host a two-day Innovation Challenge </a:t>
            </a:r>
            <a:r>
              <a:rPr lang="en-US" dirty="0" err="1" smtClean="0"/>
              <a:t>hackathon</a:t>
            </a:r>
            <a:r>
              <a:rPr lang="en-US" dirty="0" smtClean="0"/>
              <a:t>, which would bring in start-ups and local developers from Stockholm and Helsinki to build apps on IBM </a:t>
            </a:r>
            <a:r>
              <a:rPr lang="en-US" dirty="0" err="1" smtClean="0"/>
              <a:t>Bluemix</a:t>
            </a:r>
            <a:r>
              <a:rPr lang="en-US" dirty="0" smtClean="0"/>
              <a:t>. </a:t>
            </a: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endParaRPr lang="en-US" sz="1000" dirty="0">
              <a:latin typeface="Arial" pitchFamily="34" charset="0"/>
              <a:cs typeface="Arial" pitchFamily="34" charset="0"/>
            </a:endParaRPr>
          </a:p>
          <a:p>
            <a:pPr eaLnBrk="1" hangingPunct="1">
              <a:spcBef>
                <a:spcPct val="0"/>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b="1" dirty="0">
                <a:latin typeface="Arial" pitchFamily="34" charset="0"/>
                <a:cs typeface="Arial" pitchFamily="34" charset="0"/>
              </a:rPr>
              <a:t>Benefits:</a:t>
            </a:r>
          </a:p>
          <a:p>
            <a:pPr eaLnBrk="1" hangingPunct="1">
              <a:spcBef>
                <a:spcPts val="445"/>
              </a:spcBef>
              <a:tabLst>
                <a:tab pos="0" algn="l"/>
                <a:tab pos="456272" algn="l"/>
                <a:tab pos="914155" algn="l"/>
                <a:tab pos="1370425" algn="l"/>
                <a:tab pos="1828309" algn="l"/>
                <a:tab pos="2284580" algn="l"/>
                <a:tab pos="2742463" algn="l"/>
                <a:tab pos="3198734" algn="l"/>
                <a:tab pos="3656617" algn="l"/>
                <a:tab pos="4112889" algn="l"/>
                <a:tab pos="4570772" algn="l"/>
                <a:tab pos="5027042" algn="l"/>
                <a:tab pos="5484926" algn="l"/>
                <a:tab pos="5941197" algn="l"/>
                <a:tab pos="6399080" algn="l"/>
                <a:tab pos="6856964" algn="l"/>
                <a:tab pos="7313234" algn="l"/>
                <a:tab pos="7771117" algn="l"/>
                <a:tab pos="8227389" algn="l"/>
                <a:tab pos="8685272" algn="l"/>
                <a:tab pos="9141543" algn="l"/>
              </a:tabLst>
            </a:pPr>
            <a:r>
              <a:rPr lang="en-US" sz="1000" dirty="0">
                <a:latin typeface="Arial" pitchFamily="34" charset="0"/>
                <a:ea typeface="Arial Unicode MS" pitchFamily="34" charset="-128"/>
                <a:cs typeface="Arial Unicode MS" pitchFamily="34" charset="-128"/>
              </a:rPr>
              <a:t>The Innovation Challenge brought local start-ups and developers into </a:t>
            </a:r>
            <a:r>
              <a:rPr lang="en-US" sz="1000" dirty="0" err="1">
                <a:latin typeface="Arial" pitchFamily="34" charset="0"/>
                <a:ea typeface="Arial Unicode MS" pitchFamily="34" charset="-128"/>
                <a:cs typeface="Arial Unicode MS" pitchFamily="34" charset="-128"/>
              </a:rPr>
              <a:t>Nordea’s</a:t>
            </a:r>
            <a:r>
              <a:rPr lang="en-US" sz="1000" dirty="0">
                <a:latin typeface="Arial" pitchFamily="34" charset="0"/>
                <a:ea typeface="Arial Unicode MS" pitchFamily="34" charset="-128"/>
                <a:cs typeface="Arial Unicode MS" pitchFamily="34" charset="-128"/>
              </a:rPr>
              <a:t> ecosystem and produced a whole set of new apps on IBM </a:t>
            </a:r>
            <a:r>
              <a:rPr lang="en-US" sz="1000" dirty="0" err="1">
                <a:latin typeface="Arial" pitchFamily="34" charset="0"/>
                <a:ea typeface="Arial Unicode MS" pitchFamily="34" charset="-128"/>
                <a:cs typeface="Arial Unicode MS" pitchFamily="34" charset="-128"/>
              </a:rPr>
              <a:t>Bluemix</a:t>
            </a:r>
            <a:r>
              <a:rPr lang="en-US" sz="1000" dirty="0">
                <a:latin typeface="Arial" pitchFamily="34" charset="0"/>
                <a:ea typeface="Arial Unicode MS" pitchFamily="34" charset="-128"/>
                <a:cs typeface="Arial Unicode MS" pitchFamily="34" charset="-128"/>
              </a:rPr>
              <a:t>, created in just 48 hours by the teams. Not only did it allow </a:t>
            </a:r>
            <a:r>
              <a:rPr lang="en-US" sz="1000" dirty="0" err="1">
                <a:latin typeface="Arial" pitchFamily="34" charset="0"/>
                <a:ea typeface="Arial Unicode MS" pitchFamily="34" charset="-128"/>
                <a:cs typeface="Arial Unicode MS" pitchFamily="34" charset="-128"/>
              </a:rPr>
              <a:t>Nordea</a:t>
            </a:r>
            <a:r>
              <a:rPr lang="en-US" sz="1000" dirty="0">
                <a:latin typeface="Arial" pitchFamily="34" charset="0"/>
                <a:ea typeface="Arial Unicode MS" pitchFamily="34" charset="-128"/>
                <a:cs typeface="Arial Unicode MS" pitchFamily="34" charset="-128"/>
              </a:rPr>
              <a:t> to tap into this community, but it also provided them with fresh ideas for disruptive banking applications that they may implement in some form into their own company. The Innovation Challenge was such a success that </a:t>
            </a:r>
            <a:r>
              <a:rPr lang="en-US" sz="1000" dirty="0" err="1">
                <a:latin typeface="Arial" pitchFamily="34" charset="0"/>
                <a:ea typeface="Arial Unicode MS" pitchFamily="34" charset="-128"/>
                <a:cs typeface="Arial Unicode MS" pitchFamily="34" charset="-128"/>
              </a:rPr>
              <a:t>Nordea</a:t>
            </a:r>
            <a:r>
              <a:rPr lang="en-US" sz="1000" dirty="0">
                <a:latin typeface="Arial" pitchFamily="34" charset="0"/>
                <a:ea typeface="Arial Unicode MS" pitchFamily="34" charset="-128"/>
                <a:cs typeface="Arial Unicode MS" pitchFamily="34" charset="-128"/>
              </a:rPr>
              <a:t> are launching one of the entries to production and hope to conduct similar events in the future, and even expand them globally. </a:t>
            </a:r>
          </a:p>
        </p:txBody>
      </p:sp>
    </p:spTree>
    <p:extLst>
      <p:ext uri="{BB962C8B-B14F-4D97-AF65-F5344CB8AC3E}">
        <p14:creationId xmlns:p14="http://schemas.microsoft.com/office/powerpoint/2010/main" val="7901234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 name="Shape 708"/>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709" name="Shape 709"/>
          <p:cNvSpPr>
            <a:spLocks noGrp="1"/>
          </p:cNvSpPr>
          <p:nvPr>
            <p:ph type="body" sz="quarter" idx="1"/>
          </p:nvPr>
        </p:nvSpPr>
        <p:spPr>
          <a:prstGeom prst="rect">
            <a:avLst/>
          </a:prstGeom>
        </p:spPr>
        <p:txBody>
          <a:bodyPr/>
          <a:lstStyle/>
          <a:p>
            <a:pPr lvl="0">
              <a:lnSpc>
                <a:spcPct val="125000"/>
              </a:lnSpc>
              <a:defRPr sz="1800"/>
            </a:pPr>
            <a:r>
              <a:rPr sz="1600" b="1">
                <a:latin typeface="Avenir Book"/>
                <a:ea typeface="Avenir Book"/>
                <a:cs typeface="Avenir Book"/>
                <a:sym typeface="Avenir Book"/>
              </a:rPr>
              <a:t>Bluemix’ pricing is just as flexible as many of the other capabilities we’ve discussed.</a:t>
            </a:r>
            <a:r>
              <a:rPr sz="1600">
                <a:latin typeface="Avenir Book"/>
                <a:ea typeface="Avenir Book"/>
                <a:cs typeface="Avenir Book"/>
                <a:sym typeface="Avenir Book"/>
              </a:rPr>
              <a:t> </a:t>
            </a:r>
          </a:p>
          <a:p>
            <a:pPr lvl="0">
              <a:lnSpc>
                <a:spcPct val="125000"/>
              </a:lnSpc>
              <a:defRPr sz="1800"/>
            </a:pPr>
            <a:endParaRPr sz="1600">
              <a:latin typeface="Avenir Book"/>
              <a:ea typeface="Avenir Book"/>
              <a:cs typeface="Avenir Book"/>
              <a:sym typeface="Avenir Book"/>
            </a:endParaRPr>
          </a:p>
          <a:p>
            <a:pPr marL="197555" lvl="0" indent="-197555">
              <a:lnSpc>
                <a:spcPct val="125000"/>
              </a:lnSpc>
              <a:buSzPct val="75000"/>
              <a:buChar char="•"/>
              <a:defRPr sz="1800"/>
            </a:pPr>
            <a:r>
              <a:rPr sz="1600">
                <a:latin typeface="Avenir Book"/>
                <a:ea typeface="Avenir Book"/>
                <a:cs typeface="Avenir Book"/>
                <a:sym typeface="Avenir Book"/>
              </a:rPr>
              <a:t>You can sign up for Bluemix in a matter of minutes</a:t>
            </a:r>
          </a:p>
          <a:p>
            <a:pPr marL="197555" lvl="0" indent="-197555">
              <a:lnSpc>
                <a:spcPct val="125000"/>
              </a:lnSpc>
              <a:buSzPct val="75000"/>
              <a:buChar char="•"/>
              <a:defRPr sz="1800"/>
            </a:pPr>
            <a:r>
              <a:rPr sz="1600">
                <a:latin typeface="Avenir Book"/>
                <a:ea typeface="Avenir Book"/>
                <a:cs typeface="Avenir Book"/>
                <a:sym typeface="Avenir Book"/>
              </a:rPr>
              <a:t>A 30 day free trial (</a:t>
            </a:r>
            <a:r>
              <a:rPr sz="1600" b="1">
                <a:latin typeface="Avenir Book"/>
                <a:ea typeface="Avenir Book"/>
                <a:cs typeface="Avenir Book"/>
                <a:sym typeface="Avenir Book"/>
              </a:rPr>
              <a:t>no credit card required</a:t>
            </a:r>
            <a:r>
              <a:rPr sz="1600">
                <a:latin typeface="Avenir Book"/>
                <a:ea typeface="Avenir Book"/>
                <a:cs typeface="Avenir Book"/>
                <a:sym typeface="Avenir Book"/>
              </a:rPr>
              <a:t>) allows you to experience all that Bluemix has to offer</a:t>
            </a:r>
          </a:p>
          <a:p>
            <a:pPr marL="197555" lvl="0" indent="-197555">
              <a:lnSpc>
                <a:spcPct val="125000"/>
              </a:lnSpc>
              <a:buSzPct val="75000"/>
              <a:buChar char="•"/>
              <a:defRPr sz="1800"/>
            </a:pPr>
            <a:r>
              <a:rPr sz="1600">
                <a:latin typeface="Avenir Book"/>
                <a:ea typeface="Avenir Book"/>
                <a:cs typeface="Avenir Book"/>
                <a:sym typeface="Avenir Book"/>
              </a:rPr>
              <a:t>A free tier for every service encourages further experimentation after the trial has ended</a:t>
            </a:r>
          </a:p>
          <a:p>
            <a:pPr lvl="0">
              <a:lnSpc>
                <a:spcPct val="125000"/>
              </a:lnSpc>
              <a:defRPr sz="1800"/>
            </a:pPr>
            <a:endParaRPr sz="1600">
              <a:latin typeface="Avenir Book"/>
              <a:ea typeface="Avenir Book"/>
              <a:cs typeface="Avenir Book"/>
              <a:sym typeface="Avenir Book"/>
            </a:endParaRPr>
          </a:p>
          <a:p>
            <a:pPr marL="197555" lvl="0" indent="-197555">
              <a:lnSpc>
                <a:spcPct val="125000"/>
              </a:lnSpc>
              <a:buSzPct val="75000"/>
              <a:buChar char="•"/>
              <a:defRPr sz="1800"/>
            </a:pPr>
            <a:r>
              <a:rPr sz="1600">
                <a:latin typeface="Avenir Book"/>
                <a:ea typeface="Avenir Book"/>
                <a:cs typeface="Avenir Book"/>
                <a:sym typeface="Avenir Book"/>
              </a:rPr>
              <a:t>Once you’re ready to move forward with Bluemix, </a:t>
            </a:r>
            <a:r>
              <a:rPr sz="1600" b="1">
                <a:latin typeface="Avenir Book"/>
                <a:ea typeface="Avenir Book"/>
                <a:cs typeface="Avenir Book"/>
                <a:sym typeface="Avenir Book"/>
              </a:rPr>
              <a:t>pricing is straightforward</a:t>
            </a:r>
            <a:r>
              <a:rPr sz="1600">
                <a:latin typeface="Avenir Book"/>
                <a:ea typeface="Avenir Book"/>
                <a:cs typeface="Avenir Book"/>
                <a:sym typeface="Avenir Book"/>
              </a:rPr>
              <a:t>:</a:t>
            </a:r>
          </a:p>
          <a:p>
            <a:pPr marL="642055" lvl="1" indent="-197555">
              <a:lnSpc>
                <a:spcPct val="125000"/>
              </a:lnSpc>
              <a:buSzPct val="75000"/>
              <a:buChar char="•"/>
              <a:defRPr sz="1800"/>
            </a:pPr>
            <a:r>
              <a:rPr sz="1600">
                <a:latin typeface="Avenir Book"/>
                <a:ea typeface="Avenir Book"/>
                <a:cs typeface="Avenir Book"/>
                <a:sym typeface="Avenir Book"/>
              </a:rPr>
              <a:t>Pay as you go</a:t>
            </a:r>
          </a:p>
          <a:p>
            <a:pPr marL="1086555" lvl="2" indent="-197555">
              <a:lnSpc>
                <a:spcPct val="125000"/>
              </a:lnSpc>
              <a:buSzPct val="75000"/>
              <a:buChar char="•"/>
              <a:defRPr sz="1800"/>
            </a:pPr>
            <a:r>
              <a:rPr sz="1600">
                <a:latin typeface="Avenir Book"/>
                <a:ea typeface="Avenir Book"/>
                <a:cs typeface="Avenir Book"/>
                <a:sym typeface="Avenir Book"/>
              </a:rPr>
              <a:t>Pay for what you use (runtimes/services) and nothing more</a:t>
            </a:r>
          </a:p>
          <a:p>
            <a:pPr marL="1086555" lvl="2" indent="-197555">
              <a:lnSpc>
                <a:spcPct val="125000"/>
              </a:lnSpc>
              <a:buSzPct val="75000"/>
              <a:buChar char="•"/>
              <a:defRPr sz="1800"/>
            </a:pPr>
            <a:r>
              <a:rPr sz="1600">
                <a:latin typeface="Avenir Book"/>
                <a:ea typeface="Avenir Book"/>
                <a:cs typeface="Avenir Book"/>
                <a:sym typeface="Avenir Book"/>
              </a:rPr>
              <a:t>No commitment</a:t>
            </a:r>
          </a:p>
          <a:p>
            <a:pPr marL="642055" lvl="1" indent="-197555">
              <a:lnSpc>
                <a:spcPct val="125000"/>
              </a:lnSpc>
              <a:buSzPct val="75000"/>
              <a:buChar char="•"/>
              <a:defRPr sz="1800"/>
            </a:pPr>
            <a:r>
              <a:rPr sz="1600">
                <a:latin typeface="Avenir Book"/>
                <a:ea typeface="Avenir Book"/>
                <a:cs typeface="Avenir Book"/>
                <a:sym typeface="Avenir Book"/>
              </a:rPr>
              <a:t>Subscription</a:t>
            </a:r>
          </a:p>
          <a:p>
            <a:pPr marL="1086555" lvl="2" indent="-197555">
              <a:lnSpc>
                <a:spcPct val="125000"/>
              </a:lnSpc>
              <a:buSzPct val="75000"/>
              <a:buChar char="•"/>
              <a:defRPr sz="1800"/>
            </a:pPr>
            <a:r>
              <a:rPr sz="1600">
                <a:latin typeface="Avenir Book"/>
                <a:ea typeface="Avenir Book"/>
                <a:cs typeface="Avenir Book"/>
                <a:sym typeface="Avenir Book"/>
              </a:rPr>
              <a:t>Pick a monthly commitment price and subscription term — receive a discount off of pay as you go rates</a:t>
            </a:r>
          </a:p>
        </p:txBody>
      </p:sp>
    </p:spTree>
    <p:extLst>
      <p:ext uri="{BB962C8B-B14F-4D97-AF65-F5344CB8AC3E}">
        <p14:creationId xmlns:p14="http://schemas.microsoft.com/office/powerpoint/2010/main" val="34695359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252186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686511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154" name="Shape 154"/>
          <p:cNvSpPr>
            <a:spLocks noGrp="1"/>
          </p:cNvSpPr>
          <p:nvPr>
            <p:ph type="body" sz="quarter" idx="1"/>
          </p:nvPr>
        </p:nvSpPr>
        <p:spPr>
          <a:prstGeom prst="rect">
            <a:avLst/>
          </a:prstGeom>
        </p:spPr>
        <p:txBody>
          <a:bodyPr/>
          <a:lstStyle/>
          <a:p>
            <a:pPr lvl="0">
              <a:defRPr sz="1800"/>
            </a:pPr>
            <a:r>
              <a:rPr sz="1400" dirty="0" smtClean="0"/>
              <a:t>Slide Intention</a:t>
            </a:r>
            <a:endParaRPr lang="ga-IE" sz="1400" dirty="0" smtClean="0"/>
          </a:p>
          <a:p>
            <a:pPr lvl="0">
              <a:defRPr sz="1800"/>
            </a:pPr>
            <a:r>
              <a:rPr sz="1400" dirty="0" smtClean="0"/>
              <a:t>Start </a:t>
            </a:r>
            <a:r>
              <a:rPr sz="1400" dirty="0"/>
              <a:t>the conversation.  *Talk to Uber and how it disrupted the way users view/expect transportation*</a:t>
            </a:r>
          </a:p>
          <a:p>
            <a:pPr lvl="0">
              <a:defRPr sz="1800"/>
            </a:pPr>
            <a:r>
              <a:rPr sz="1400" dirty="0"/>
              <a:t>Technology shifts are driving unprecedented business transformation </a:t>
            </a:r>
          </a:p>
          <a:p>
            <a:pPr lvl="0">
              <a:defRPr sz="1800"/>
            </a:pPr>
            <a:r>
              <a:rPr sz="1400" dirty="0"/>
              <a:t>The new class of innovative and disruptive companies build apps and services, they don’t run data centers</a:t>
            </a:r>
          </a:p>
          <a:p>
            <a:pPr lvl="0">
              <a:defRPr sz="1800"/>
            </a:pPr>
            <a:r>
              <a:rPr sz="1400" dirty="0"/>
              <a:t>The most successful enterprises will be the ones that embrace change and innovation and transform at speed  </a:t>
            </a:r>
          </a:p>
        </p:txBody>
      </p:sp>
    </p:spTree>
    <p:extLst>
      <p:ext uri="{BB962C8B-B14F-4D97-AF65-F5344CB8AC3E}">
        <p14:creationId xmlns:p14="http://schemas.microsoft.com/office/powerpoint/2010/main" val="733636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defTabSz="286949">
              <a:spcBef>
                <a:spcPts val="377"/>
              </a:spcBef>
              <a:defRPr sz="1800"/>
            </a:pPr>
            <a:r>
              <a:rPr lang="en-US" sz="1600" b="1" dirty="0" smtClean="0">
                <a:solidFill>
                  <a:srgbClr val="5592DA"/>
                </a:solidFill>
                <a:latin typeface="+mn-lt"/>
                <a:ea typeface="+mn-ea"/>
                <a:cs typeface="+mn-cs"/>
                <a:sym typeface="Helvetica Neue"/>
              </a:rPr>
              <a:t>IBM managed platform</a:t>
            </a:r>
          </a:p>
          <a:p>
            <a:pPr defTabSz="286949">
              <a:defRPr sz="1800"/>
            </a:pPr>
            <a:r>
              <a:rPr lang="en-US" sz="1200" dirty="0" smtClean="0">
                <a:latin typeface="Helvetica Neue Light"/>
                <a:ea typeface="Helvetica Neue Light"/>
                <a:cs typeface="Helvetica Neue Light"/>
                <a:sym typeface="Helvetica Neue Light"/>
              </a:rPr>
              <a:t>Bluemix is a fully managed platform offered seamlessly across </a:t>
            </a:r>
            <a:r>
              <a:rPr lang="en-US" sz="1200" b="1" dirty="0" smtClean="0">
                <a:solidFill>
                  <a:srgbClr val="535353"/>
                </a:solidFill>
                <a:latin typeface="+mn-lt"/>
                <a:ea typeface="+mn-ea"/>
                <a:cs typeface="+mn-cs"/>
                <a:sym typeface="Helvetica Neue"/>
              </a:rPr>
              <a:t>public</a:t>
            </a:r>
            <a:r>
              <a:rPr lang="en-US" sz="1200" dirty="0" smtClean="0">
                <a:latin typeface="Helvetica Neue Light"/>
                <a:ea typeface="Helvetica Neue Light"/>
                <a:cs typeface="Helvetica Neue Light"/>
                <a:sym typeface="Helvetica Neue Light"/>
              </a:rPr>
              <a:t>, </a:t>
            </a:r>
            <a:r>
              <a:rPr lang="en-US" sz="1200" b="1" dirty="0" smtClean="0">
                <a:solidFill>
                  <a:srgbClr val="535353"/>
                </a:solidFill>
                <a:latin typeface="+mn-lt"/>
                <a:ea typeface="+mn-ea"/>
                <a:cs typeface="+mn-cs"/>
                <a:sym typeface="Helvetica Neue"/>
              </a:rPr>
              <a:t>dedicated</a:t>
            </a:r>
            <a:r>
              <a:rPr lang="en-US" sz="1200" dirty="0" smtClean="0">
                <a:latin typeface="Helvetica Neue Light"/>
                <a:ea typeface="Helvetica Neue Light"/>
                <a:cs typeface="Helvetica Neue Light"/>
                <a:sym typeface="Helvetica Neue Light"/>
              </a:rPr>
              <a:t> and </a:t>
            </a:r>
            <a:r>
              <a:rPr lang="en-US" sz="1200" b="1" dirty="0" smtClean="0">
                <a:solidFill>
                  <a:srgbClr val="535353"/>
                </a:solidFill>
                <a:latin typeface="+mn-lt"/>
                <a:ea typeface="+mn-ea"/>
                <a:cs typeface="+mn-cs"/>
                <a:sym typeface="Helvetica Neue"/>
              </a:rPr>
              <a:t>local</a:t>
            </a:r>
            <a:r>
              <a:rPr lang="en-US" sz="1200" dirty="0" smtClean="0">
                <a:latin typeface="Helvetica Neue Light"/>
                <a:ea typeface="Helvetica Neue Light"/>
                <a:cs typeface="Helvetica Neue Light"/>
                <a:sym typeface="Helvetica Neue Light"/>
              </a:rPr>
              <a:t> deployments. Leverage IBM’s experience and expertise to provide a platform that is </a:t>
            </a:r>
            <a:r>
              <a:rPr lang="en-US" sz="1200" b="1" dirty="0" smtClean="0">
                <a:solidFill>
                  <a:srgbClr val="535353"/>
                </a:solidFill>
                <a:latin typeface="+mn-lt"/>
                <a:ea typeface="+mn-ea"/>
                <a:cs typeface="+mn-cs"/>
                <a:sym typeface="Helvetica Neue"/>
              </a:rPr>
              <a:t>always current</a:t>
            </a:r>
            <a:r>
              <a:rPr lang="en-US" sz="1200" dirty="0" smtClean="0">
                <a:latin typeface="Helvetica Neue Light"/>
                <a:ea typeface="Helvetica Neue Light"/>
                <a:cs typeface="Helvetica Neue Light"/>
                <a:sym typeface="Helvetica Neue Light"/>
              </a:rPr>
              <a:t> and </a:t>
            </a:r>
            <a:r>
              <a:rPr lang="en-US" sz="1200" b="1" dirty="0" smtClean="0">
                <a:solidFill>
                  <a:srgbClr val="535353"/>
                </a:solidFill>
                <a:latin typeface="+mn-lt"/>
                <a:ea typeface="+mn-ea"/>
                <a:cs typeface="+mn-cs"/>
                <a:sym typeface="Helvetica Neue"/>
              </a:rPr>
              <a:t>always available</a:t>
            </a:r>
            <a:r>
              <a:rPr lang="en-US" sz="1200" dirty="0" smtClean="0">
                <a:latin typeface="Helvetica Neue Light"/>
                <a:ea typeface="Helvetica Neue Light"/>
                <a:cs typeface="Helvetica Neue Light"/>
                <a:sym typeface="Helvetica Neue Light"/>
              </a:rPr>
              <a:t>.</a:t>
            </a:r>
          </a:p>
          <a:p>
            <a:pPr marL="118991" lvl="2" indent="-47255" defTabSz="286949">
              <a:buSzPct val="100000"/>
              <a:buFont typeface="Helvetica Neue Light"/>
              <a:buChar char="•"/>
              <a:defRPr sz="1800"/>
            </a:pPr>
            <a:r>
              <a:rPr lang="en-US" sz="900" dirty="0" smtClean="0">
                <a:latin typeface="Helvetica Neue Light"/>
                <a:ea typeface="Helvetica Neue Light"/>
                <a:cs typeface="Helvetica Neue Light"/>
                <a:sym typeface="Helvetica Neue Light"/>
              </a:rPr>
              <a:t>24/7 Ops Team</a:t>
            </a:r>
          </a:p>
          <a:p>
            <a:pPr marL="118991" lvl="2" indent="-47255" defTabSz="286949">
              <a:buSzPct val="100000"/>
              <a:buFont typeface="Helvetica Neue Light"/>
              <a:buChar char="•"/>
              <a:defRPr sz="1800"/>
            </a:pPr>
            <a:r>
              <a:rPr lang="en-US" sz="900" dirty="0" smtClean="0">
                <a:latin typeface="Helvetica Neue Light"/>
                <a:ea typeface="Helvetica Neue Light"/>
                <a:cs typeface="Helvetica Neue Light"/>
                <a:sym typeface="Helvetica Neue Light"/>
              </a:rPr>
              <a:t>Expertise gained by running the worlds largest Cloud Foundry environment supporting over 1B API calls per day</a:t>
            </a:r>
          </a:p>
          <a:p>
            <a:pPr defTabSz="286949">
              <a:spcBef>
                <a:spcPts val="377"/>
              </a:spcBef>
              <a:defRPr sz="1800"/>
            </a:pPr>
            <a:endParaRPr lang="en-US" sz="1400" b="1" dirty="0" smtClean="0">
              <a:solidFill>
                <a:srgbClr val="5592DA"/>
              </a:solidFill>
              <a:latin typeface="+mn-lt"/>
              <a:ea typeface="+mn-ea"/>
              <a:cs typeface="+mn-cs"/>
              <a:sym typeface="Helvetica Neue"/>
            </a:endParaRPr>
          </a:p>
          <a:p>
            <a:pPr defTabSz="286949">
              <a:spcBef>
                <a:spcPts val="377"/>
              </a:spcBef>
              <a:defRPr sz="1800"/>
            </a:pPr>
            <a:r>
              <a:rPr lang="en-US" sz="1400" b="1" dirty="0" smtClean="0">
                <a:solidFill>
                  <a:srgbClr val="5592DA"/>
                </a:solidFill>
                <a:latin typeface="+mn-lt"/>
                <a:ea typeface="+mn-ea"/>
                <a:cs typeface="+mn-cs"/>
                <a:sym typeface="Helvetica Neue"/>
              </a:rPr>
              <a:t>A true partnership with IBM</a:t>
            </a:r>
            <a:endParaRPr lang="en-US" sz="1400" dirty="0" smtClean="0">
              <a:solidFill>
                <a:srgbClr val="5592DA"/>
              </a:solidFill>
              <a:latin typeface="+mn-lt"/>
              <a:ea typeface="+mn-ea"/>
              <a:cs typeface="+mn-cs"/>
              <a:sym typeface="Helvetica Neue"/>
            </a:endParaRPr>
          </a:p>
          <a:p>
            <a:pPr defTabSz="286949">
              <a:defRPr sz="1800"/>
            </a:pPr>
            <a:r>
              <a:rPr lang="en-US" sz="1200" dirty="0" smtClean="0">
                <a:latin typeface="Helvetica Neue Light"/>
                <a:ea typeface="Helvetica Neue Light"/>
                <a:cs typeface="Helvetica Neue Light"/>
                <a:sym typeface="Helvetica Neue Light"/>
              </a:rPr>
              <a:t>In addition to ensuring that your environment is always current, the IBM Global Operations team will monitor your Bluemix installation ensuring you have the responsiveness, capacity and availability required to run enterprise workloads</a:t>
            </a:r>
            <a:endParaRPr lang="en-US" sz="900" dirty="0" smtClean="0">
              <a:latin typeface="Helvetica Neue Light"/>
              <a:ea typeface="Helvetica Neue Light"/>
              <a:cs typeface="Helvetica Neue Light"/>
              <a:sym typeface="Helvetica Neue Light"/>
            </a:endParaRPr>
          </a:p>
          <a:p>
            <a:endParaRPr lang="en-US" dirty="0" smtClean="0"/>
          </a:p>
          <a:p>
            <a:pPr defTabSz="286949">
              <a:spcBef>
                <a:spcPts val="377"/>
              </a:spcBef>
              <a:defRPr sz="1800"/>
            </a:pPr>
            <a:r>
              <a:rPr lang="en-US" sz="2800" b="1" dirty="0" smtClean="0">
                <a:solidFill>
                  <a:srgbClr val="5592DA"/>
                </a:solidFill>
                <a:latin typeface="+mn-lt"/>
                <a:ea typeface="+mn-ea"/>
                <a:cs typeface="+mn-cs"/>
                <a:sym typeface="Helvetica Neue"/>
              </a:rPr>
              <a:t>Priced based on usage/provisioning</a:t>
            </a:r>
            <a:endParaRPr lang="en-US" sz="2800" dirty="0" smtClean="0">
              <a:solidFill>
                <a:srgbClr val="5592DA"/>
              </a:solidFill>
              <a:latin typeface="+mn-lt"/>
              <a:ea typeface="+mn-ea"/>
              <a:cs typeface="+mn-cs"/>
              <a:sym typeface="Helvetica Neue"/>
            </a:endParaRPr>
          </a:p>
          <a:p>
            <a:pPr defTabSz="286949">
              <a:defRPr sz="1800"/>
            </a:pPr>
            <a:r>
              <a:rPr lang="en-US" sz="2400" dirty="0" smtClean="0">
                <a:latin typeface="Helvetica Neue Light"/>
                <a:ea typeface="Helvetica Neue Light"/>
                <a:cs typeface="Helvetica Neue Light"/>
                <a:sym typeface="Helvetica Neue Light"/>
              </a:rPr>
              <a:t>Take advantage of economies of scale in the public model and enjoy the flexibility to expand and contract in private models.</a:t>
            </a:r>
          </a:p>
          <a:p>
            <a:endParaRPr lang="en-US" dirty="0" smtClean="0"/>
          </a:p>
          <a:p>
            <a:pPr defTabSz="286949">
              <a:spcBef>
                <a:spcPts val="377"/>
              </a:spcBef>
              <a:defRPr sz="1800"/>
            </a:pPr>
            <a:r>
              <a:rPr lang="en-US" sz="2800" b="1" dirty="0" smtClean="0">
                <a:solidFill>
                  <a:srgbClr val="5592DA"/>
                </a:solidFill>
                <a:latin typeface="+mn-lt"/>
                <a:ea typeface="+mn-ea"/>
                <a:cs typeface="+mn-cs"/>
                <a:sym typeface="Helvetica Neue"/>
              </a:rPr>
              <a:t>Where you need it</a:t>
            </a:r>
            <a:endParaRPr lang="en-US" sz="2800" dirty="0" smtClean="0">
              <a:solidFill>
                <a:srgbClr val="5592DA"/>
              </a:solidFill>
              <a:latin typeface="+mn-lt"/>
              <a:ea typeface="+mn-ea"/>
              <a:cs typeface="+mn-cs"/>
              <a:sym typeface="Helvetica Neue"/>
            </a:endParaRPr>
          </a:p>
          <a:p>
            <a:pPr defTabSz="286949">
              <a:defRPr sz="1800"/>
            </a:pPr>
            <a:r>
              <a:rPr lang="en-US" sz="2400" dirty="0" smtClean="0">
                <a:latin typeface="Helvetica Neue Light"/>
                <a:ea typeface="Helvetica Neue Light"/>
                <a:cs typeface="Helvetica Neue Light"/>
                <a:sym typeface="Helvetica Neue Light"/>
              </a:rPr>
              <a:t>Bluemix provides a consistent experience across the public cloud and two private models (Dedicated and Local).  Start quickly and adopt a model as your workload matures.  Run application workloads where you need to with the flexibility to adapt to changing market conditions and regulations</a:t>
            </a:r>
          </a:p>
          <a:p>
            <a:endParaRPr lang="en-US" dirty="0" smtClean="0"/>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2935FA9F-7D3F-5741-9EE6-6623220EF666}" type="slidenum">
              <a:rPr lang="en-US" smtClean="0"/>
              <a:pPr/>
              <a:t>7</a:t>
            </a:fld>
            <a:endParaRPr lang="en-US"/>
          </a:p>
        </p:txBody>
      </p:sp>
    </p:spTree>
    <p:extLst>
      <p:ext uri="{BB962C8B-B14F-4D97-AF65-F5344CB8AC3E}">
        <p14:creationId xmlns:p14="http://schemas.microsoft.com/office/powerpoint/2010/main" val="649031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165" name="Shape 165"/>
          <p:cNvSpPr>
            <a:spLocks noGrp="1"/>
          </p:cNvSpPr>
          <p:nvPr>
            <p:ph type="body" sz="quarter" idx="1"/>
          </p:nvPr>
        </p:nvSpPr>
        <p:spPr>
          <a:prstGeom prst="rect">
            <a:avLst/>
          </a:prstGeom>
        </p:spPr>
        <p:txBody>
          <a:bodyPr/>
          <a:lstStyle/>
          <a:p>
            <a:pPr lvl="0">
              <a:defRPr sz="1800"/>
            </a:pPr>
            <a:r>
              <a:rPr lang="ga-IE" sz="1200" dirty="0" smtClean="0"/>
              <a:t>Any size company can drive distuprion – small or</a:t>
            </a:r>
            <a:r>
              <a:rPr lang="ga-IE" sz="1200" baseline="0" dirty="0" smtClean="0"/>
              <a:t> large.....even one of the largest in the world</a:t>
            </a:r>
            <a:endParaRPr lang="ga-IE" sz="1200" dirty="0" smtClean="0"/>
          </a:p>
          <a:p>
            <a:pPr lvl="0">
              <a:defRPr sz="1800"/>
            </a:pPr>
            <a:endParaRPr lang="ga-IE" sz="1200" dirty="0" smtClean="0"/>
          </a:p>
          <a:p>
            <a:pPr lvl="0">
              <a:defRPr sz="1800"/>
            </a:pPr>
            <a:r>
              <a:rPr sz="1200" dirty="0" smtClean="0"/>
              <a:t>When </a:t>
            </a:r>
            <a:r>
              <a:rPr sz="1200" dirty="0"/>
              <a:t>Citi looked to change/disrupt their business model, they went to Bluemix</a:t>
            </a:r>
          </a:p>
          <a:p>
            <a:pPr lvl="0">
              <a:defRPr sz="1800"/>
            </a:pPr>
            <a:r>
              <a:rPr sz="1200" dirty="0"/>
              <a:t>“People want banking, not banks”  Systems of engagement, they come to us… scale</a:t>
            </a:r>
          </a:p>
          <a:p>
            <a:pPr lvl="0">
              <a:defRPr sz="1800"/>
            </a:pPr>
            <a:endParaRPr sz="1200" dirty="0"/>
          </a:p>
          <a:p>
            <a:pPr lvl="0">
              <a:defRPr sz="1800"/>
            </a:pPr>
            <a:r>
              <a:rPr sz="1200" dirty="0"/>
              <a:t>Message:  Citi is driving innovation in the financial markets. Pick 1 powerful message/slide 5-7, put others in back-up (Cross Industry) </a:t>
            </a:r>
          </a:p>
          <a:p>
            <a:pPr lvl="0">
              <a:defRPr sz="1800"/>
            </a:pPr>
            <a:endParaRPr sz="1200" dirty="0"/>
          </a:p>
          <a:p>
            <a:pPr lvl="0">
              <a:defRPr sz="1800"/>
            </a:pPr>
            <a:r>
              <a:rPr sz="1200" dirty="0"/>
              <a:t>Go to this wiki for your Geo to introduce business models that changed the game.</a:t>
            </a:r>
            <a:r>
              <a:rPr sz="2200" dirty="0"/>
              <a:t> </a:t>
            </a:r>
          </a:p>
        </p:txBody>
      </p:sp>
    </p:spTree>
    <p:extLst>
      <p:ext uri="{BB962C8B-B14F-4D97-AF65-F5344CB8AC3E}">
        <p14:creationId xmlns:p14="http://schemas.microsoft.com/office/powerpoint/2010/main" val="34422137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Bluemix has been a huge game changer in the way we consume and use applications – Look</a:t>
            </a:r>
            <a:r>
              <a:rPr lang="en-US" baseline="0" dirty="0" smtClean="0"/>
              <a:t> further at what Bluemix really is and how it can be used</a:t>
            </a:r>
            <a:endParaRPr lang="en-US" dirty="0"/>
          </a:p>
        </p:txBody>
      </p:sp>
    </p:spTree>
    <p:extLst>
      <p:ext uri="{BB962C8B-B14F-4D97-AF65-F5344CB8AC3E}">
        <p14:creationId xmlns:p14="http://schemas.microsoft.com/office/powerpoint/2010/main" val="27230866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en-US" sz="2200" dirty="0" smtClean="0">
                <a:latin typeface="+mn-lt"/>
                <a:ea typeface="+mn-ea"/>
                <a:cs typeface="+mn-cs"/>
                <a:sym typeface="Helvetica Neue"/>
              </a:rPr>
              <a:t>Enterprises need a cost efficient, robust and open platform to unleashes developer productivity and foster digital innovation</a:t>
            </a:r>
          </a:p>
          <a:p>
            <a:pPr marL="0" marR="0" indent="0" defTabSz="457200" eaLnBrk="1" fontAlgn="auto" latinLnBrk="0" hangingPunct="1">
              <a:lnSpc>
                <a:spcPct val="117999"/>
              </a:lnSpc>
              <a:spcBef>
                <a:spcPts val="0"/>
              </a:spcBef>
              <a:spcAft>
                <a:spcPts val="0"/>
              </a:spcAft>
              <a:buClrTx/>
              <a:buSzTx/>
              <a:buFontTx/>
              <a:buNone/>
              <a:tabLst/>
              <a:defRPr/>
            </a:pPr>
            <a:r>
              <a:rPr lang="en-US" sz="2200" dirty="0" smtClean="0">
                <a:latin typeface="+mn-lt"/>
                <a:ea typeface="+mn-ea"/>
                <a:cs typeface="+mn-cs"/>
                <a:sym typeface="Helvetica Neue"/>
              </a:rPr>
              <a:t>Bluemix is IBM's digital innovation platform that is cloud based, open, ready for hybrid, leverages existing assets, productive, modern, up to date etc. </a:t>
            </a:r>
          </a:p>
          <a:p>
            <a:endParaRPr lang="en-US" dirty="0"/>
          </a:p>
        </p:txBody>
      </p:sp>
    </p:spTree>
    <p:extLst>
      <p:ext uri="{BB962C8B-B14F-4D97-AF65-F5344CB8AC3E}">
        <p14:creationId xmlns:p14="http://schemas.microsoft.com/office/powerpoint/2010/main" val="1937828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Start</a:t>
            </a:r>
            <a:r>
              <a:rPr lang="en-US" baseline="0" dirty="0" smtClean="0"/>
              <a:t> at the bottom of the stack and work to the top (From Deployment models/flavors through the ability to host your own services/</a:t>
            </a:r>
            <a:r>
              <a:rPr lang="en-US" baseline="0" dirty="0" err="1" smtClean="0"/>
              <a:t>api’s</a:t>
            </a:r>
            <a:r>
              <a:rPr lang="en-US" baseline="0" dirty="0" smtClean="0"/>
              <a:t>) before going into the extendibility of using your own tool and an ‘out of the box’ API management system. </a:t>
            </a:r>
          </a:p>
          <a:p>
            <a:endParaRPr lang="en-US" baseline="0" dirty="0" smtClean="0"/>
          </a:p>
          <a:p>
            <a:r>
              <a:rPr lang="en-US" baseline="0" dirty="0" smtClean="0"/>
              <a:t>Slide transitions are built into the deck to help articulate the story </a:t>
            </a:r>
            <a:endParaRPr lang="en-US" dirty="0"/>
          </a:p>
        </p:txBody>
      </p:sp>
    </p:spTree>
    <p:extLst>
      <p:ext uri="{BB962C8B-B14F-4D97-AF65-F5344CB8AC3E}">
        <p14:creationId xmlns:p14="http://schemas.microsoft.com/office/powerpoint/2010/main" val="1133759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ga-IE"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ga-IE" smtClean="0"/>
              <a:t>Click to edit Master subtitle style</a:t>
            </a:r>
            <a:endParaRPr lang="en-US"/>
          </a:p>
        </p:txBody>
      </p:sp>
      <p:sp>
        <p:nvSpPr>
          <p:cNvPr id="4" name="Date Placeholder 3"/>
          <p:cNvSpPr>
            <a:spLocks noGrp="1"/>
          </p:cNvSpPr>
          <p:nvPr>
            <p:ph type="dt" sz="half" idx="10"/>
          </p:nvPr>
        </p:nvSpPr>
        <p:spPr/>
        <p:txBody>
          <a:bodyPr/>
          <a:lstStyle/>
          <a:p>
            <a:fld id="{D1D1DC96-2075-7847-B014-2AB1CDE2CC6A}" type="datetimeFigureOut">
              <a:rPr lang="en-US" smtClean="0"/>
              <a:t>12/16/2015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1E5A3-FAFB-B844-A33B-1BAB240620E5}" type="slidenum">
              <a:rPr lang="en-US" smtClean="0"/>
              <a:t>‹#›</a:t>
            </a:fld>
            <a:endParaRPr lang="en-US"/>
          </a:p>
        </p:txBody>
      </p:sp>
    </p:spTree>
    <p:extLst>
      <p:ext uri="{BB962C8B-B14F-4D97-AF65-F5344CB8AC3E}">
        <p14:creationId xmlns:p14="http://schemas.microsoft.com/office/powerpoint/2010/main" val="2606906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ga-I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4" name="Date Placeholder 3"/>
          <p:cNvSpPr>
            <a:spLocks noGrp="1"/>
          </p:cNvSpPr>
          <p:nvPr>
            <p:ph type="dt" sz="half" idx="10"/>
          </p:nvPr>
        </p:nvSpPr>
        <p:spPr/>
        <p:txBody>
          <a:bodyPr/>
          <a:lstStyle/>
          <a:p>
            <a:fld id="{D1D1DC96-2075-7847-B014-2AB1CDE2CC6A}" type="datetimeFigureOut">
              <a:rPr lang="en-US" smtClean="0"/>
              <a:t>12/16/2015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815035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ga-IE"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4" name="Date Placeholder 3"/>
          <p:cNvSpPr>
            <a:spLocks noGrp="1"/>
          </p:cNvSpPr>
          <p:nvPr>
            <p:ph type="dt" sz="half" idx="10"/>
          </p:nvPr>
        </p:nvSpPr>
        <p:spPr/>
        <p:txBody>
          <a:bodyPr/>
          <a:lstStyle/>
          <a:p>
            <a:fld id="{D1D1DC96-2075-7847-B014-2AB1CDE2CC6A}" type="datetimeFigureOut">
              <a:rPr lang="en-US" smtClean="0"/>
              <a:t>12/16/2015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16292997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2_Title Slide">
    <p:spTree>
      <p:nvGrpSpPr>
        <p:cNvPr id="1" name=""/>
        <p:cNvGrpSpPr/>
        <p:nvPr/>
      </p:nvGrpSpPr>
      <p:grpSpPr>
        <a:xfrm>
          <a:off x="0" y="0"/>
          <a:ext cx="0" cy="0"/>
          <a:chOff x="0" y="0"/>
          <a:chExt cx="0" cy="0"/>
        </a:xfrm>
      </p:grpSpPr>
      <p:sp>
        <p:nvSpPr>
          <p:cNvPr id="94" name="Shape 94"/>
          <p:cNvSpPr>
            <a:spLocks noGrp="1"/>
          </p:cNvSpPr>
          <p:nvPr>
            <p:ph type="title"/>
          </p:nvPr>
        </p:nvSpPr>
        <p:spPr>
          <a:xfrm>
            <a:off x="317498" y="1939006"/>
            <a:ext cx="8170334" cy="358502"/>
          </a:xfrm>
          <a:prstGeom prst="rect">
            <a:avLst/>
          </a:prstGeom>
        </p:spPr>
        <p:txBody>
          <a:bodyPr lIns="28573" tIns="28573" rIns="28573" bIns="28573"/>
          <a:lstStyle>
            <a:lvl1pPr>
              <a:defRPr sz="3600" b="1"/>
            </a:lvl1pPr>
          </a:lstStyle>
          <a:p>
            <a:pPr lvl="0">
              <a:defRPr sz="1800" b="0">
                <a:solidFill>
                  <a:srgbClr val="000000"/>
                </a:solidFill>
              </a:defRPr>
            </a:pPr>
            <a:r>
              <a:rPr lang="ga-IE" sz="3600" b="1" smtClean="0">
                <a:solidFill>
                  <a:srgbClr val="1174B8"/>
                </a:solidFill>
              </a:rPr>
              <a:t>Click to edit Master title style</a:t>
            </a:r>
            <a:endParaRPr sz="3600" b="1">
              <a:solidFill>
                <a:srgbClr val="1174B8"/>
              </a:solidFill>
            </a:endParaRPr>
          </a:p>
        </p:txBody>
      </p:sp>
      <p:sp>
        <p:nvSpPr>
          <p:cNvPr id="95" name="Shape 95"/>
          <p:cNvSpPr>
            <a:spLocks noGrp="1"/>
          </p:cNvSpPr>
          <p:nvPr>
            <p:ph type="body" idx="1"/>
          </p:nvPr>
        </p:nvSpPr>
        <p:spPr>
          <a:xfrm>
            <a:off x="328082" y="2265756"/>
            <a:ext cx="8170334" cy="274246"/>
          </a:xfrm>
          <a:prstGeom prst="rect">
            <a:avLst/>
          </a:prstGeom>
        </p:spPr>
        <p:txBody>
          <a:bodyPr lIns="28573" tIns="28573" rIns="28573" bIns="28573">
            <a:normAutofit/>
          </a:bodyPr>
          <a:lstStyle>
            <a:lvl1pPr marL="445770" indent="-445770">
              <a:spcBef>
                <a:spcPts val="700"/>
              </a:spcBef>
              <a:buSzPct val="100000"/>
              <a:buFont typeface="Arial"/>
              <a:buChar char="•"/>
              <a:defRPr sz="2600">
                <a:latin typeface="Calibri"/>
                <a:ea typeface="Calibri"/>
                <a:cs typeface="Calibri"/>
                <a:sym typeface="Calibri"/>
              </a:defRPr>
            </a:lvl1pPr>
            <a:lvl2pPr marL="1102994" indent="-371475">
              <a:spcBef>
                <a:spcPts val="700"/>
              </a:spcBef>
              <a:buSzPct val="100000"/>
              <a:buFont typeface="Arial"/>
              <a:buChar char="–"/>
              <a:defRPr sz="2600">
                <a:latin typeface="Calibri"/>
                <a:ea typeface="Calibri"/>
                <a:cs typeface="Calibri"/>
                <a:sym typeface="Calibri"/>
              </a:defRPr>
            </a:lvl2pPr>
            <a:lvl3pPr marL="1760220" indent="-297180">
              <a:spcBef>
                <a:spcPts val="700"/>
              </a:spcBef>
              <a:buSzPct val="100000"/>
              <a:buFont typeface="Arial"/>
              <a:buChar char="•"/>
              <a:defRPr sz="2600">
                <a:latin typeface="Calibri"/>
                <a:ea typeface="Calibri"/>
                <a:cs typeface="Calibri"/>
                <a:sym typeface="Calibri"/>
              </a:defRPr>
            </a:lvl3pPr>
            <a:lvl4pPr marL="2491740" indent="-297180">
              <a:spcBef>
                <a:spcPts val="700"/>
              </a:spcBef>
              <a:buSzPct val="100000"/>
              <a:buFont typeface="Arial"/>
              <a:buChar char="–"/>
              <a:defRPr sz="2600">
                <a:latin typeface="Calibri"/>
                <a:ea typeface="Calibri"/>
                <a:cs typeface="Calibri"/>
                <a:sym typeface="Calibri"/>
              </a:defRPr>
            </a:lvl4pPr>
            <a:lvl5pPr marL="3223260" indent="-297180">
              <a:spcBef>
                <a:spcPts val="700"/>
              </a:spcBef>
              <a:buSzPct val="100000"/>
              <a:buFont typeface="Arial"/>
              <a:buChar char="»"/>
              <a:defRPr sz="2600">
                <a:latin typeface="Calibri"/>
                <a:ea typeface="Calibri"/>
                <a:cs typeface="Calibri"/>
                <a:sym typeface="Calibri"/>
              </a:defRPr>
            </a:lvl5pPr>
          </a:lstStyle>
          <a:p>
            <a:pPr lvl="0">
              <a:defRPr sz="1800">
                <a:solidFill>
                  <a:srgbClr val="000000"/>
                </a:solidFill>
              </a:defRPr>
            </a:pPr>
            <a:r>
              <a:rPr lang="ga-IE" sz="2600" smtClean="0">
                <a:solidFill>
                  <a:srgbClr val="888888"/>
                </a:solidFill>
              </a:rPr>
              <a:t>Click to edit Master text styles</a:t>
            </a:r>
          </a:p>
          <a:p>
            <a:pPr lvl="1">
              <a:defRPr sz="1800">
                <a:solidFill>
                  <a:srgbClr val="000000"/>
                </a:solidFill>
              </a:defRPr>
            </a:pPr>
            <a:r>
              <a:rPr lang="ga-IE" sz="2600" smtClean="0">
                <a:solidFill>
                  <a:srgbClr val="888888"/>
                </a:solidFill>
              </a:rPr>
              <a:t>Second level</a:t>
            </a:r>
          </a:p>
          <a:p>
            <a:pPr lvl="2">
              <a:defRPr sz="1800">
                <a:solidFill>
                  <a:srgbClr val="000000"/>
                </a:solidFill>
              </a:defRPr>
            </a:pPr>
            <a:r>
              <a:rPr lang="ga-IE" sz="2600" smtClean="0">
                <a:solidFill>
                  <a:srgbClr val="888888"/>
                </a:solidFill>
              </a:rPr>
              <a:t>Third level</a:t>
            </a:r>
          </a:p>
          <a:p>
            <a:pPr lvl="3">
              <a:defRPr sz="1800">
                <a:solidFill>
                  <a:srgbClr val="000000"/>
                </a:solidFill>
              </a:defRPr>
            </a:pPr>
            <a:r>
              <a:rPr lang="ga-IE" sz="2600" smtClean="0">
                <a:solidFill>
                  <a:srgbClr val="888888"/>
                </a:solidFill>
              </a:rPr>
              <a:t>Fourth level</a:t>
            </a:r>
          </a:p>
          <a:p>
            <a:pPr lvl="4">
              <a:defRPr sz="1800">
                <a:solidFill>
                  <a:srgbClr val="000000"/>
                </a:solidFill>
              </a:defRPr>
            </a:pPr>
            <a:r>
              <a:rPr lang="ga-IE" sz="2600" smtClean="0">
                <a:solidFill>
                  <a:srgbClr val="888888"/>
                </a:solidFill>
              </a:rPr>
              <a:t>Fifth level</a:t>
            </a:r>
            <a:endParaRPr sz="2600">
              <a:solidFill>
                <a:srgbClr val="888888"/>
              </a:solidFill>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Subtitle copy 2">
    <p:spTree>
      <p:nvGrpSpPr>
        <p:cNvPr id="1" name=""/>
        <p:cNvGrpSpPr/>
        <p:nvPr/>
      </p:nvGrpSpPr>
      <p:grpSpPr>
        <a:xfrm>
          <a:off x="0" y="0"/>
          <a:ext cx="0" cy="0"/>
          <a:chOff x="0" y="0"/>
          <a:chExt cx="0" cy="0"/>
        </a:xfrm>
      </p:grpSpPr>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Vertical layout">
    <p:spTree>
      <p:nvGrpSpPr>
        <p:cNvPr id="1" name=""/>
        <p:cNvGrpSpPr/>
        <p:nvPr/>
      </p:nvGrpSpPr>
      <p:grpSpPr>
        <a:xfrm>
          <a:off x="0" y="0"/>
          <a:ext cx="0" cy="0"/>
          <a:chOff x="0" y="0"/>
          <a:chExt cx="0" cy="0"/>
        </a:xfrm>
      </p:grpSpPr>
      <p:sp>
        <p:nvSpPr>
          <p:cNvPr id="13" name="Rectangle 12"/>
          <p:cNvSpPr/>
          <p:nvPr/>
        </p:nvSpPr>
        <p:spPr>
          <a:xfrm>
            <a:off x="0" y="3634740"/>
            <a:ext cx="9144000" cy="1508760"/>
          </a:xfrm>
          <a:prstGeom prst="rect">
            <a:avLst/>
          </a:prstGeom>
          <a:solidFill>
            <a:srgbClr val="08557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lang="en-US" dirty="0">
              <a:solidFill>
                <a:srgbClr val="FFFFFF"/>
              </a:solidFill>
            </a:endParaRPr>
          </a:p>
        </p:txBody>
      </p:sp>
      <p:grpSp>
        <p:nvGrpSpPr>
          <p:cNvPr id="3" name="Group 2"/>
          <p:cNvGrpSpPr/>
          <p:nvPr/>
        </p:nvGrpSpPr>
        <p:grpSpPr>
          <a:xfrm>
            <a:off x="360702" y="201614"/>
            <a:ext cx="506711" cy="129381"/>
            <a:chOff x="360699" y="268817"/>
            <a:chExt cx="506711" cy="172508"/>
          </a:xfrm>
          <a:solidFill>
            <a:srgbClr val="085571"/>
          </a:solidFill>
        </p:grpSpPr>
        <p:sp>
          <p:nvSpPr>
            <p:cNvPr id="6" name="Rectangle 5"/>
            <p:cNvSpPr/>
            <p:nvPr userDrawn="1"/>
          </p:nvSpPr>
          <p:spPr>
            <a:xfrm>
              <a:off x="501650" y="268817"/>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7" name="Rectangle 6"/>
            <p:cNvSpPr/>
            <p:nvPr userDrawn="1"/>
          </p:nvSpPr>
          <p:spPr>
            <a:xfrm>
              <a:off x="360699" y="382059"/>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grpSp>
      <p:sp>
        <p:nvSpPr>
          <p:cNvPr id="11" name="TextBox 10"/>
          <p:cNvSpPr txBox="1"/>
          <p:nvPr/>
        </p:nvSpPr>
        <p:spPr>
          <a:xfrm>
            <a:off x="8732722" y="4954385"/>
            <a:ext cx="331908" cy="123111"/>
          </a:xfrm>
          <a:prstGeom prst="rect">
            <a:avLst/>
          </a:prstGeom>
          <a:noFill/>
        </p:spPr>
        <p:txBody>
          <a:bodyPr wrap="square" lIns="0" tIns="0" rIns="0" bIns="0" rtlCol="0" anchor="ctr" anchorCtr="0">
            <a:spAutoFit/>
          </a:bodyPr>
          <a:lstStyle/>
          <a:p>
            <a:pPr defTabSz="457200"/>
            <a:fld id="{9B56CEAA-430B-E444-BEC6-7F9CF6806FD6}" type="slidenum">
              <a:rPr lang="en-US" sz="800" kern="0" spc="-30">
                <a:solidFill>
                  <a:srgbClr val="FFFFFF"/>
                </a:solidFill>
                <a:cs typeface="Arial"/>
              </a:rPr>
              <a:pPr defTabSz="457200"/>
              <a:t>‹#›</a:t>
            </a:fld>
            <a:endParaRPr lang="en-US" sz="800" kern="0" spc="-30" dirty="0">
              <a:solidFill>
                <a:srgbClr val="FFFFFF"/>
              </a:solidFill>
              <a:cs typeface="Arial"/>
            </a:endParaRPr>
          </a:p>
        </p:txBody>
      </p:sp>
      <p:sp>
        <p:nvSpPr>
          <p:cNvPr id="10" name="TextBox 9"/>
          <p:cNvSpPr txBox="1"/>
          <p:nvPr/>
        </p:nvSpPr>
        <p:spPr>
          <a:xfrm>
            <a:off x="7900897" y="4954385"/>
            <a:ext cx="822960" cy="123111"/>
          </a:xfrm>
          <a:prstGeom prst="rect">
            <a:avLst/>
          </a:prstGeom>
          <a:noFill/>
        </p:spPr>
        <p:txBody>
          <a:bodyPr wrap="square" lIns="0" tIns="0" rIns="0" bIns="0" rtlCol="0" anchor="ctr" anchorCtr="0">
            <a:spAutoFit/>
          </a:bodyPr>
          <a:lstStyle/>
          <a:p>
            <a:pPr defTabSz="457200"/>
            <a:r>
              <a:rPr lang="en-US" sz="800" kern="0" spc="-30" dirty="0">
                <a:solidFill>
                  <a:srgbClr val="FFFFFF"/>
                </a:solidFill>
                <a:cs typeface="Arial"/>
              </a:rPr>
              <a:t>© IBM Corporation </a:t>
            </a:r>
          </a:p>
        </p:txBody>
      </p:sp>
      <p:pic>
        <p:nvPicPr>
          <p:cNvPr id="14" name="Picture 13" descr="cloud_only copy.png"/>
          <p:cNvPicPr>
            <a:picLocks noChangeAspect="1"/>
          </p:cNvPicPr>
          <p:nvPr/>
        </p:nvPicPr>
        <p:blipFill rotWithShape="1">
          <a:blip r:embed="rId2" cstate="print">
            <a:alphaModFix/>
            <a:extLst>
              <a:ext uri="{28A0092B-C50C-407E-A947-70E740481C1C}">
                <a14:useLocalDpi xmlns:a14="http://schemas.microsoft.com/office/drawing/2010/main"/>
              </a:ext>
            </a:extLst>
          </a:blip>
          <a:stretch/>
        </p:blipFill>
        <p:spPr>
          <a:xfrm>
            <a:off x="236908" y="4564796"/>
            <a:ext cx="597460" cy="451143"/>
          </a:xfrm>
          <a:prstGeom prst="rect">
            <a:avLst/>
          </a:prstGeom>
        </p:spPr>
      </p:pic>
      <p:sp>
        <p:nvSpPr>
          <p:cNvPr id="23" name="Text Placeholder 6"/>
          <p:cNvSpPr>
            <a:spLocks noGrp="1"/>
          </p:cNvSpPr>
          <p:nvPr>
            <p:ph type="body" sz="quarter" idx="12" hasCustomPrompt="1"/>
          </p:nvPr>
        </p:nvSpPr>
        <p:spPr>
          <a:xfrm>
            <a:off x="342900" y="445925"/>
            <a:ext cx="7772400" cy="754380"/>
          </a:xfrm>
        </p:spPr>
        <p:txBody>
          <a:bodyPr lIns="0" tIns="0" rIns="0" bIns="0" anchor="t" anchorCtr="0">
            <a:noAutofit/>
          </a:bodyPr>
          <a:lstStyle>
            <a:lvl1pPr marL="0" indent="0">
              <a:lnSpc>
                <a:spcPts val="2600"/>
              </a:lnSpc>
              <a:spcBef>
                <a:spcPts val="600"/>
              </a:spcBef>
              <a:buNone/>
              <a:defRPr sz="2400" b="1" baseline="0">
                <a:solidFill>
                  <a:srgbClr val="08557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Enter Heading</a:t>
            </a:r>
            <a:endParaRPr lang="en-US" dirty="0"/>
          </a:p>
        </p:txBody>
      </p:sp>
      <p:sp>
        <p:nvSpPr>
          <p:cNvPr id="12" name="Rectangle 11"/>
          <p:cNvSpPr/>
          <p:nvPr userDrawn="1"/>
        </p:nvSpPr>
        <p:spPr>
          <a:xfrm>
            <a:off x="0" y="3634740"/>
            <a:ext cx="9144000" cy="1508760"/>
          </a:xfrm>
          <a:prstGeom prst="rect">
            <a:avLst/>
          </a:prstGeom>
          <a:solidFill>
            <a:srgbClr val="08557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lang="en-US" dirty="0">
              <a:solidFill>
                <a:srgbClr val="FFFFFF"/>
              </a:solidFill>
            </a:endParaRPr>
          </a:p>
        </p:txBody>
      </p:sp>
      <p:grpSp>
        <p:nvGrpSpPr>
          <p:cNvPr id="15" name="Group 14"/>
          <p:cNvGrpSpPr/>
          <p:nvPr userDrawn="1"/>
        </p:nvGrpSpPr>
        <p:grpSpPr>
          <a:xfrm>
            <a:off x="360702" y="201614"/>
            <a:ext cx="506711" cy="129381"/>
            <a:chOff x="360699" y="268817"/>
            <a:chExt cx="506711" cy="172508"/>
          </a:xfrm>
          <a:solidFill>
            <a:srgbClr val="085571"/>
          </a:solidFill>
        </p:grpSpPr>
        <p:sp>
          <p:nvSpPr>
            <p:cNvPr id="16" name="Rectangle 15"/>
            <p:cNvSpPr/>
            <p:nvPr userDrawn="1"/>
          </p:nvSpPr>
          <p:spPr>
            <a:xfrm>
              <a:off x="501650" y="268817"/>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17" name="Rectangle 16"/>
            <p:cNvSpPr/>
            <p:nvPr userDrawn="1"/>
          </p:nvSpPr>
          <p:spPr>
            <a:xfrm>
              <a:off x="360699" y="382059"/>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grpSp>
      <p:sp>
        <p:nvSpPr>
          <p:cNvPr id="18" name="TextBox 17"/>
          <p:cNvSpPr txBox="1"/>
          <p:nvPr userDrawn="1"/>
        </p:nvSpPr>
        <p:spPr>
          <a:xfrm>
            <a:off x="8732722" y="4954385"/>
            <a:ext cx="331908" cy="123111"/>
          </a:xfrm>
          <a:prstGeom prst="rect">
            <a:avLst/>
          </a:prstGeom>
          <a:noFill/>
        </p:spPr>
        <p:txBody>
          <a:bodyPr wrap="square" lIns="0" tIns="0" rIns="0" bIns="0" rtlCol="0" anchor="ctr" anchorCtr="0">
            <a:spAutoFit/>
          </a:bodyPr>
          <a:lstStyle/>
          <a:p>
            <a:pPr defTabSz="457200"/>
            <a:fld id="{9B56CEAA-430B-E444-BEC6-7F9CF6806FD6}" type="slidenum">
              <a:rPr lang="en-US" sz="800" kern="0" spc="-30">
                <a:solidFill>
                  <a:srgbClr val="FFFFFF"/>
                </a:solidFill>
                <a:cs typeface="Arial"/>
              </a:rPr>
              <a:pPr defTabSz="457200"/>
              <a:t>‹#›</a:t>
            </a:fld>
            <a:endParaRPr lang="en-US" sz="800" kern="0" spc="-30" dirty="0">
              <a:solidFill>
                <a:srgbClr val="FFFFFF"/>
              </a:solidFill>
              <a:cs typeface="Arial"/>
            </a:endParaRPr>
          </a:p>
        </p:txBody>
      </p:sp>
      <p:sp>
        <p:nvSpPr>
          <p:cNvPr id="19" name="TextBox 18"/>
          <p:cNvSpPr txBox="1"/>
          <p:nvPr userDrawn="1"/>
        </p:nvSpPr>
        <p:spPr>
          <a:xfrm>
            <a:off x="7900897" y="4954385"/>
            <a:ext cx="822960" cy="123111"/>
          </a:xfrm>
          <a:prstGeom prst="rect">
            <a:avLst/>
          </a:prstGeom>
          <a:noFill/>
        </p:spPr>
        <p:txBody>
          <a:bodyPr wrap="square" lIns="0" tIns="0" rIns="0" bIns="0" rtlCol="0" anchor="ctr" anchorCtr="0">
            <a:spAutoFit/>
          </a:bodyPr>
          <a:lstStyle/>
          <a:p>
            <a:pPr defTabSz="457200"/>
            <a:r>
              <a:rPr lang="en-US" sz="800" kern="0" spc="-30" dirty="0">
                <a:solidFill>
                  <a:srgbClr val="FFFFFF"/>
                </a:solidFill>
                <a:cs typeface="Arial"/>
              </a:rPr>
              <a:t>© IBM Corporation </a:t>
            </a:r>
          </a:p>
        </p:txBody>
      </p:sp>
      <p:pic>
        <p:nvPicPr>
          <p:cNvPr id="20" name="Picture 19" descr="cloud_only copy.png"/>
          <p:cNvPicPr>
            <a:picLocks noChangeAspect="1"/>
          </p:cNvPicPr>
          <p:nvPr userDrawn="1"/>
        </p:nvPicPr>
        <p:blipFill rotWithShape="1">
          <a:blip r:embed="rId2" cstate="print">
            <a:alphaModFix/>
            <a:extLst>
              <a:ext uri="{28A0092B-C50C-407E-A947-70E740481C1C}">
                <a14:useLocalDpi xmlns:a14="http://schemas.microsoft.com/office/drawing/2010/main"/>
              </a:ext>
            </a:extLst>
          </a:blip>
          <a:stretch/>
        </p:blipFill>
        <p:spPr>
          <a:xfrm>
            <a:off x="236908" y="4564796"/>
            <a:ext cx="597460" cy="451143"/>
          </a:xfrm>
          <a:prstGeom prst="rect">
            <a:avLst/>
          </a:prstGeom>
        </p:spPr>
      </p:pic>
    </p:spTree>
    <p:extLst>
      <p:ext uri="{BB962C8B-B14F-4D97-AF65-F5344CB8AC3E}">
        <p14:creationId xmlns:p14="http://schemas.microsoft.com/office/powerpoint/2010/main" val="192949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and Footer">
    <p:spTree>
      <p:nvGrpSpPr>
        <p:cNvPr id="1" name=""/>
        <p:cNvGrpSpPr/>
        <p:nvPr/>
      </p:nvGrpSpPr>
      <p:grpSpPr>
        <a:xfrm>
          <a:off x="0" y="0"/>
          <a:ext cx="0" cy="0"/>
          <a:chOff x="0" y="0"/>
          <a:chExt cx="0" cy="0"/>
        </a:xfrm>
      </p:grpSpPr>
      <p:sp>
        <p:nvSpPr>
          <p:cNvPr id="127" name="Shape 127"/>
          <p:cNvSpPr>
            <a:spLocks noGrp="1"/>
          </p:cNvSpPr>
          <p:nvPr>
            <p:ph type="title"/>
          </p:nvPr>
        </p:nvSpPr>
        <p:spPr>
          <a:xfrm>
            <a:off x="447800" y="-1"/>
            <a:ext cx="6096001" cy="617538"/>
          </a:xfrm>
          <a:prstGeom prst="rect">
            <a:avLst/>
          </a:prstGeom>
        </p:spPr>
        <p:txBody>
          <a:bodyPr anchor="ctr">
            <a:normAutofit/>
          </a:bodyPr>
          <a:lstStyle>
            <a:lvl1pPr defTabSz="457189">
              <a:defRPr b="1">
                <a:solidFill>
                  <a:srgbClr val="000000"/>
                </a:solidFill>
                <a:latin typeface="+mj-lt"/>
                <a:ea typeface="+mj-ea"/>
                <a:cs typeface="+mj-cs"/>
                <a:sym typeface="Helvetica"/>
              </a:defRPr>
            </a:lvl1pPr>
          </a:lstStyle>
          <a:p>
            <a:pPr lvl="0">
              <a:defRPr b="0"/>
            </a:pPr>
            <a:r>
              <a:rPr lang="ga-IE" b="1" smtClean="0"/>
              <a:t>Click to edit Master title style</a:t>
            </a:r>
            <a:endParaRPr b="1"/>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Blue">
    <p:spTree>
      <p:nvGrpSpPr>
        <p:cNvPr id="1" name=""/>
        <p:cNvGrpSpPr/>
        <p:nvPr/>
      </p:nvGrpSpPr>
      <p:grpSpPr>
        <a:xfrm>
          <a:off x="0" y="0"/>
          <a:ext cx="0" cy="0"/>
          <a:chOff x="0" y="0"/>
          <a:chExt cx="0" cy="0"/>
        </a:xfrm>
      </p:grpSpPr>
      <p:grpSp>
        <p:nvGrpSpPr>
          <p:cNvPr id="3" name="Group 2"/>
          <p:cNvGrpSpPr/>
          <p:nvPr/>
        </p:nvGrpSpPr>
        <p:grpSpPr>
          <a:xfrm>
            <a:off x="360702" y="201614"/>
            <a:ext cx="506711" cy="129381"/>
            <a:chOff x="360699" y="268817"/>
            <a:chExt cx="506711" cy="172508"/>
          </a:xfrm>
          <a:solidFill>
            <a:srgbClr val="009EE2"/>
          </a:solidFill>
        </p:grpSpPr>
        <p:sp>
          <p:nvSpPr>
            <p:cNvPr id="6" name="Rectangle 5"/>
            <p:cNvSpPr/>
            <p:nvPr userDrawn="1"/>
          </p:nvSpPr>
          <p:spPr>
            <a:xfrm>
              <a:off x="501650" y="268817"/>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7" name="Rectangle 6"/>
            <p:cNvSpPr/>
            <p:nvPr userDrawn="1"/>
          </p:nvSpPr>
          <p:spPr>
            <a:xfrm>
              <a:off x="360699" y="382059"/>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grpSp>
      <p:sp>
        <p:nvSpPr>
          <p:cNvPr id="10" name="TextBox 9"/>
          <p:cNvSpPr txBox="1"/>
          <p:nvPr/>
        </p:nvSpPr>
        <p:spPr>
          <a:xfrm>
            <a:off x="7894617" y="4954385"/>
            <a:ext cx="822960" cy="123111"/>
          </a:xfrm>
          <a:prstGeom prst="rect">
            <a:avLst/>
          </a:prstGeom>
          <a:noFill/>
        </p:spPr>
        <p:txBody>
          <a:bodyPr wrap="square" lIns="0" tIns="0" rIns="0" bIns="0" rtlCol="0" anchor="ctr" anchorCtr="0">
            <a:spAutoFit/>
          </a:bodyPr>
          <a:lstStyle/>
          <a:p>
            <a:pPr defTabSz="457200"/>
            <a:r>
              <a:rPr lang="en-US" sz="800" kern="0" spc="-30" dirty="0">
                <a:solidFill>
                  <a:srgbClr val="008ABF"/>
                </a:solidFill>
                <a:cs typeface="Arial"/>
              </a:rPr>
              <a:t>© IBM Corporation </a:t>
            </a:r>
          </a:p>
        </p:txBody>
      </p:sp>
      <p:sp>
        <p:nvSpPr>
          <p:cNvPr id="11" name="TextBox 10"/>
          <p:cNvSpPr txBox="1"/>
          <p:nvPr/>
        </p:nvSpPr>
        <p:spPr>
          <a:xfrm>
            <a:off x="8726442" y="4954385"/>
            <a:ext cx="331908" cy="123111"/>
          </a:xfrm>
          <a:prstGeom prst="rect">
            <a:avLst/>
          </a:prstGeom>
          <a:noFill/>
        </p:spPr>
        <p:txBody>
          <a:bodyPr wrap="square" lIns="0" tIns="0" rIns="0" bIns="0" rtlCol="0" anchor="ctr" anchorCtr="0">
            <a:spAutoFit/>
          </a:bodyPr>
          <a:lstStyle/>
          <a:p>
            <a:pPr defTabSz="457200"/>
            <a:fld id="{9B56CEAA-430B-E444-BEC6-7F9CF6806FD6}" type="slidenum">
              <a:rPr lang="en-US" sz="800" kern="0" spc="-30">
                <a:solidFill>
                  <a:srgbClr val="008ABF"/>
                </a:solidFill>
                <a:cs typeface="Arial"/>
              </a:rPr>
              <a:pPr defTabSz="457200"/>
              <a:t>‹#›</a:t>
            </a:fld>
            <a:endParaRPr lang="en-US" sz="800" kern="0" spc="-30" dirty="0">
              <a:solidFill>
                <a:srgbClr val="008ABF"/>
              </a:solidFill>
              <a:cs typeface="Arial"/>
            </a:endParaRPr>
          </a:p>
        </p:txBody>
      </p:sp>
      <p:pic>
        <p:nvPicPr>
          <p:cNvPr id="5" name="Picture 4" descr="cloud_only copy.png"/>
          <p:cNvPicPr>
            <a:picLocks noChangeAspect="1"/>
          </p:cNvPicPr>
          <p:nvPr/>
        </p:nvPicPr>
        <p:blipFill rotWithShape="1">
          <a:blip r:embed="rId2" cstate="screen">
            <a:alphaModFix/>
            <a:extLst>
              <a:ext uri="{28A0092B-C50C-407E-A947-70E740481C1C}">
                <a14:useLocalDpi xmlns:a14="http://schemas.microsoft.com/office/drawing/2010/main"/>
              </a:ext>
            </a:extLst>
          </a:blip>
          <a:srcRect l="-2" r="-749"/>
          <a:stretch/>
        </p:blipFill>
        <p:spPr>
          <a:xfrm>
            <a:off x="236896" y="4654180"/>
            <a:ext cx="597936" cy="336182"/>
          </a:xfrm>
          <a:prstGeom prst="rect">
            <a:avLst/>
          </a:prstGeom>
        </p:spPr>
      </p:pic>
      <p:sp>
        <p:nvSpPr>
          <p:cNvPr id="9" name="Text Placeholder 6"/>
          <p:cNvSpPr>
            <a:spLocks noGrp="1"/>
          </p:cNvSpPr>
          <p:nvPr>
            <p:ph type="body" sz="quarter" idx="12" hasCustomPrompt="1"/>
          </p:nvPr>
        </p:nvSpPr>
        <p:spPr>
          <a:xfrm>
            <a:off x="342900" y="445925"/>
            <a:ext cx="7772400" cy="754380"/>
          </a:xfrm>
        </p:spPr>
        <p:txBody>
          <a:bodyPr lIns="0" tIns="0" rIns="0" bIns="0" anchor="t" anchorCtr="0">
            <a:noAutofit/>
          </a:bodyPr>
          <a:lstStyle>
            <a:lvl1pPr marL="0" indent="0">
              <a:lnSpc>
                <a:spcPts val="2600"/>
              </a:lnSpc>
              <a:spcBef>
                <a:spcPts val="600"/>
              </a:spcBef>
              <a:buNone/>
              <a:defRPr sz="2400" b="1" baseline="0">
                <a:solidFill>
                  <a:schemeClr val="accent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Enter Heading</a:t>
            </a:r>
            <a:endParaRPr lang="en-US" dirty="0"/>
          </a:p>
        </p:txBody>
      </p:sp>
      <p:pic>
        <p:nvPicPr>
          <p:cNvPr id="12" name="Picture 1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0900" y="4564796"/>
            <a:ext cx="589476" cy="451143"/>
          </a:xfrm>
          <a:prstGeom prst="rect">
            <a:avLst/>
          </a:prstGeom>
        </p:spPr>
      </p:pic>
    </p:spTree>
    <p:extLst>
      <p:ext uri="{BB962C8B-B14F-4D97-AF65-F5344CB8AC3E}">
        <p14:creationId xmlns:p14="http://schemas.microsoft.com/office/powerpoint/2010/main" val="2924895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Vertical layout">
    <p:spTree>
      <p:nvGrpSpPr>
        <p:cNvPr id="1" name=""/>
        <p:cNvGrpSpPr/>
        <p:nvPr/>
      </p:nvGrpSpPr>
      <p:grpSpPr>
        <a:xfrm>
          <a:off x="0" y="0"/>
          <a:ext cx="0" cy="0"/>
          <a:chOff x="0" y="0"/>
          <a:chExt cx="0" cy="0"/>
        </a:xfrm>
      </p:grpSpPr>
      <p:sp>
        <p:nvSpPr>
          <p:cNvPr id="13" name="Rectangle 12"/>
          <p:cNvSpPr/>
          <p:nvPr userDrawn="1"/>
        </p:nvSpPr>
        <p:spPr>
          <a:xfrm>
            <a:off x="0" y="3634740"/>
            <a:ext cx="9144000" cy="1508760"/>
          </a:xfrm>
          <a:prstGeom prst="rect">
            <a:avLst/>
          </a:prstGeom>
          <a:solidFill>
            <a:srgbClr val="08557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lang="en-US" dirty="0">
              <a:solidFill>
                <a:srgbClr val="FFFFFF"/>
              </a:solidFill>
            </a:endParaRPr>
          </a:p>
        </p:txBody>
      </p:sp>
      <p:grpSp>
        <p:nvGrpSpPr>
          <p:cNvPr id="3" name="Group 2"/>
          <p:cNvGrpSpPr/>
          <p:nvPr userDrawn="1"/>
        </p:nvGrpSpPr>
        <p:grpSpPr>
          <a:xfrm>
            <a:off x="360702" y="201614"/>
            <a:ext cx="506711" cy="129381"/>
            <a:chOff x="360699" y="268817"/>
            <a:chExt cx="506711" cy="172508"/>
          </a:xfrm>
          <a:solidFill>
            <a:srgbClr val="085571"/>
          </a:solidFill>
        </p:grpSpPr>
        <p:sp>
          <p:nvSpPr>
            <p:cNvPr id="6" name="Rectangle 5"/>
            <p:cNvSpPr/>
            <p:nvPr userDrawn="1"/>
          </p:nvSpPr>
          <p:spPr>
            <a:xfrm>
              <a:off x="501650" y="268817"/>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7" name="Rectangle 6"/>
            <p:cNvSpPr/>
            <p:nvPr userDrawn="1"/>
          </p:nvSpPr>
          <p:spPr>
            <a:xfrm>
              <a:off x="360699" y="382059"/>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grpSp>
      <p:sp>
        <p:nvSpPr>
          <p:cNvPr id="11" name="TextBox 10"/>
          <p:cNvSpPr txBox="1"/>
          <p:nvPr userDrawn="1"/>
        </p:nvSpPr>
        <p:spPr>
          <a:xfrm>
            <a:off x="8732722" y="4954385"/>
            <a:ext cx="331908" cy="123111"/>
          </a:xfrm>
          <a:prstGeom prst="rect">
            <a:avLst/>
          </a:prstGeom>
          <a:noFill/>
        </p:spPr>
        <p:txBody>
          <a:bodyPr wrap="square" lIns="0" tIns="0" rIns="0" bIns="0" rtlCol="0" anchor="ctr" anchorCtr="0">
            <a:spAutoFit/>
          </a:bodyPr>
          <a:lstStyle/>
          <a:p>
            <a:pPr defTabSz="457200"/>
            <a:fld id="{9B56CEAA-430B-E444-BEC6-7F9CF6806FD6}" type="slidenum">
              <a:rPr lang="en-US" sz="800" kern="0" spc="-30">
                <a:solidFill>
                  <a:srgbClr val="FFFFFF"/>
                </a:solidFill>
                <a:cs typeface="Arial"/>
              </a:rPr>
              <a:pPr defTabSz="457200"/>
              <a:t>‹#›</a:t>
            </a:fld>
            <a:endParaRPr lang="en-US" sz="800" kern="0" spc="-30" dirty="0">
              <a:solidFill>
                <a:srgbClr val="FFFFFF"/>
              </a:solidFill>
              <a:cs typeface="Arial"/>
            </a:endParaRPr>
          </a:p>
        </p:txBody>
      </p:sp>
      <p:sp>
        <p:nvSpPr>
          <p:cNvPr id="10" name="TextBox 9"/>
          <p:cNvSpPr txBox="1"/>
          <p:nvPr userDrawn="1"/>
        </p:nvSpPr>
        <p:spPr>
          <a:xfrm>
            <a:off x="7900897" y="4954385"/>
            <a:ext cx="822960" cy="123111"/>
          </a:xfrm>
          <a:prstGeom prst="rect">
            <a:avLst/>
          </a:prstGeom>
          <a:noFill/>
        </p:spPr>
        <p:txBody>
          <a:bodyPr wrap="square" lIns="0" tIns="0" rIns="0" bIns="0" rtlCol="0" anchor="ctr" anchorCtr="0">
            <a:spAutoFit/>
          </a:bodyPr>
          <a:lstStyle/>
          <a:p>
            <a:pPr defTabSz="457200"/>
            <a:r>
              <a:rPr lang="en-US" sz="800" kern="0" spc="-30" dirty="0">
                <a:solidFill>
                  <a:srgbClr val="FFFFFF"/>
                </a:solidFill>
                <a:cs typeface="Arial"/>
              </a:rPr>
              <a:t>© IBM Corporation </a:t>
            </a:r>
          </a:p>
        </p:txBody>
      </p:sp>
      <p:pic>
        <p:nvPicPr>
          <p:cNvPr id="14" name="Picture 13" descr="cloud_only copy.png"/>
          <p:cNvPicPr>
            <a:picLocks noChangeAspect="1"/>
          </p:cNvPicPr>
          <p:nvPr userDrawn="1"/>
        </p:nvPicPr>
        <p:blipFill rotWithShape="1">
          <a:blip r:embed="rId2" cstate="print">
            <a:alphaModFix/>
            <a:extLst>
              <a:ext uri="{28A0092B-C50C-407E-A947-70E740481C1C}">
                <a14:useLocalDpi xmlns:a14="http://schemas.microsoft.com/office/drawing/2010/main"/>
              </a:ext>
            </a:extLst>
          </a:blip>
          <a:stretch/>
        </p:blipFill>
        <p:spPr>
          <a:xfrm>
            <a:off x="236908" y="4564796"/>
            <a:ext cx="597460" cy="451143"/>
          </a:xfrm>
          <a:prstGeom prst="rect">
            <a:avLst/>
          </a:prstGeom>
        </p:spPr>
      </p:pic>
      <p:sp>
        <p:nvSpPr>
          <p:cNvPr id="23" name="Text Placeholder 6"/>
          <p:cNvSpPr>
            <a:spLocks noGrp="1"/>
          </p:cNvSpPr>
          <p:nvPr>
            <p:ph type="body" sz="quarter" idx="12" hasCustomPrompt="1"/>
          </p:nvPr>
        </p:nvSpPr>
        <p:spPr>
          <a:xfrm>
            <a:off x="342900" y="445925"/>
            <a:ext cx="7772400" cy="754380"/>
          </a:xfrm>
        </p:spPr>
        <p:txBody>
          <a:bodyPr lIns="0" tIns="0" rIns="0" bIns="0" anchor="t" anchorCtr="0">
            <a:noAutofit/>
          </a:bodyPr>
          <a:lstStyle>
            <a:lvl1pPr marL="0" indent="0">
              <a:lnSpc>
                <a:spcPts val="2600"/>
              </a:lnSpc>
              <a:spcBef>
                <a:spcPts val="600"/>
              </a:spcBef>
              <a:buNone/>
              <a:defRPr sz="2400" b="1" baseline="0">
                <a:solidFill>
                  <a:srgbClr val="08557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Enter Heading</a:t>
            </a:r>
            <a:endParaRPr lang="en-US" dirty="0"/>
          </a:p>
        </p:txBody>
      </p:sp>
    </p:spTree>
    <p:extLst>
      <p:ext uri="{BB962C8B-B14F-4D97-AF65-F5344CB8AC3E}">
        <p14:creationId xmlns:p14="http://schemas.microsoft.com/office/powerpoint/2010/main" val="192949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Rectangle 2"/>
          <p:cNvSpPr/>
          <p:nvPr userDrawn="1"/>
        </p:nvSpPr>
        <p:spPr>
          <a:xfrm>
            <a:off x="84670" y="76201"/>
            <a:ext cx="1896533" cy="347132"/>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p:cNvSpPr/>
          <p:nvPr userDrawn="1"/>
        </p:nvSpPr>
        <p:spPr>
          <a:xfrm>
            <a:off x="76201" y="423337"/>
            <a:ext cx="9008532" cy="347132"/>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3749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HalfBlueGray">
    <p:spTree>
      <p:nvGrpSpPr>
        <p:cNvPr id="1" name=""/>
        <p:cNvGrpSpPr/>
        <p:nvPr/>
      </p:nvGrpSpPr>
      <p:grpSpPr>
        <a:xfrm>
          <a:off x="0" y="0"/>
          <a:ext cx="0" cy="0"/>
          <a:chOff x="0" y="0"/>
          <a:chExt cx="0" cy="0"/>
        </a:xfrm>
      </p:grpSpPr>
      <p:sp>
        <p:nvSpPr>
          <p:cNvPr id="3" name="Rectangle 12"/>
          <p:cNvSpPr/>
          <p:nvPr userDrawn="1"/>
        </p:nvSpPr>
        <p:spPr>
          <a:xfrm>
            <a:off x="6226175" y="0"/>
            <a:ext cx="2917825" cy="5143500"/>
          </a:xfrm>
          <a:prstGeom prst="rect">
            <a:avLst/>
          </a:prstGeom>
          <a:solidFill>
            <a:srgbClr val="0D426C">
              <a:alpha val="87000"/>
            </a:srgbClr>
          </a:solidFill>
          <a:ln>
            <a:noFill/>
          </a:ln>
          <a:effectLst/>
        </p:spPr>
        <p:style>
          <a:lnRef idx="1">
            <a:schemeClr val="accent1"/>
          </a:lnRef>
          <a:fillRef idx="3">
            <a:schemeClr val="accent1"/>
          </a:fillRef>
          <a:effectRef idx="2">
            <a:schemeClr val="accent1"/>
          </a:effectRef>
          <a:fontRef idx="minor">
            <a:schemeClr val="lt1"/>
          </a:fontRef>
        </p:style>
        <p:txBody>
          <a:bodyPr lIns="34290" tIns="17145" rIns="34290" bIns="17145" anchor="ctr"/>
          <a:lstStyle/>
          <a:p>
            <a:pPr algn="ctr" fontAlgn="auto">
              <a:spcBef>
                <a:spcPts val="0"/>
              </a:spcBef>
              <a:spcAft>
                <a:spcPts val="0"/>
              </a:spcAft>
              <a:defRPr/>
            </a:pPr>
            <a:endParaRPr lang="en-US" sz="2900"/>
          </a:p>
        </p:txBody>
      </p:sp>
      <p:grpSp>
        <p:nvGrpSpPr>
          <p:cNvPr id="5" name="Group 13"/>
          <p:cNvGrpSpPr/>
          <p:nvPr userDrawn="1"/>
        </p:nvGrpSpPr>
        <p:grpSpPr>
          <a:xfrm>
            <a:off x="8392018" y="369076"/>
            <a:ext cx="506711" cy="129381"/>
            <a:chOff x="360699" y="268817"/>
            <a:chExt cx="506711" cy="172508"/>
          </a:xfrm>
          <a:solidFill>
            <a:schemeClr val="bg1"/>
          </a:solidFill>
        </p:grpSpPr>
        <p:sp>
          <p:nvSpPr>
            <p:cNvPr id="6" name="Rectangle 14"/>
            <p:cNvSpPr/>
            <p:nvPr/>
          </p:nvSpPr>
          <p:spPr>
            <a:xfrm>
              <a:off x="501650" y="268817"/>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342900" fontAlgn="auto">
                <a:spcBef>
                  <a:spcPts val="0"/>
                </a:spcBef>
                <a:spcAft>
                  <a:spcPts val="0"/>
                </a:spcAft>
                <a:defRPr/>
              </a:pPr>
              <a:endParaRPr lang="en-US" sz="2900">
                <a:solidFill>
                  <a:prstClr val="white"/>
                </a:solidFill>
              </a:endParaRPr>
            </a:p>
          </p:txBody>
        </p:sp>
        <p:sp>
          <p:nvSpPr>
            <p:cNvPr id="7" name="Rectangle 15"/>
            <p:cNvSpPr/>
            <p:nvPr/>
          </p:nvSpPr>
          <p:spPr>
            <a:xfrm>
              <a:off x="360699" y="382059"/>
              <a:ext cx="365760" cy="59266"/>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342900" fontAlgn="auto">
                <a:spcBef>
                  <a:spcPts val="0"/>
                </a:spcBef>
                <a:spcAft>
                  <a:spcPts val="0"/>
                </a:spcAft>
                <a:defRPr/>
              </a:pPr>
              <a:endParaRPr lang="en-US" sz="2900">
                <a:solidFill>
                  <a:prstClr val="white"/>
                </a:solidFill>
              </a:endParaRPr>
            </a:p>
          </p:txBody>
        </p:sp>
      </p:grpSp>
      <p:sp>
        <p:nvSpPr>
          <p:cNvPr id="12" name="Title 1"/>
          <p:cNvSpPr>
            <a:spLocks noGrp="1"/>
          </p:cNvSpPr>
          <p:nvPr>
            <p:ph type="title"/>
          </p:nvPr>
        </p:nvSpPr>
        <p:spPr>
          <a:xfrm>
            <a:off x="6412185" y="867533"/>
            <a:ext cx="2486544" cy="276999"/>
          </a:xfrm>
        </p:spPr>
        <p:txBody>
          <a:bodyPr rIns="0"/>
          <a:lstStyle>
            <a:lvl1pPr algn="r">
              <a:defRPr baseline="0">
                <a:solidFill>
                  <a:schemeClr val="bg1"/>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2249228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ga-IE" smtClean="0"/>
              <a:t>Click to edit Master title style</a:t>
            </a:r>
            <a:endParaRPr lang="en-US"/>
          </a:p>
        </p:txBody>
      </p:sp>
      <p:sp>
        <p:nvSpPr>
          <p:cNvPr id="3" name="Content Placeholder 2"/>
          <p:cNvSpPr>
            <a:spLocks noGrp="1"/>
          </p:cNvSpPr>
          <p:nvPr>
            <p:ph idx="1"/>
          </p:nvPr>
        </p:nvSpPr>
        <p:spPr/>
        <p:txBody>
          <a:bodyPr/>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4" name="Date Placeholder 3"/>
          <p:cNvSpPr>
            <a:spLocks noGrp="1"/>
          </p:cNvSpPr>
          <p:nvPr>
            <p:ph type="dt" sz="half" idx="10"/>
          </p:nvPr>
        </p:nvSpPr>
        <p:spPr/>
        <p:txBody>
          <a:bodyPr/>
          <a:lstStyle/>
          <a:p>
            <a:fld id="{D1D1DC96-2075-7847-B014-2AB1CDE2CC6A}" type="datetimeFigureOut">
              <a:rPr lang="en-US" smtClean="0"/>
              <a:t>12/16/2015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1E5A3-FAFB-B844-A33B-1BAB240620E5}" type="slidenum">
              <a:rPr lang="en-US" smtClean="0"/>
              <a:t>‹#›</a:t>
            </a:fld>
            <a:endParaRPr lang="en-US"/>
          </a:p>
        </p:txBody>
      </p:sp>
    </p:spTree>
    <p:extLst>
      <p:ext uri="{BB962C8B-B14F-4D97-AF65-F5344CB8AC3E}">
        <p14:creationId xmlns:p14="http://schemas.microsoft.com/office/powerpoint/2010/main" val="4043134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ga-IE"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ga-IE" smtClean="0"/>
              <a:t>Click to edit Master text styles</a:t>
            </a:r>
          </a:p>
        </p:txBody>
      </p:sp>
      <p:sp>
        <p:nvSpPr>
          <p:cNvPr id="4" name="Date Placeholder 3"/>
          <p:cNvSpPr>
            <a:spLocks noGrp="1"/>
          </p:cNvSpPr>
          <p:nvPr>
            <p:ph type="dt" sz="half" idx="10"/>
          </p:nvPr>
        </p:nvSpPr>
        <p:spPr/>
        <p:txBody>
          <a:bodyPr/>
          <a:lstStyle/>
          <a:p>
            <a:fld id="{D1D1DC96-2075-7847-B014-2AB1CDE2CC6A}" type="datetimeFigureOut">
              <a:rPr lang="en-US" smtClean="0"/>
              <a:t>12/16/2015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511721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ga-IE"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5" name="Date Placeholder 4"/>
          <p:cNvSpPr>
            <a:spLocks noGrp="1"/>
          </p:cNvSpPr>
          <p:nvPr>
            <p:ph type="dt" sz="half" idx="10"/>
          </p:nvPr>
        </p:nvSpPr>
        <p:spPr/>
        <p:txBody>
          <a:bodyPr/>
          <a:lstStyle/>
          <a:p>
            <a:fld id="{D1D1DC96-2075-7847-B014-2AB1CDE2CC6A}" type="datetimeFigureOut">
              <a:rPr lang="en-US" smtClean="0"/>
              <a:t>12/16/2015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1322814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ga-IE"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ga-IE"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ga-IE"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7" name="Date Placeholder 6"/>
          <p:cNvSpPr>
            <a:spLocks noGrp="1"/>
          </p:cNvSpPr>
          <p:nvPr>
            <p:ph type="dt" sz="half" idx="10"/>
          </p:nvPr>
        </p:nvSpPr>
        <p:spPr/>
        <p:txBody>
          <a:bodyPr/>
          <a:lstStyle/>
          <a:p>
            <a:fld id="{D1D1DC96-2075-7847-B014-2AB1CDE2CC6A}" type="datetimeFigureOut">
              <a:rPr lang="en-US" smtClean="0"/>
              <a:t>12/16/2015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9064034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ga-IE" smtClean="0"/>
              <a:t>Click to edit Master title style</a:t>
            </a:r>
            <a:endParaRPr lang="en-US"/>
          </a:p>
        </p:txBody>
      </p:sp>
      <p:sp>
        <p:nvSpPr>
          <p:cNvPr id="3" name="Date Placeholder 2"/>
          <p:cNvSpPr>
            <a:spLocks noGrp="1"/>
          </p:cNvSpPr>
          <p:nvPr>
            <p:ph type="dt" sz="half" idx="10"/>
          </p:nvPr>
        </p:nvSpPr>
        <p:spPr/>
        <p:txBody>
          <a:bodyPr/>
          <a:lstStyle/>
          <a:p>
            <a:fld id="{D1D1DC96-2075-7847-B014-2AB1CDE2CC6A}" type="datetimeFigureOut">
              <a:rPr lang="en-US" smtClean="0"/>
              <a:t>12/16/2015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B1E5A3-FAFB-B844-A33B-1BAB240620E5}" type="slidenum">
              <a:rPr lang="en-US" smtClean="0"/>
              <a:t>‹#›</a:t>
            </a:fld>
            <a:endParaRPr lang="en-US"/>
          </a:p>
        </p:txBody>
      </p:sp>
    </p:spTree>
    <p:extLst>
      <p:ext uri="{BB962C8B-B14F-4D97-AF65-F5344CB8AC3E}">
        <p14:creationId xmlns:p14="http://schemas.microsoft.com/office/powerpoint/2010/main" val="26594013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D1DC96-2075-7847-B014-2AB1CDE2CC6A}" type="datetimeFigureOut">
              <a:rPr lang="en-US" smtClean="0"/>
              <a:t>12/16/2015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3361431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ga-IE"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ga-IE" smtClean="0"/>
              <a:t>Click to edit Master text styles</a:t>
            </a:r>
          </a:p>
        </p:txBody>
      </p:sp>
      <p:sp>
        <p:nvSpPr>
          <p:cNvPr id="5" name="Date Placeholder 4"/>
          <p:cNvSpPr>
            <a:spLocks noGrp="1"/>
          </p:cNvSpPr>
          <p:nvPr>
            <p:ph type="dt" sz="half" idx="10"/>
          </p:nvPr>
        </p:nvSpPr>
        <p:spPr/>
        <p:txBody>
          <a:bodyPr/>
          <a:lstStyle/>
          <a:p>
            <a:fld id="{D1D1DC96-2075-7847-B014-2AB1CDE2CC6A}" type="datetimeFigureOut">
              <a:rPr lang="en-US" smtClean="0"/>
              <a:t>12/16/2015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2874845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ga-IE"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ga-IE" smtClean="0"/>
              <a:t>Drag picture to placeholder or click icon to add</a:t>
            </a:r>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ga-IE" smtClean="0"/>
              <a:t>Click to edit Master text styles</a:t>
            </a:r>
          </a:p>
        </p:txBody>
      </p:sp>
      <p:sp>
        <p:nvSpPr>
          <p:cNvPr id="5" name="Date Placeholder 4"/>
          <p:cNvSpPr>
            <a:spLocks noGrp="1"/>
          </p:cNvSpPr>
          <p:nvPr>
            <p:ph type="dt" sz="half" idx="10"/>
          </p:nvPr>
        </p:nvSpPr>
        <p:spPr/>
        <p:txBody>
          <a:bodyPr/>
          <a:lstStyle/>
          <a:p>
            <a:fld id="{D1D1DC96-2075-7847-B014-2AB1CDE2CC6A}" type="datetimeFigureOut">
              <a:rPr lang="en-US" smtClean="0"/>
              <a:t>12/16/2015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522189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ga-IE"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D1D1DC96-2075-7847-B014-2AB1CDE2CC6A}" type="datetimeFigureOut">
              <a:rPr lang="en-US" smtClean="0"/>
              <a:t>12/16/2015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lvl="0"/>
            <a:fld id="{86CB4B4D-7CA3-9044-876B-883B54F8677D}" type="slidenum">
              <a:rPr lang="en-US" smtClean="0"/>
              <a:t>‹#›</a:t>
            </a:fld>
            <a:endParaRPr lang="en-US"/>
          </a:p>
        </p:txBody>
      </p:sp>
    </p:spTree>
    <p:extLst>
      <p:ext uri="{BB962C8B-B14F-4D97-AF65-F5344CB8AC3E}">
        <p14:creationId xmlns:p14="http://schemas.microsoft.com/office/powerpoint/2010/main" val="1642809098"/>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 id="2147483815" r:id="rId12"/>
    <p:sldLayoutId id="2147483816" r:id="rId13"/>
    <p:sldLayoutId id="2147483817" r:id="rId14"/>
    <p:sldLayoutId id="2147483818" r:id="rId15"/>
    <p:sldLayoutId id="2147483820" r:id="rId16"/>
    <p:sldLayoutId id="2147483742" r:id="rId17"/>
    <p:sldLayoutId id="2147483747" r:id="rId18"/>
    <p:sldLayoutId id="2147483822" r:id="rId19"/>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 Id="rId9" Type="http://schemas.openxmlformats.org/officeDocument/2006/relationships/image" Target="../media/image42.png"/></Relationships>
</file>

<file path=ppt/slides/_rels/slide12.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53.png"/><Relationship Id="rId18" Type="http://schemas.openxmlformats.org/officeDocument/2006/relationships/image" Target="../media/image58.tif"/><Relationship Id="rId26" Type="http://schemas.openxmlformats.org/officeDocument/2006/relationships/image" Target="../media/image17.png"/><Relationship Id="rId3" Type="http://schemas.openxmlformats.org/officeDocument/2006/relationships/image" Target="../media/image43.png"/><Relationship Id="rId21" Type="http://schemas.openxmlformats.org/officeDocument/2006/relationships/image" Target="../media/image14.png"/><Relationship Id="rId7" Type="http://schemas.openxmlformats.org/officeDocument/2006/relationships/image" Target="../media/image47.png"/><Relationship Id="rId12" Type="http://schemas.openxmlformats.org/officeDocument/2006/relationships/image" Target="../media/image52.jpeg"/><Relationship Id="rId17" Type="http://schemas.openxmlformats.org/officeDocument/2006/relationships/image" Target="../media/image57.tif"/><Relationship Id="rId25" Type="http://schemas.openxmlformats.org/officeDocument/2006/relationships/image" Target="../media/image63.png"/><Relationship Id="rId2" Type="http://schemas.openxmlformats.org/officeDocument/2006/relationships/notesSlide" Target="../notesSlides/notesSlide9.xml"/><Relationship Id="rId16" Type="http://schemas.openxmlformats.org/officeDocument/2006/relationships/image" Target="../media/image56.tif"/><Relationship Id="rId20" Type="http://schemas.openxmlformats.org/officeDocument/2006/relationships/image" Target="../media/image60.tif"/><Relationship Id="rId1" Type="http://schemas.openxmlformats.org/officeDocument/2006/relationships/slideLayout" Target="../slideLayouts/slideLayout1.xml"/><Relationship Id="rId6" Type="http://schemas.openxmlformats.org/officeDocument/2006/relationships/image" Target="../media/image46.png"/><Relationship Id="rId11" Type="http://schemas.openxmlformats.org/officeDocument/2006/relationships/image" Target="../media/image51.png"/><Relationship Id="rId24" Type="http://schemas.openxmlformats.org/officeDocument/2006/relationships/image" Target="../media/image62.png"/><Relationship Id="rId5" Type="http://schemas.openxmlformats.org/officeDocument/2006/relationships/image" Target="../media/image45.png"/><Relationship Id="rId15" Type="http://schemas.openxmlformats.org/officeDocument/2006/relationships/image" Target="../media/image55.jpeg"/><Relationship Id="rId23" Type="http://schemas.openxmlformats.org/officeDocument/2006/relationships/image" Target="../media/image21.png"/><Relationship Id="rId28" Type="http://schemas.openxmlformats.org/officeDocument/2006/relationships/image" Target="../media/image10.png"/><Relationship Id="rId10" Type="http://schemas.openxmlformats.org/officeDocument/2006/relationships/image" Target="../media/image50.png"/><Relationship Id="rId19" Type="http://schemas.openxmlformats.org/officeDocument/2006/relationships/image" Target="../media/image59.tif"/><Relationship Id="rId4" Type="http://schemas.openxmlformats.org/officeDocument/2006/relationships/image" Target="../media/image44.jpeg"/><Relationship Id="rId9" Type="http://schemas.openxmlformats.org/officeDocument/2006/relationships/image" Target="../media/image49.jpeg"/><Relationship Id="rId14" Type="http://schemas.openxmlformats.org/officeDocument/2006/relationships/image" Target="../media/image54.png"/><Relationship Id="rId22" Type="http://schemas.openxmlformats.org/officeDocument/2006/relationships/image" Target="../media/image61.png"/><Relationship Id="rId27" Type="http://schemas.openxmlformats.org/officeDocument/2006/relationships/image" Target="../media/image64.png"/></Relationships>
</file>

<file path=ppt/slides/_rels/slide13.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70.tif"/><Relationship Id="rId3" Type="http://schemas.openxmlformats.org/officeDocument/2006/relationships/image" Target="../media/image45.png"/><Relationship Id="rId7" Type="http://schemas.openxmlformats.org/officeDocument/2006/relationships/image" Target="../media/image69.tif"/><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68.tif"/><Relationship Id="rId5" Type="http://schemas.openxmlformats.org/officeDocument/2006/relationships/image" Target="../media/image47.png"/><Relationship Id="rId4" Type="http://schemas.openxmlformats.org/officeDocument/2006/relationships/image" Target="../media/image46.png"/><Relationship Id="rId9" Type="http://schemas.openxmlformats.org/officeDocument/2006/relationships/image" Target="../media/image71.tif"/></Relationships>
</file>

<file path=ppt/slides/_rels/slide17.xml.rels><?xml version="1.0" encoding="UTF-8" standalone="yes"?>
<Relationships xmlns="http://schemas.openxmlformats.org/package/2006/relationships"><Relationship Id="rId3" Type="http://schemas.openxmlformats.org/officeDocument/2006/relationships/hyperlink" Target="http://www.bluemix.net/" TargetMode="External"/><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72.png"/></Relationships>
</file>

<file path=ppt/slides/_rels/slide18.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3.png"/><Relationship Id="rId18" Type="http://schemas.openxmlformats.org/officeDocument/2006/relationships/image" Target="../media/image88.png"/><Relationship Id="rId3" Type="http://schemas.openxmlformats.org/officeDocument/2006/relationships/image" Target="../media/image73.png"/><Relationship Id="rId21" Type="http://schemas.openxmlformats.org/officeDocument/2006/relationships/hyperlink" Target="https://www.youtube.com/watch?v=eLX05QkZ-s0" TargetMode="External"/><Relationship Id="rId7" Type="http://schemas.openxmlformats.org/officeDocument/2006/relationships/image" Target="../media/image77.png"/><Relationship Id="rId12" Type="http://schemas.openxmlformats.org/officeDocument/2006/relationships/image" Target="../media/image82.png"/><Relationship Id="rId17" Type="http://schemas.openxmlformats.org/officeDocument/2006/relationships/image" Target="../media/image87.png"/><Relationship Id="rId2" Type="http://schemas.openxmlformats.org/officeDocument/2006/relationships/notesSlide" Target="../notesSlides/notesSlide15.xml"/><Relationship Id="rId16" Type="http://schemas.openxmlformats.org/officeDocument/2006/relationships/image" Target="../media/image86.png"/><Relationship Id="rId20" Type="http://schemas.openxmlformats.org/officeDocument/2006/relationships/image" Target="../media/image90.png"/><Relationship Id="rId1" Type="http://schemas.openxmlformats.org/officeDocument/2006/relationships/slideLayout" Target="../slideLayouts/slideLayout15.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5" Type="http://schemas.openxmlformats.org/officeDocument/2006/relationships/image" Target="../media/image85.png"/><Relationship Id="rId10" Type="http://schemas.openxmlformats.org/officeDocument/2006/relationships/image" Target="../media/image80.tif"/><Relationship Id="rId19" Type="http://schemas.openxmlformats.org/officeDocument/2006/relationships/image" Target="../media/image89.png"/><Relationship Id="rId4" Type="http://schemas.openxmlformats.org/officeDocument/2006/relationships/image" Target="../media/image74.png"/><Relationship Id="rId9" Type="http://schemas.openxmlformats.org/officeDocument/2006/relationships/image" Target="../media/image79.png"/><Relationship Id="rId14" Type="http://schemas.openxmlformats.org/officeDocument/2006/relationships/image" Target="../media/image84.png"/></Relationships>
</file>

<file path=ppt/slides/_rels/slide19.xml.rels><?xml version="1.0" encoding="UTF-8" standalone="yes"?>
<Relationships xmlns="http://schemas.openxmlformats.org/package/2006/relationships"><Relationship Id="rId13" Type="http://schemas.openxmlformats.org/officeDocument/2006/relationships/image" Target="../media/image101.png"/><Relationship Id="rId18" Type="http://schemas.openxmlformats.org/officeDocument/2006/relationships/image" Target="../media/image106.png"/><Relationship Id="rId26" Type="http://schemas.openxmlformats.org/officeDocument/2006/relationships/image" Target="../media/image114.png"/><Relationship Id="rId39" Type="http://schemas.openxmlformats.org/officeDocument/2006/relationships/image" Target="../media/image127.png"/><Relationship Id="rId3" Type="http://schemas.openxmlformats.org/officeDocument/2006/relationships/image" Target="../media/image91.png"/><Relationship Id="rId21" Type="http://schemas.openxmlformats.org/officeDocument/2006/relationships/image" Target="../media/image109.png"/><Relationship Id="rId34" Type="http://schemas.openxmlformats.org/officeDocument/2006/relationships/image" Target="../media/image122.png"/><Relationship Id="rId42" Type="http://schemas.openxmlformats.org/officeDocument/2006/relationships/image" Target="../media/image130.png"/><Relationship Id="rId47" Type="http://schemas.openxmlformats.org/officeDocument/2006/relationships/image" Target="../media/image135.png"/><Relationship Id="rId50" Type="http://schemas.openxmlformats.org/officeDocument/2006/relationships/image" Target="../media/image138.png"/><Relationship Id="rId7" Type="http://schemas.openxmlformats.org/officeDocument/2006/relationships/image" Target="../media/image95.png"/><Relationship Id="rId12" Type="http://schemas.openxmlformats.org/officeDocument/2006/relationships/image" Target="../media/image100.png"/><Relationship Id="rId17" Type="http://schemas.openxmlformats.org/officeDocument/2006/relationships/image" Target="../media/image105.png"/><Relationship Id="rId25" Type="http://schemas.openxmlformats.org/officeDocument/2006/relationships/image" Target="../media/image113.png"/><Relationship Id="rId33" Type="http://schemas.openxmlformats.org/officeDocument/2006/relationships/image" Target="../media/image121.png"/><Relationship Id="rId38" Type="http://schemas.openxmlformats.org/officeDocument/2006/relationships/image" Target="../media/image126.png"/><Relationship Id="rId46" Type="http://schemas.openxmlformats.org/officeDocument/2006/relationships/image" Target="../media/image134.png"/><Relationship Id="rId2" Type="http://schemas.openxmlformats.org/officeDocument/2006/relationships/notesSlide" Target="../notesSlides/notesSlide16.xml"/><Relationship Id="rId16" Type="http://schemas.openxmlformats.org/officeDocument/2006/relationships/image" Target="../media/image104.png"/><Relationship Id="rId20" Type="http://schemas.openxmlformats.org/officeDocument/2006/relationships/image" Target="../media/image108.png"/><Relationship Id="rId29" Type="http://schemas.openxmlformats.org/officeDocument/2006/relationships/image" Target="../media/image117.png"/><Relationship Id="rId41" Type="http://schemas.openxmlformats.org/officeDocument/2006/relationships/image" Target="../media/image129.png"/><Relationship Id="rId1" Type="http://schemas.openxmlformats.org/officeDocument/2006/relationships/slideLayout" Target="../slideLayouts/slideLayout7.xml"/><Relationship Id="rId6" Type="http://schemas.openxmlformats.org/officeDocument/2006/relationships/image" Target="../media/image94.png"/><Relationship Id="rId11" Type="http://schemas.openxmlformats.org/officeDocument/2006/relationships/image" Target="../media/image99.png"/><Relationship Id="rId24" Type="http://schemas.openxmlformats.org/officeDocument/2006/relationships/image" Target="../media/image112.png"/><Relationship Id="rId32" Type="http://schemas.openxmlformats.org/officeDocument/2006/relationships/image" Target="../media/image120.png"/><Relationship Id="rId37" Type="http://schemas.openxmlformats.org/officeDocument/2006/relationships/image" Target="../media/image125.png"/><Relationship Id="rId40" Type="http://schemas.openxmlformats.org/officeDocument/2006/relationships/image" Target="../media/image128.png"/><Relationship Id="rId45" Type="http://schemas.openxmlformats.org/officeDocument/2006/relationships/image" Target="../media/image133.png"/><Relationship Id="rId5" Type="http://schemas.openxmlformats.org/officeDocument/2006/relationships/image" Target="../media/image93.png"/><Relationship Id="rId15" Type="http://schemas.openxmlformats.org/officeDocument/2006/relationships/image" Target="../media/image103.png"/><Relationship Id="rId23" Type="http://schemas.openxmlformats.org/officeDocument/2006/relationships/image" Target="../media/image111.png"/><Relationship Id="rId28" Type="http://schemas.openxmlformats.org/officeDocument/2006/relationships/image" Target="../media/image116.png"/><Relationship Id="rId36" Type="http://schemas.openxmlformats.org/officeDocument/2006/relationships/image" Target="../media/image124.png"/><Relationship Id="rId49" Type="http://schemas.openxmlformats.org/officeDocument/2006/relationships/image" Target="../media/image137.png"/><Relationship Id="rId10" Type="http://schemas.openxmlformats.org/officeDocument/2006/relationships/image" Target="../media/image98.png"/><Relationship Id="rId19" Type="http://schemas.openxmlformats.org/officeDocument/2006/relationships/image" Target="../media/image107.png"/><Relationship Id="rId31" Type="http://schemas.openxmlformats.org/officeDocument/2006/relationships/image" Target="../media/image119.png"/><Relationship Id="rId44" Type="http://schemas.openxmlformats.org/officeDocument/2006/relationships/image" Target="../media/image132.png"/><Relationship Id="rId4" Type="http://schemas.openxmlformats.org/officeDocument/2006/relationships/image" Target="../media/image92.png"/><Relationship Id="rId9" Type="http://schemas.openxmlformats.org/officeDocument/2006/relationships/image" Target="../media/image97.png"/><Relationship Id="rId14" Type="http://schemas.openxmlformats.org/officeDocument/2006/relationships/image" Target="../media/image102.png"/><Relationship Id="rId22" Type="http://schemas.openxmlformats.org/officeDocument/2006/relationships/image" Target="../media/image110.png"/><Relationship Id="rId27" Type="http://schemas.openxmlformats.org/officeDocument/2006/relationships/image" Target="../media/image115.png"/><Relationship Id="rId30" Type="http://schemas.openxmlformats.org/officeDocument/2006/relationships/image" Target="../media/image118.png"/><Relationship Id="rId35" Type="http://schemas.openxmlformats.org/officeDocument/2006/relationships/image" Target="../media/image123.png"/><Relationship Id="rId43" Type="http://schemas.openxmlformats.org/officeDocument/2006/relationships/image" Target="../media/image131.png"/><Relationship Id="rId48" Type="http://schemas.openxmlformats.org/officeDocument/2006/relationships/image" Target="../media/image136.jpg"/><Relationship Id="rId8" Type="http://schemas.openxmlformats.org/officeDocument/2006/relationships/image" Target="../media/image96.png"/><Relationship Id="rId51" Type="http://schemas.openxmlformats.org/officeDocument/2006/relationships/image" Target="../media/image139.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18" Type="http://schemas.openxmlformats.org/officeDocument/2006/relationships/image" Target="../media/image20.png"/><Relationship Id="rId3" Type="http://schemas.openxmlformats.org/officeDocument/2006/relationships/image" Target="../media/image5.jpeg"/><Relationship Id="rId7" Type="http://schemas.openxmlformats.org/officeDocument/2006/relationships/image" Target="../media/image9.png"/><Relationship Id="rId12" Type="http://schemas.openxmlformats.org/officeDocument/2006/relationships/image" Target="../media/image14.png"/><Relationship Id="rId17" Type="http://schemas.openxmlformats.org/officeDocument/2006/relationships/image" Target="../media/image19.png"/><Relationship Id="rId2" Type="http://schemas.openxmlformats.org/officeDocument/2006/relationships/notesSlide" Target="../notesSlides/notesSlide2.xml"/><Relationship Id="rId16" Type="http://schemas.openxmlformats.org/officeDocument/2006/relationships/image" Target="../media/image18.png"/><Relationship Id="rId1" Type="http://schemas.openxmlformats.org/officeDocument/2006/relationships/slideLayout" Target="../slideLayouts/slideLayout14.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19" Type="http://schemas.openxmlformats.org/officeDocument/2006/relationships/image" Target="../media/image21.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8" Type="http://schemas.openxmlformats.org/officeDocument/2006/relationships/image" Target="../media/image142.png"/><Relationship Id="rId13" Type="http://schemas.openxmlformats.org/officeDocument/2006/relationships/image" Target="../media/image45.png"/><Relationship Id="rId3" Type="http://schemas.openxmlformats.org/officeDocument/2006/relationships/image" Target="../media/image31.png"/><Relationship Id="rId7" Type="http://schemas.openxmlformats.org/officeDocument/2006/relationships/image" Target="../media/image141.png"/><Relationship Id="rId12" Type="http://schemas.openxmlformats.org/officeDocument/2006/relationships/image" Target="../media/image36.png"/><Relationship Id="rId2" Type="http://schemas.openxmlformats.org/officeDocument/2006/relationships/image" Target="../media/image21.png"/><Relationship Id="rId16" Type="http://schemas.openxmlformats.org/officeDocument/2006/relationships/image" Target="../media/image32.png"/><Relationship Id="rId1" Type="http://schemas.openxmlformats.org/officeDocument/2006/relationships/slideLayout" Target="../slideLayouts/slideLayout12.xml"/><Relationship Id="rId6" Type="http://schemas.openxmlformats.org/officeDocument/2006/relationships/image" Target="../media/image20.png"/><Relationship Id="rId11" Type="http://schemas.openxmlformats.org/officeDocument/2006/relationships/image" Target="../media/image144.png"/><Relationship Id="rId5" Type="http://schemas.openxmlformats.org/officeDocument/2006/relationships/image" Target="../media/image62.png"/><Relationship Id="rId15" Type="http://schemas.openxmlformats.org/officeDocument/2006/relationships/image" Target="../media/image46.png"/><Relationship Id="rId10" Type="http://schemas.openxmlformats.org/officeDocument/2006/relationships/image" Target="../media/image10.png"/><Relationship Id="rId4" Type="http://schemas.openxmlformats.org/officeDocument/2006/relationships/image" Target="../media/image140.png"/><Relationship Id="rId9" Type="http://schemas.openxmlformats.org/officeDocument/2006/relationships/image" Target="../media/image143.png"/><Relationship Id="rId14" Type="http://schemas.openxmlformats.org/officeDocument/2006/relationships/image" Target="../media/image47.png"/></Relationships>
</file>

<file path=ppt/slides/_rels/slide22.xml.rels><?xml version="1.0" encoding="UTF-8" standalone="yes"?>
<Relationships xmlns="http://schemas.openxmlformats.org/package/2006/relationships"><Relationship Id="rId8" Type="http://schemas.openxmlformats.org/officeDocument/2006/relationships/image" Target="../media/image147.png"/><Relationship Id="rId3" Type="http://schemas.openxmlformats.org/officeDocument/2006/relationships/image" Target="../media/image32.png"/><Relationship Id="rId7" Type="http://schemas.openxmlformats.org/officeDocument/2006/relationships/image" Target="../media/image146.pn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image" Target="../media/image145.png"/><Relationship Id="rId5" Type="http://schemas.openxmlformats.org/officeDocument/2006/relationships/image" Target="../media/image31.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48.png"/><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image" Target="../media/image150.png"/><Relationship Id="rId4" Type="http://schemas.openxmlformats.org/officeDocument/2006/relationships/image" Target="../media/image14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8" Type="http://schemas.openxmlformats.org/officeDocument/2006/relationships/image" Target="../media/image157.png"/><Relationship Id="rId3" Type="http://schemas.openxmlformats.org/officeDocument/2006/relationships/image" Target="../media/image152.png"/><Relationship Id="rId7" Type="http://schemas.openxmlformats.org/officeDocument/2006/relationships/image" Target="../media/image156.png"/><Relationship Id="rId2" Type="http://schemas.openxmlformats.org/officeDocument/2006/relationships/image" Target="../media/image151.png"/><Relationship Id="rId1" Type="http://schemas.openxmlformats.org/officeDocument/2006/relationships/slideLayout" Target="../slideLayouts/slideLayout2.xml"/><Relationship Id="rId6" Type="http://schemas.openxmlformats.org/officeDocument/2006/relationships/image" Target="../media/image155.png"/><Relationship Id="rId5" Type="http://schemas.openxmlformats.org/officeDocument/2006/relationships/image" Target="../media/image154.png"/><Relationship Id="rId4" Type="http://schemas.openxmlformats.org/officeDocument/2006/relationships/image" Target="../media/image153.png"/></Relationships>
</file>

<file path=ppt/slides/_rels/slide28.xml.rels><?xml version="1.0" encoding="UTF-8" standalone="yes"?>
<Relationships xmlns="http://schemas.openxmlformats.org/package/2006/relationships"><Relationship Id="rId3" Type="http://schemas.openxmlformats.org/officeDocument/2006/relationships/image" Target="../media/image158.jpe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60.png"/><Relationship Id="rId4" Type="http://schemas.openxmlformats.org/officeDocument/2006/relationships/image" Target="../media/image159.png"/></Relationships>
</file>

<file path=ppt/slides/_rels/slide29.xml.rels><?xml version="1.0" encoding="UTF-8" standalone="yes"?>
<Relationships xmlns="http://schemas.openxmlformats.org/package/2006/relationships"><Relationship Id="rId3" Type="http://schemas.openxmlformats.org/officeDocument/2006/relationships/image" Target="../media/image159.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62.png"/><Relationship Id="rId4" Type="http://schemas.openxmlformats.org/officeDocument/2006/relationships/image" Target="../media/image16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8" Type="http://schemas.openxmlformats.org/officeDocument/2006/relationships/image" Target="../media/image168.tif"/><Relationship Id="rId3" Type="http://schemas.openxmlformats.org/officeDocument/2006/relationships/image" Target="../media/image163.tif"/><Relationship Id="rId7" Type="http://schemas.openxmlformats.org/officeDocument/2006/relationships/image" Target="../media/image167.png"/><Relationship Id="rId2" Type="http://schemas.openxmlformats.org/officeDocument/2006/relationships/notesSlide" Target="../notesSlides/notesSlide24.xml"/><Relationship Id="rId1" Type="http://schemas.openxmlformats.org/officeDocument/2006/relationships/slideLayout" Target="../slideLayouts/slideLayout15.xml"/><Relationship Id="rId6" Type="http://schemas.openxmlformats.org/officeDocument/2006/relationships/image" Target="../media/image166.tif"/><Relationship Id="rId11" Type="http://schemas.openxmlformats.org/officeDocument/2006/relationships/image" Target="../media/image171.png"/><Relationship Id="rId5" Type="http://schemas.openxmlformats.org/officeDocument/2006/relationships/image" Target="../media/image165.tif"/><Relationship Id="rId10" Type="http://schemas.openxmlformats.org/officeDocument/2006/relationships/image" Target="../media/image170.tif"/><Relationship Id="rId4" Type="http://schemas.openxmlformats.org/officeDocument/2006/relationships/image" Target="../media/image164.tif"/><Relationship Id="rId9" Type="http://schemas.openxmlformats.org/officeDocument/2006/relationships/image" Target="../media/image169.tif"/></Relationships>
</file>

<file path=ppt/slides/_rels/slide31.xml.rels><?xml version="1.0" encoding="UTF-8" standalone="yes"?>
<Relationships xmlns="http://schemas.openxmlformats.org/package/2006/relationships"><Relationship Id="rId3" Type="http://schemas.openxmlformats.org/officeDocument/2006/relationships/image" Target="../media/image172.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173.png"/><Relationship Id="rId2" Type="http://schemas.openxmlformats.org/officeDocument/2006/relationships/notesSlide" Target="../notesSlides/notesSlide26.xml"/><Relationship Id="rId1" Type="http://schemas.openxmlformats.org/officeDocument/2006/relationships/slideLayout" Target="../slideLayouts/slideLayout19.xml"/><Relationship Id="rId5" Type="http://schemas.openxmlformats.org/officeDocument/2006/relationships/image" Target="../media/image175.png"/><Relationship Id="rId4" Type="http://schemas.openxmlformats.org/officeDocument/2006/relationships/image" Target="../media/image174.png"/></Relationships>
</file>

<file path=ppt/slides/_rels/slide33.xml.rels><?xml version="1.0" encoding="UTF-8" standalone="yes"?>
<Relationships xmlns="http://schemas.openxmlformats.org/package/2006/relationships"><Relationship Id="rId8" Type="http://schemas.openxmlformats.org/officeDocument/2006/relationships/image" Target="../media/image181.png"/><Relationship Id="rId3" Type="http://schemas.openxmlformats.org/officeDocument/2006/relationships/image" Target="../media/image176.png"/><Relationship Id="rId7" Type="http://schemas.openxmlformats.org/officeDocument/2006/relationships/image" Target="../media/image180.png"/><Relationship Id="rId2" Type="http://schemas.openxmlformats.org/officeDocument/2006/relationships/notesSlide" Target="../notesSlides/notesSlide27.xml"/><Relationship Id="rId1" Type="http://schemas.openxmlformats.org/officeDocument/2006/relationships/slideLayout" Target="../slideLayouts/slideLayout12.xml"/><Relationship Id="rId6" Type="http://schemas.openxmlformats.org/officeDocument/2006/relationships/image" Target="../media/image179.png"/><Relationship Id="rId5" Type="http://schemas.openxmlformats.org/officeDocument/2006/relationships/image" Target="../media/image178.png"/><Relationship Id="rId10" Type="http://schemas.openxmlformats.org/officeDocument/2006/relationships/image" Target="../media/image183.png"/><Relationship Id="rId4" Type="http://schemas.openxmlformats.org/officeDocument/2006/relationships/image" Target="../media/image177.png"/><Relationship Id="rId9" Type="http://schemas.openxmlformats.org/officeDocument/2006/relationships/image" Target="../media/image182.png"/></Relationships>
</file>

<file path=ppt/slides/_rels/slide34.xml.rels><?xml version="1.0" encoding="UTF-8" standalone="yes"?>
<Relationships xmlns="http://schemas.openxmlformats.org/package/2006/relationships"><Relationship Id="rId3" Type="http://schemas.openxmlformats.org/officeDocument/2006/relationships/image" Target="../media/image184.jpeg"/><Relationship Id="rId2" Type="http://schemas.openxmlformats.org/officeDocument/2006/relationships/notesSlide" Target="../notesSlides/notesSlide28.xml"/><Relationship Id="rId1" Type="http://schemas.openxmlformats.org/officeDocument/2006/relationships/slideLayout" Target="../slideLayouts/slideLayout12.xml"/><Relationship Id="rId5" Type="http://schemas.openxmlformats.org/officeDocument/2006/relationships/image" Target="../media/image180.png"/><Relationship Id="rId4" Type="http://schemas.openxmlformats.org/officeDocument/2006/relationships/image" Target="../media/image185.png"/></Relationships>
</file>

<file path=ppt/slides/_rels/slide35.xml.rels><?xml version="1.0" encoding="UTF-8" standalone="yes"?>
<Relationships xmlns="http://schemas.openxmlformats.org/package/2006/relationships"><Relationship Id="rId3" Type="http://schemas.openxmlformats.org/officeDocument/2006/relationships/image" Target="../media/image186.jpeg"/><Relationship Id="rId2" Type="http://schemas.openxmlformats.org/officeDocument/2006/relationships/notesSlide" Target="../notesSlides/notesSlide29.xml"/><Relationship Id="rId1" Type="http://schemas.openxmlformats.org/officeDocument/2006/relationships/slideLayout" Target="../slideLayouts/slideLayout12.xml"/><Relationship Id="rId4" Type="http://schemas.openxmlformats.org/officeDocument/2006/relationships/image" Target="../media/image183.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191.png"/><Relationship Id="rId18" Type="http://schemas.openxmlformats.org/officeDocument/2006/relationships/image" Target="../media/image196.png"/><Relationship Id="rId3" Type="http://schemas.openxmlformats.org/officeDocument/2006/relationships/image" Target="../media/image187.jpeg"/><Relationship Id="rId7" Type="http://schemas.openxmlformats.org/officeDocument/2006/relationships/image" Target="../media/image47.png"/><Relationship Id="rId12" Type="http://schemas.openxmlformats.org/officeDocument/2006/relationships/image" Target="../media/image190.png"/><Relationship Id="rId17" Type="http://schemas.openxmlformats.org/officeDocument/2006/relationships/image" Target="../media/image195.png"/><Relationship Id="rId2" Type="http://schemas.openxmlformats.org/officeDocument/2006/relationships/notesSlide" Target="../notesSlides/notesSlide31.xml"/><Relationship Id="rId16" Type="http://schemas.openxmlformats.org/officeDocument/2006/relationships/image" Target="../media/image194.png"/><Relationship Id="rId1" Type="http://schemas.openxmlformats.org/officeDocument/2006/relationships/slideLayout" Target="../slideLayouts/slideLayout12.xml"/><Relationship Id="rId6" Type="http://schemas.openxmlformats.org/officeDocument/2006/relationships/image" Target="../media/image32.png"/><Relationship Id="rId11" Type="http://schemas.openxmlformats.org/officeDocument/2006/relationships/image" Target="../media/image141.png"/><Relationship Id="rId5" Type="http://schemas.openxmlformats.org/officeDocument/2006/relationships/image" Target="../media/image189.png"/><Relationship Id="rId15" Type="http://schemas.openxmlformats.org/officeDocument/2006/relationships/image" Target="../media/image193.png"/><Relationship Id="rId10" Type="http://schemas.openxmlformats.org/officeDocument/2006/relationships/image" Target="../media/image21.png"/><Relationship Id="rId4" Type="http://schemas.openxmlformats.org/officeDocument/2006/relationships/image" Target="../media/image188.jpeg"/><Relationship Id="rId9" Type="http://schemas.openxmlformats.org/officeDocument/2006/relationships/image" Target="../media/image46.png"/><Relationship Id="rId14" Type="http://schemas.openxmlformats.org/officeDocument/2006/relationships/image" Target="../media/image192.png"/></Relationships>
</file>

<file path=ppt/slides/_rels/slide38.xml.rels><?xml version="1.0" encoding="UTF-8" standalone="yes"?>
<Relationships xmlns="http://schemas.openxmlformats.org/package/2006/relationships"><Relationship Id="rId8" Type="http://schemas.openxmlformats.org/officeDocument/2006/relationships/image" Target="../media/image203.png"/><Relationship Id="rId13" Type="http://schemas.openxmlformats.org/officeDocument/2006/relationships/image" Target="../media/image208.png"/><Relationship Id="rId18" Type="http://schemas.openxmlformats.org/officeDocument/2006/relationships/image" Target="../media/image213.png"/><Relationship Id="rId3" Type="http://schemas.openxmlformats.org/officeDocument/2006/relationships/image" Target="../media/image198.png"/><Relationship Id="rId21" Type="http://schemas.openxmlformats.org/officeDocument/2006/relationships/image" Target="../media/image216.png"/><Relationship Id="rId7" Type="http://schemas.openxmlformats.org/officeDocument/2006/relationships/image" Target="../media/image202.png"/><Relationship Id="rId12" Type="http://schemas.openxmlformats.org/officeDocument/2006/relationships/image" Target="../media/image207.png"/><Relationship Id="rId17" Type="http://schemas.openxmlformats.org/officeDocument/2006/relationships/image" Target="../media/image212.png"/><Relationship Id="rId2" Type="http://schemas.openxmlformats.org/officeDocument/2006/relationships/image" Target="../media/image197.jpeg"/><Relationship Id="rId16" Type="http://schemas.openxmlformats.org/officeDocument/2006/relationships/image" Target="../media/image211.png"/><Relationship Id="rId20" Type="http://schemas.openxmlformats.org/officeDocument/2006/relationships/image" Target="../media/image215.png"/><Relationship Id="rId1" Type="http://schemas.openxmlformats.org/officeDocument/2006/relationships/slideLayout" Target="../slideLayouts/slideLayout6.xml"/><Relationship Id="rId6" Type="http://schemas.openxmlformats.org/officeDocument/2006/relationships/image" Target="../media/image201.png"/><Relationship Id="rId11" Type="http://schemas.openxmlformats.org/officeDocument/2006/relationships/image" Target="../media/image206.png"/><Relationship Id="rId5" Type="http://schemas.openxmlformats.org/officeDocument/2006/relationships/image" Target="../media/image200.png"/><Relationship Id="rId15" Type="http://schemas.openxmlformats.org/officeDocument/2006/relationships/image" Target="../media/image210.png"/><Relationship Id="rId10" Type="http://schemas.openxmlformats.org/officeDocument/2006/relationships/image" Target="../media/image205.png"/><Relationship Id="rId19" Type="http://schemas.openxmlformats.org/officeDocument/2006/relationships/image" Target="../media/image214.png"/><Relationship Id="rId4" Type="http://schemas.openxmlformats.org/officeDocument/2006/relationships/image" Target="../media/image199.png"/><Relationship Id="rId9" Type="http://schemas.openxmlformats.org/officeDocument/2006/relationships/image" Target="../media/image204.png"/><Relationship Id="rId14" Type="http://schemas.openxmlformats.org/officeDocument/2006/relationships/image" Target="../media/image209.png"/><Relationship Id="rId22" Type="http://schemas.openxmlformats.org/officeDocument/2006/relationships/image" Target="../media/image217.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2.jpeg"/><Relationship Id="rId7"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40.xml.rels><?xml version="1.0" encoding="UTF-8" standalone="yes"?>
<Relationships xmlns="http://schemas.openxmlformats.org/package/2006/relationships"><Relationship Id="rId3" Type="http://schemas.openxmlformats.org/officeDocument/2006/relationships/image" Target="../media/image218.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219.jpeg"/></Relationships>
</file>

<file path=ppt/slides/_rels/slide41.xml.rels><?xml version="1.0" encoding="UTF-8" standalone="yes"?>
<Relationships xmlns="http://schemas.openxmlformats.org/package/2006/relationships"><Relationship Id="rId3" Type="http://schemas.openxmlformats.org/officeDocument/2006/relationships/image" Target="../media/image220.jpe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21.jpe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222.png"/></Relationships>
</file>

<file path=ppt/slides/_rels/slide43.xml.rels><?xml version="1.0" encoding="UTF-8" standalone="yes"?>
<Relationships xmlns="http://schemas.openxmlformats.org/package/2006/relationships"><Relationship Id="rId3" Type="http://schemas.openxmlformats.org/officeDocument/2006/relationships/image" Target="../media/image223.png"/><Relationship Id="rId2" Type="http://schemas.openxmlformats.org/officeDocument/2006/relationships/notesSlide" Target="../notesSlides/notesSlide36.xml"/><Relationship Id="rId1" Type="http://schemas.openxmlformats.org/officeDocument/2006/relationships/slideLayout" Target="../slideLayouts/slideLayout12.xml"/><Relationship Id="rId4" Type="http://schemas.openxmlformats.org/officeDocument/2006/relationships/image" Target="../media/image224.png"/></Relationships>
</file>

<file path=ppt/slides/_rels/slide44.xml.rels><?xml version="1.0" encoding="UTF-8" standalone="yes"?>
<Relationships xmlns="http://schemas.openxmlformats.org/package/2006/relationships"><Relationship Id="rId2" Type="http://schemas.openxmlformats.org/officeDocument/2006/relationships/image" Target="../media/image225.jpe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31.png"/><Relationship Id="rId7" Type="http://schemas.openxmlformats.org/officeDocument/2006/relationships/image" Target="../media/image229.png"/><Relationship Id="rId2" Type="http://schemas.openxmlformats.org/officeDocument/2006/relationships/image" Target="../media/image14.png"/><Relationship Id="rId1" Type="http://schemas.openxmlformats.org/officeDocument/2006/relationships/slideLayout" Target="../slideLayouts/slideLayout15.xml"/><Relationship Id="rId6" Type="http://schemas.openxmlformats.org/officeDocument/2006/relationships/image" Target="../media/image228.png"/><Relationship Id="rId5" Type="http://schemas.openxmlformats.org/officeDocument/2006/relationships/image" Target="../media/image227.png"/><Relationship Id="rId4" Type="http://schemas.openxmlformats.org/officeDocument/2006/relationships/image" Target="../media/image226.png"/></Relationships>
</file>

<file path=ppt/slides/_rels/slide46.xml.rels><?xml version="1.0" encoding="UTF-8" standalone="yes"?>
<Relationships xmlns="http://schemas.openxmlformats.org/package/2006/relationships"><Relationship Id="rId8" Type="http://schemas.openxmlformats.org/officeDocument/2006/relationships/image" Target="../media/image230.png"/><Relationship Id="rId3" Type="http://schemas.openxmlformats.org/officeDocument/2006/relationships/image" Target="../media/image31.png"/><Relationship Id="rId7" Type="http://schemas.openxmlformats.org/officeDocument/2006/relationships/image" Target="../media/image229.png"/><Relationship Id="rId2" Type="http://schemas.openxmlformats.org/officeDocument/2006/relationships/image" Target="../media/image14.png"/><Relationship Id="rId1" Type="http://schemas.openxmlformats.org/officeDocument/2006/relationships/slideLayout" Target="../slideLayouts/slideLayout15.xml"/><Relationship Id="rId6" Type="http://schemas.openxmlformats.org/officeDocument/2006/relationships/image" Target="../media/image228.png"/><Relationship Id="rId11" Type="http://schemas.openxmlformats.org/officeDocument/2006/relationships/image" Target="../media/image233.png"/><Relationship Id="rId5" Type="http://schemas.openxmlformats.org/officeDocument/2006/relationships/image" Target="../media/image227.png"/><Relationship Id="rId10" Type="http://schemas.openxmlformats.org/officeDocument/2006/relationships/image" Target="../media/image232.png"/><Relationship Id="rId4" Type="http://schemas.openxmlformats.org/officeDocument/2006/relationships/image" Target="../media/image226.png"/><Relationship Id="rId9" Type="http://schemas.openxmlformats.org/officeDocument/2006/relationships/image" Target="../media/image231.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8" Type="http://schemas.openxmlformats.org/officeDocument/2006/relationships/image" Target="../media/image239.png"/><Relationship Id="rId3" Type="http://schemas.openxmlformats.org/officeDocument/2006/relationships/image" Target="../media/image234.png"/><Relationship Id="rId7" Type="http://schemas.openxmlformats.org/officeDocument/2006/relationships/image" Target="../media/image238.png"/><Relationship Id="rId2" Type="http://schemas.openxmlformats.org/officeDocument/2006/relationships/notesSlide" Target="../notesSlides/notesSlide38.xml"/><Relationship Id="rId1" Type="http://schemas.openxmlformats.org/officeDocument/2006/relationships/slideLayout" Target="../slideLayouts/slideLayout15.xml"/><Relationship Id="rId6" Type="http://schemas.openxmlformats.org/officeDocument/2006/relationships/image" Target="../media/image237.png"/><Relationship Id="rId5" Type="http://schemas.openxmlformats.org/officeDocument/2006/relationships/image" Target="../media/image236.png"/><Relationship Id="rId4" Type="http://schemas.openxmlformats.org/officeDocument/2006/relationships/image" Target="../media/image235.png"/></Relationships>
</file>

<file path=ppt/slides/_rels/slide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3.xml"/><Relationship Id="rId4" Type="http://schemas.openxmlformats.org/officeDocument/2006/relationships/image" Target="../media/image30.png"/></Relationships>
</file>

<file path=ppt/slides/_rels/slide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32.png"/></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9YFX7eT6DG0"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Shape 91"/>
          <p:cNvSpPr/>
          <p:nvPr/>
        </p:nvSpPr>
        <p:spPr>
          <a:xfrm>
            <a:off x="-11591" y="1349"/>
            <a:ext cx="9167182" cy="5163480"/>
          </a:xfrm>
          <a:prstGeom prst="rect">
            <a:avLst/>
          </a:prstGeom>
          <a:gradFill>
            <a:gsLst>
              <a:gs pos="0">
                <a:srgbClr val="263845">
                  <a:alpha val="99000"/>
                </a:srgbClr>
              </a:gs>
              <a:gs pos="100000">
                <a:srgbClr val="374F5F">
                  <a:alpha val="83000"/>
                </a:srgbClr>
              </a:gs>
            </a:gsLst>
            <a:lin ang="19830082"/>
          </a:gradFill>
          <a:ln w="12700">
            <a:miter lim="400000"/>
          </a:ln>
          <a:effectLst>
            <a:outerShdw blurRad="38100" dist="25400" dir="5400000" rotWithShape="0">
              <a:srgbClr val="000000">
                <a:alpha val="50000"/>
              </a:srgbClr>
            </a:outerShdw>
          </a:effectLst>
        </p:spPr>
        <p:txBody>
          <a:bodyPr lIns="0" tIns="0" rIns="0" bIns="0" anchor="ctr"/>
          <a:lstStyle/>
          <a:p>
            <a:pPr lvl="0">
              <a:defRPr sz="2400">
                <a:solidFill>
                  <a:srgbClr val="FFFFFF"/>
                </a:solidFill>
              </a:defRPr>
            </a:pPr>
            <a:endParaRPr/>
          </a:p>
        </p:txBody>
      </p:sp>
      <p:pic>
        <p:nvPicPr>
          <p:cNvPr id="92" name="droppedImage.pdf"/>
          <p:cNvPicPr/>
          <p:nvPr/>
        </p:nvPicPr>
        <p:blipFill>
          <a:blip r:embed="rId3">
            <a:extLst/>
          </a:blip>
          <a:stretch>
            <a:fillRect/>
          </a:stretch>
        </p:blipFill>
        <p:spPr>
          <a:xfrm>
            <a:off x="8230053" y="4797211"/>
            <a:ext cx="615730" cy="181421"/>
          </a:xfrm>
          <a:prstGeom prst="rect">
            <a:avLst/>
          </a:prstGeom>
          <a:ln w="12700">
            <a:miter lim="400000"/>
          </a:ln>
        </p:spPr>
      </p:pic>
      <p:sp>
        <p:nvSpPr>
          <p:cNvPr id="93" name="Shape 93"/>
          <p:cNvSpPr/>
          <p:nvPr/>
        </p:nvSpPr>
        <p:spPr>
          <a:xfrm>
            <a:off x="2661764" y="2006997"/>
            <a:ext cx="8477143" cy="726116"/>
          </a:xfrm>
          <a:prstGeom prst="rect">
            <a:avLst/>
          </a:prstGeom>
          <a:ln w="12700">
            <a:miter lim="400000"/>
          </a:ln>
          <a:extLst>
            <a:ext uri="{C572A759-6A51-4108-AA02-DFA0A04FC94B}">
              <ma14:wrappingTextBoxFlag xmlns:ma14="http://schemas.microsoft.com/office/mac/drawingml/2011/main" xmlns="" val="1"/>
            </a:ext>
          </a:extLst>
        </p:spPr>
        <p:txBody>
          <a:bodyPr lIns="31887" tIns="31887" rIns="31887" bIns="31887" anchor="ctr">
            <a:spAutoFit/>
          </a:bodyPr>
          <a:lstStyle/>
          <a:p>
            <a:pPr lvl="0" algn="l">
              <a:defRPr sz="1800"/>
            </a:pPr>
            <a:r>
              <a:rPr sz="4300" dirty="0">
                <a:solidFill>
                  <a:srgbClr val="FFFFFF"/>
                </a:solidFill>
                <a:latin typeface="Helvetica Neue Thin"/>
                <a:ea typeface="Helvetica Neue Thin"/>
                <a:cs typeface="Helvetica Neue Thin"/>
                <a:sym typeface="Helvetica Neue Thin"/>
              </a:rPr>
              <a:t>IBM</a:t>
            </a:r>
            <a:r>
              <a:rPr sz="4300" b="1" dirty="0">
                <a:solidFill>
                  <a:srgbClr val="FFFFFF"/>
                </a:solidFill>
                <a:latin typeface="Helvetica Neue"/>
                <a:ea typeface="Helvetica Neue"/>
                <a:cs typeface="Helvetica Neue"/>
                <a:sym typeface="Helvetica Neue"/>
              </a:rPr>
              <a:t> Bluemix</a:t>
            </a:r>
          </a:p>
        </p:txBody>
      </p:sp>
      <p:pic>
        <p:nvPicPr>
          <p:cNvPr id="94" name="Primary-DarkBackground-450.png"/>
          <p:cNvPicPr/>
          <p:nvPr/>
        </p:nvPicPr>
        <p:blipFill>
          <a:blip r:embed="rId4">
            <a:extLst/>
          </a:blip>
          <a:stretch>
            <a:fillRect/>
          </a:stretch>
        </p:blipFill>
        <p:spPr>
          <a:xfrm>
            <a:off x="758905" y="1887116"/>
            <a:ext cx="1644568" cy="1233426"/>
          </a:xfrm>
          <a:prstGeom prst="rect">
            <a:avLst/>
          </a:prstGeom>
          <a:ln w="12700">
            <a:miter lim="400000"/>
          </a:ln>
        </p:spPr>
      </p:pic>
      <p:sp>
        <p:nvSpPr>
          <p:cNvPr id="95" name="Shape 95"/>
          <p:cNvSpPr>
            <a:spLocks noGrp="1"/>
          </p:cNvSpPr>
          <p:nvPr>
            <p:ph type="title"/>
          </p:nvPr>
        </p:nvSpPr>
        <p:spPr>
          <a:xfrm>
            <a:off x="2412284" y="2569217"/>
            <a:ext cx="6493829" cy="460975"/>
          </a:xfrm>
          <a:prstGeom prst="rect">
            <a:avLst/>
          </a:prstGeom>
        </p:spPr>
        <p:txBody>
          <a:bodyPr anchor="t"/>
          <a:lstStyle>
            <a:lvl1pPr>
              <a:defRPr sz="3700" b="0">
                <a:solidFill>
                  <a:srgbClr val="FFFFFF"/>
                </a:solidFill>
                <a:latin typeface="Helvetica Neue Thin"/>
                <a:ea typeface="Helvetica Neue Thin"/>
                <a:cs typeface="Helvetica Neue Thin"/>
                <a:sym typeface="Helvetica Neue Thin"/>
              </a:defRPr>
            </a:lvl1pPr>
          </a:lstStyle>
          <a:p>
            <a:pPr lvl="0">
              <a:defRPr sz="1800">
                <a:solidFill>
                  <a:srgbClr val="000000"/>
                </a:solidFill>
              </a:defRPr>
            </a:pPr>
            <a:r>
              <a:rPr lang="ga-IE" sz="2300" dirty="0" smtClean="0">
                <a:solidFill>
                  <a:srgbClr val="3ABB9F"/>
                </a:solidFill>
              </a:rPr>
              <a:t>Digital Innovation Platform</a:t>
            </a:r>
            <a:endParaRPr sz="2300" dirty="0">
              <a:solidFill>
                <a:srgbClr val="3ABB9F"/>
              </a:solidFill>
            </a:endParaRPr>
          </a:p>
        </p:txBody>
      </p:sp>
    </p:spTree>
    <p:extLst>
      <p:ext uri="{BB962C8B-B14F-4D97-AF65-F5344CB8AC3E}">
        <p14:creationId xmlns:p14="http://schemas.microsoft.com/office/powerpoint/2010/main" val="4125532933"/>
      </p:ext>
    </p:extLst>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2" name="pasted-image.pdf"/>
          <p:cNvPicPr/>
          <p:nvPr/>
        </p:nvPicPr>
        <p:blipFill>
          <a:blip r:embed="rId2">
            <a:extLst/>
          </a:blip>
          <a:stretch>
            <a:fillRect/>
          </a:stretch>
        </p:blipFill>
        <p:spPr>
          <a:xfrm>
            <a:off x="0" y="0"/>
            <a:ext cx="9144000" cy="5143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ound Diagonal Corner Rectangle 59"/>
          <p:cNvSpPr/>
          <p:nvPr/>
        </p:nvSpPr>
        <p:spPr>
          <a:xfrm>
            <a:off x="3776808" y="863273"/>
            <a:ext cx="2418348" cy="784391"/>
          </a:xfrm>
          <a:prstGeom prst="round2DiagRect">
            <a:avLst/>
          </a:prstGeom>
          <a:solidFill>
            <a:srgbClr val="0D426C"/>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pic>
        <p:nvPicPr>
          <p:cNvPr id="4" name="i-l-hybrid-2x.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791" y="934762"/>
            <a:ext cx="3455481" cy="20817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sp>
        <p:nvSpPr>
          <p:cNvPr id="9" name="Round Diagonal Corner Rectangle 8"/>
          <p:cNvSpPr/>
          <p:nvPr/>
        </p:nvSpPr>
        <p:spPr>
          <a:xfrm>
            <a:off x="3776091" y="579043"/>
            <a:ext cx="2419064" cy="773961"/>
          </a:xfrm>
          <a:prstGeom prst="round2DiagRect">
            <a:avLst/>
          </a:prstGeom>
          <a:solidFill>
            <a:schemeClr val="accent1">
              <a:lumMod val="50000"/>
            </a:schemeClr>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17" name="Round Diagonal Corner Rectangle 16"/>
          <p:cNvSpPr/>
          <p:nvPr/>
        </p:nvSpPr>
        <p:spPr>
          <a:xfrm>
            <a:off x="3776091" y="1073901"/>
            <a:ext cx="2419064" cy="773961"/>
          </a:xfrm>
          <a:prstGeom prst="round2DiagRect">
            <a:avLst/>
          </a:prstGeom>
          <a:solidFill>
            <a:schemeClr val="bg1">
              <a:lumMod val="95000"/>
            </a:schemeClr>
          </a:solidFill>
          <a:ln w="25400" cap="flat">
            <a:solidFill>
              <a:schemeClr val="bg1">
                <a:lumMod val="85000"/>
              </a:schemeClr>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7712" y="1122689"/>
            <a:ext cx="615363" cy="665258"/>
          </a:xfrm>
          <a:prstGeom prst="rect">
            <a:avLst/>
          </a:prstGeom>
        </p:spPr>
      </p:pic>
      <p:sp>
        <p:nvSpPr>
          <p:cNvPr id="28" name="TextBox 27"/>
          <p:cNvSpPr txBox="1"/>
          <p:nvPr/>
        </p:nvSpPr>
        <p:spPr>
          <a:xfrm>
            <a:off x="35894" y="736727"/>
            <a:ext cx="3528316"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309563" rtl="0" latinLnBrk="1" hangingPunct="0"/>
            <a:r>
              <a:rPr lang="en-US" sz="1200" b="1" dirty="0">
                <a:solidFill>
                  <a:srgbClr val="3ABB9F"/>
                </a:solidFill>
                <a:latin typeface="Helvetica"/>
                <a:cs typeface="Helvetica"/>
              </a:rPr>
              <a:t>Global // Hybrid // Open</a:t>
            </a:r>
            <a:endParaRPr lang="en-US" sz="1200" b="1" dirty="0">
              <a:solidFill>
                <a:srgbClr val="3ABB9F"/>
              </a:solidFill>
              <a:latin typeface="Helvetica"/>
              <a:ea typeface="Gill Sans"/>
              <a:cs typeface="Helvetica"/>
              <a:sym typeface="Gill Sans"/>
            </a:endParaRPr>
          </a:p>
        </p:txBody>
      </p:sp>
      <p:grpSp>
        <p:nvGrpSpPr>
          <p:cNvPr id="25607" name="Group 25606"/>
          <p:cNvGrpSpPr/>
          <p:nvPr/>
        </p:nvGrpSpPr>
        <p:grpSpPr>
          <a:xfrm>
            <a:off x="6481523" y="582510"/>
            <a:ext cx="2418348" cy="1285919"/>
            <a:chOff x="17084844" y="2852857"/>
            <a:chExt cx="6448928" cy="1538264"/>
          </a:xfrm>
        </p:grpSpPr>
        <p:sp>
          <p:nvSpPr>
            <p:cNvPr id="29" name="Round Diagonal Corner Rectangle 28"/>
            <p:cNvSpPr/>
            <p:nvPr/>
          </p:nvSpPr>
          <p:spPr>
            <a:xfrm>
              <a:off x="17084844" y="2852857"/>
              <a:ext cx="6448928" cy="938318"/>
            </a:xfrm>
            <a:prstGeom prst="round2DiagRect">
              <a:avLst/>
            </a:prstGeom>
            <a:solidFill>
              <a:schemeClr val="accent1">
                <a:lumMod val="50000"/>
              </a:schemeClr>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30" name="Round Diagonal Corner Rectangle 29"/>
            <p:cNvSpPr/>
            <p:nvPr/>
          </p:nvSpPr>
          <p:spPr>
            <a:xfrm>
              <a:off x="17084844" y="3123505"/>
              <a:ext cx="6448928" cy="938318"/>
            </a:xfrm>
            <a:prstGeom prst="round2DiagRect">
              <a:avLst/>
            </a:prstGeom>
            <a:solidFill>
              <a:srgbClr val="0D426C"/>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31" name="Round Diagonal Corner Rectangle 30"/>
            <p:cNvSpPr/>
            <p:nvPr/>
          </p:nvSpPr>
          <p:spPr>
            <a:xfrm>
              <a:off x="17084844" y="3452803"/>
              <a:ext cx="6448928" cy="938318"/>
            </a:xfrm>
            <a:prstGeom prst="round2DiagRect">
              <a:avLst/>
            </a:prstGeom>
            <a:solidFill>
              <a:schemeClr val="bg1">
                <a:lumMod val="95000"/>
              </a:schemeClr>
            </a:solidFill>
            <a:ln w="25400" cap="flat">
              <a:solidFill>
                <a:schemeClr val="bg1">
                  <a:lumMod val="85000"/>
                </a:schemeClr>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620625" y="3556377"/>
              <a:ext cx="1640483" cy="680135"/>
            </a:xfrm>
            <a:prstGeom prst="rect">
              <a:avLst/>
            </a:prstGeom>
          </p:spPr>
        </p:pic>
      </p:grpSp>
      <p:grpSp>
        <p:nvGrpSpPr>
          <p:cNvPr id="25608" name="Group 25607"/>
          <p:cNvGrpSpPr/>
          <p:nvPr/>
        </p:nvGrpSpPr>
        <p:grpSpPr>
          <a:xfrm>
            <a:off x="3808317" y="3609661"/>
            <a:ext cx="2418348" cy="1444163"/>
            <a:chOff x="9790282" y="10457118"/>
            <a:chExt cx="6448928" cy="1583571"/>
          </a:xfrm>
        </p:grpSpPr>
        <p:sp>
          <p:nvSpPr>
            <p:cNvPr id="47" name="Round Diagonal Corner Rectangle 46"/>
            <p:cNvSpPr/>
            <p:nvPr/>
          </p:nvSpPr>
          <p:spPr>
            <a:xfrm>
              <a:off x="9790282" y="10457118"/>
              <a:ext cx="6448928" cy="938317"/>
            </a:xfrm>
            <a:prstGeom prst="round2DiagRect">
              <a:avLst/>
            </a:prstGeom>
            <a:solidFill>
              <a:schemeClr val="accent1">
                <a:lumMod val="50000"/>
              </a:schemeClr>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48" name="Round Diagonal Corner Rectangle 47"/>
            <p:cNvSpPr/>
            <p:nvPr/>
          </p:nvSpPr>
          <p:spPr>
            <a:xfrm>
              <a:off x="9790282" y="10727766"/>
              <a:ext cx="6448928" cy="938317"/>
            </a:xfrm>
            <a:prstGeom prst="round2DiagRect">
              <a:avLst/>
            </a:prstGeom>
            <a:solidFill>
              <a:srgbClr val="0D426C"/>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49" name="Round Diagonal Corner Rectangle 48"/>
            <p:cNvSpPr/>
            <p:nvPr/>
          </p:nvSpPr>
          <p:spPr>
            <a:xfrm>
              <a:off x="9790282" y="11057064"/>
              <a:ext cx="6448928" cy="938317"/>
            </a:xfrm>
            <a:prstGeom prst="round2DiagRect">
              <a:avLst/>
            </a:prstGeom>
            <a:solidFill>
              <a:schemeClr val="bg1">
                <a:lumMod val="95000"/>
              </a:schemeClr>
            </a:solidFill>
            <a:ln w="25400" cap="flat">
              <a:solidFill>
                <a:schemeClr val="bg1">
                  <a:lumMod val="85000"/>
                </a:schemeClr>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pic>
          <p:nvPicPr>
            <p:cNvPr id="25602" name="Picture 2" descr="https://plugins.cloudfoundry.org/ui/images/cloud-foundry-logo.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985674" y="11002371"/>
              <a:ext cx="2321259" cy="1038318"/>
            </a:xfrm>
            <a:prstGeom prst="rect">
              <a:avLst/>
            </a:prstGeom>
            <a:noFill/>
            <a:extLst>
              <a:ext uri="{909E8E84-426E-40dd-AFC4-6F175D3DCCD1}">
                <a14:hiddenFill xmlns:a14="http://schemas.microsoft.com/office/drawing/2010/main" xmlns="">
                  <a:solidFill>
                    <a:srgbClr val="FFFFFF"/>
                  </a:solidFill>
                </a14:hiddenFill>
              </a:ext>
            </a:extLst>
          </p:spPr>
        </p:pic>
      </p:grpSp>
      <p:grpSp>
        <p:nvGrpSpPr>
          <p:cNvPr id="25609" name="Group 25608"/>
          <p:cNvGrpSpPr/>
          <p:nvPr/>
        </p:nvGrpSpPr>
        <p:grpSpPr>
          <a:xfrm>
            <a:off x="3808317" y="2050426"/>
            <a:ext cx="2418348" cy="1335196"/>
            <a:chOff x="9790282" y="6576213"/>
            <a:chExt cx="6448928" cy="1552195"/>
          </a:xfrm>
        </p:grpSpPr>
        <p:sp>
          <p:nvSpPr>
            <p:cNvPr id="35" name="Round Diagonal Corner Rectangle 34"/>
            <p:cNvSpPr/>
            <p:nvPr/>
          </p:nvSpPr>
          <p:spPr>
            <a:xfrm>
              <a:off x="9790282" y="6576213"/>
              <a:ext cx="6448928" cy="938318"/>
            </a:xfrm>
            <a:prstGeom prst="round2DiagRect">
              <a:avLst/>
            </a:prstGeom>
            <a:solidFill>
              <a:schemeClr val="accent1">
                <a:lumMod val="50000"/>
              </a:schemeClr>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36" name="Round Diagonal Corner Rectangle 35"/>
            <p:cNvSpPr/>
            <p:nvPr/>
          </p:nvSpPr>
          <p:spPr>
            <a:xfrm>
              <a:off x="9790282" y="6846861"/>
              <a:ext cx="6448928" cy="938318"/>
            </a:xfrm>
            <a:prstGeom prst="round2DiagRect">
              <a:avLst/>
            </a:prstGeom>
            <a:solidFill>
              <a:srgbClr val="0D426C"/>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37" name="Round Diagonal Corner Rectangle 36"/>
            <p:cNvSpPr/>
            <p:nvPr/>
          </p:nvSpPr>
          <p:spPr>
            <a:xfrm>
              <a:off x="9790282" y="7190090"/>
              <a:ext cx="6448928" cy="938318"/>
            </a:xfrm>
            <a:prstGeom prst="round2DiagRect">
              <a:avLst/>
            </a:prstGeom>
            <a:solidFill>
              <a:schemeClr val="bg1">
                <a:lumMod val="95000"/>
              </a:schemeClr>
            </a:solidFill>
            <a:ln w="25400" cap="flat">
              <a:solidFill>
                <a:schemeClr val="bg1">
                  <a:lumMod val="85000"/>
                </a:schemeClr>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pic>
          <p:nvPicPr>
            <p:cNvPr id="62" name="Picture 6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191101" y="7322835"/>
              <a:ext cx="1640483" cy="708183"/>
            </a:xfrm>
            <a:prstGeom prst="rect">
              <a:avLst/>
            </a:prstGeom>
          </p:spPr>
        </p:pic>
      </p:grpSp>
      <p:grpSp>
        <p:nvGrpSpPr>
          <p:cNvPr id="25606" name="Group 25605"/>
          <p:cNvGrpSpPr/>
          <p:nvPr/>
        </p:nvGrpSpPr>
        <p:grpSpPr>
          <a:xfrm>
            <a:off x="6485887" y="2050426"/>
            <a:ext cx="2418348" cy="1335196"/>
            <a:chOff x="17007657" y="6537229"/>
            <a:chExt cx="6448928" cy="1538264"/>
          </a:xfrm>
        </p:grpSpPr>
        <p:sp>
          <p:nvSpPr>
            <p:cNvPr id="41" name="Round Diagonal Corner Rectangle 40"/>
            <p:cNvSpPr/>
            <p:nvPr/>
          </p:nvSpPr>
          <p:spPr>
            <a:xfrm>
              <a:off x="17007657" y="6537229"/>
              <a:ext cx="6448928" cy="938317"/>
            </a:xfrm>
            <a:prstGeom prst="round2DiagRect">
              <a:avLst/>
            </a:prstGeom>
            <a:solidFill>
              <a:schemeClr val="accent1">
                <a:lumMod val="50000"/>
              </a:schemeClr>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42" name="Round Diagonal Corner Rectangle 41"/>
            <p:cNvSpPr/>
            <p:nvPr/>
          </p:nvSpPr>
          <p:spPr>
            <a:xfrm>
              <a:off x="17007657" y="6807877"/>
              <a:ext cx="6448928" cy="938317"/>
            </a:xfrm>
            <a:prstGeom prst="round2DiagRect">
              <a:avLst/>
            </a:prstGeom>
            <a:solidFill>
              <a:srgbClr val="0D426C"/>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43" name="Round Diagonal Corner Rectangle 42"/>
            <p:cNvSpPr/>
            <p:nvPr/>
          </p:nvSpPr>
          <p:spPr>
            <a:xfrm>
              <a:off x="17007657" y="7137176"/>
              <a:ext cx="6448928" cy="938317"/>
            </a:xfrm>
            <a:prstGeom prst="round2DiagRect">
              <a:avLst/>
            </a:prstGeom>
            <a:solidFill>
              <a:schemeClr val="bg1">
                <a:lumMod val="95000"/>
              </a:schemeClr>
            </a:solidFill>
            <a:ln w="25400" cap="flat">
              <a:solidFill>
                <a:schemeClr val="bg1">
                  <a:lumMod val="85000"/>
                </a:schemeClr>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pic>
          <p:nvPicPr>
            <p:cNvPr id="25604" name="Picture 4" descr="http://simplicity-knowledge.s3.amazonaws.com/wp-content/uploads/2015/02/watson-logo.png?5f4fd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9242796" y="7117172"/>
              <a:ext cx="2095501" cy="861805"/>
            </a:xfrm>
            <a:prstGeom prst="rect">
              <a:avLst/>
            </a:prstGeom>
            <a:noFill/>
            <a:extLst>
              <a:ext uri="{909E8E84-426E-40dd-AFC4-6F175D3DCCD1}">
                <a14:hiddenFill xmlns:a14="http://schemas.microsoft.com/office/drawing/2010/main" xmlns="">
                  <a:solidFill>
                    <a:srgbClr val="FFFFFF"/>
                  </a:solidFill>
                </a14:hiddenFill>
              </a:ext>
            </a:extLst>
          </p:spPr>
        </p:pic>
      </p:grpSp>
      <p:grpSp>
        <p:nvGrpSpPr>
          <p:cNvPr id="25605" name="Group 25604"/>
          <p:cNvGrpSpPr/>
          <p:nvPr/>
        </p:nvGrpSpPr>
        <p:grpSpPr>
          <a:xfrm>
            <a:off x="6473436" y="3595005"/>
            <a:ext cx="2430799" cy="1402846"/>
            <a:chOff x="16974454" y="10418136"/>
            <a:chExt cx="6482131" cy="1538264"/>
          </a:xfrm>
        </p:grpSpPr>
        <p:sp>
          <p:nvSpPr>
            <p:cNvPr id="53" name="Round Diagonal Corner Rectangle 52"/>
            <p:cNvSpPr/>
            <p:nvPr/>
          </p:nvSpPr>
          <p:spPr>
            <a:xfrm>
              <a:off x="17007657" y="10418136"/>
              <a:ext cx="6448928" cy="938318"/>
            </a:xfrm>
            <a:prstGeom prst="round2DiagRect">
              <a:avLst/>
            </a:prstGeom>
            <a:solidFill>
              <a:schemeClr val="accent1">
                <a:lumMod val="50000"/>
              </a:schemeClr>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54" name="Round Diagonal Corner Rectangle 53"/>
            <p:cNvSpPr/>
            <p:nvPr/>
          </p:nvSpPr>
          <p:spPr>
            <a:xfrm>
              <a:off x="16974454" y="10688784"/>
              <a:ext cx="6448929" cy="938318"/>
            </a:xfrm>
            <a:prstGeom prst="round2DiagRect">
              <a:avLst/>
            </a:prstGeom>
            <a:solidFill>
              <a:srgbClr val="0D426C"/>
            </a:solidFill>
            <a:ln w="25400" cap="flat">
              <a:solidFill>
                <a:srgbClr val="0D426C"/>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sp>
          <p:nvSpPr>
            <p:cNvPr id="55" name="Round Diagonal Corner Rectangle 54"/>
            <p:cNvSpPr/>
            <p:nvPr/>
          </p:nvSpPr>
          <p:spPr>
            <a:xfrm>
              <a:off x="16974454" y="11018082"/>
              <a:ext cx="6448928" cy="938318"/>
            </a:xfrm>
            <a:prstGeom prst="round2DiagRect">
              <a:avLst/>
            </a:prstGeom>
            <a:solidFill>
              <a:schemeClr val="bg1">
                <a:lumMod val="95000"/>
              </a:schemeClr>
            </a:solidFill>
            <a:ln w="25400" cap="flat">
              <a:solidFill>
                <a:schemeClr val="bg1">
                  <a:lumMod val="85000"/>
                </a:schemeClr>
              </a:solid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309563" rtl="0" latinLnBrk="1" hangingPunct="0"/>
              <a:endParaRPr lang="en-US" sz="1400">
                <a:solidFill>
                  <a:schemeClr val="tx1"/>
                </a:solidFill>
                <a:latin typeface="Gill Sans"/>
                <a:ea typeface="Gill Sans"/>
                <a:cs typeface="Gill Sans"/>
                <a:sym typeface="Gill Sans"/>
              </a:endParaRPr>
            </a:p>
          </p:txBody>
        </p:sp>
        <p:pic>
          <p:nvPicPr>
            <p:cNvPr id="61" name="Picture 6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9242796" y="11131781"/>
              <a:ext cx="1867992" cy="724438"/>
            </a:xfrm>
            <a:prstGeom prst="rect">
              <a:avLst/>
            </a:prstGeom>
          </p:spPr>
        </p:pic>
      </p:grpSp>
      <p:cxnSp>
        <p:nvCxnSpPr>
          <p:cNvPr id="25600" name="Straight Connector 25599"/>
          <p:cNvCxnSpPr/>
          <p:nvPr/>
        </p:nvCxnSpPr>
        <p:spPr>
          <a:xfrm>
            <a:off x="247977" y="3929333"/>
            <a:ext cx="3279295" cy="0"/>
          </a:xfrm>
          <a:prstGeom prst="line">
            <a:avLst/>
          </a:prstGeom>
          <a:noFill/>
          <a:ln w="25400" cap="flat">
            <a:solidFill>
              <a:schemeClr val="accent1">
                <a:lumMod val="50000"/>
              </a:schemeClr>
            </a:solidFill>
            <a:prstDash val="dash"/>
            <a:bevel/>
          </a:ln>
          <a:effectLst/>
        </p:spPr>
        <p:style>
          <a:lnRef idx="0">
            <a:scrgbClr r="0" g="0" b="0"/>
          </a:lnRef>
          <a:fillRef idx="0">
            <a:scrgbClr r="0" g="0" b="0"/>
          </a:fillRef>
          <a:effectRef idx="0">
            <a:scrgbClr r="0" g="0" b="0"/>
          </a:effectRef>
          <a:fontRef idx="none"/>
        </p:style>
      </p:cxnSp>
      <p:cxnSp>
        <p:nvCxnSpPr>
          <p:cNvPr id="25603" name="Straight Connector 25602"/>
          <p:cNvCxnSpPr/>
          <p:nvPr/>
        </p:nvCxnSpPr>
        <p:spPr>
          <a:xfrm>
            <a:off x="1799531" y="3226367"/>
            <a:ext cx="0" cy="1498994"/>
          </a:xfrm>
          <a:prstGeom prst="line">
            <a:avLst/>
          </a:prstGeom>
          <a:noFill/>
          <a:ln w="25400" cap="flat">
            <a:solidFill>
              <a:schemeClr val="accent1">
                <a:lumMod val="50000"/>
              </a:schemeClr>
            </a:solidFill>
            <a:prstDash val="dash"/>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cxnSp>
      <p:sp>
        <p:nvSpPr>
          <p:cNvPr id="3" name="TextBox 2"/>
          <p:cNvSpPr txBox="1"/>
          <p:nvPr/>
        </p:nvSpPr>
        <p:spPr>
          <a:xfrm>
            <a:off x="4423572" y="525928"/>
            <a:ext cx="1292128" cy="307777"/>
          </a:xfrm>
          <a:prstGeom prst="rect">
            <a:avLst/>
          </a:prstGeom>
          <a:noFill/>
        </p:spPr>
        <p:txBody>
          <a:bodyPr wrap="none" rtlCol="0">
            <a:spAutoFit/>
          </a:bodyPr>
          <a:lstStyle/>
          <a:p>
            <a:r>
              <a:rPr lang="en-US" sz="1400" dirty="0" smtClean="0">
                <a:solidFill>
                  <a:srgbClr val="3ABB9F"/>
                </a:solidFill>
              </a:rPr>
              <a:t>Core Platform</a:t>
            </a:r>
            <a:endParaRPr lang="en-US" sz="1400" dirty="0">
              <a:solidFill>
                <a:srgbClr val="3ABB9F"/>
              </a:solidFill>
            </a:endParaRPr>
          </a:p>
        </p:txBody>
      </p:sp>
      <p:sp>
        <p:nvSpPr>
          <p:cNvPr id="56" name="TextBox 55"/>
          <p:cNvSpPr txBox="1"/>
          <p:nvPr/>
        </p:nvSpPr>
        <p:spPr>
          <a:xfrm>
            <a:off x="6816305" y="534578"/>
            <a:ext cx="1901044" cy="307777"/>
          </a:xfrm>
          <a:prstGeom prst="rect">
            <a:avLst/>
          </a:prstGeom>
          <a:noFill/>
        </p:spPr>
        <p:txBody>
          <a:bodyPr wrap="none" rtlCol="0">
            <a:spAutoFit/>
          </a:bodyPr>
          <a:lstStyle/>
          <a:p>
            <a:r>
              <a:rPr lang="en-US" sz="1400" dirty="0" smtClean="0">
                <a:solidFill>
                  <a:srgbClr val="3ABB9F"/>
                </a:solidFill>
              </a:rPr>
              <a:t>App Centric Compute</a:t>
            </a:r>
            <a:endParaRPr lang="en-US" sz="1400" dirty="0">
              <a:solidFill>
                <a:srgbClr val="3ABB9F"/>
              </a:solidFill>
            </a:endParaRPr>
          </a:p>
        </p:txBody>
      </p:sp>
      <p:sp>
        <p:nvSpPr>
          <p:cNvPr id="59" name="TextBox 58"/>
          <p:cNvSpPr txBox="1"/>
          <p:nvPr/>
        </p:nvSpPr>
        <p:spPr>
          <a:xfrm>
            <a:off x="4219905" y="800339"/>
            <a:ext cx="1658677" cy="261610"/>
          </a:xfrm>
          <a:prstGeom prst="rect">
            <a:avLst/>
          </a:prstGeom>
          <a:noFill/>
        </p:spPr>
        <p:txBody>
          <a:bodyPr wrap="none" rtlCol="0">
            <a:spAutoFit/>
          </a:bodyPr>
          <a:lstStyle/>
          <a:p>
            <a:r>
              <a:rPr lang="en-US" sz="1100" dirty="0" smtClean="0">
                <a:solidFill>
                  <a:schemeClr val="bg1"/>
                </a:solidFill>
              </a:rPr>
              <a:t>Global // Hybrid // Open</a:t>
            </a:r>
            <a:endParaRPr lang="en-US" sz="1100" dirty="0">
              <a:solidFill>
                <a:schemeClr val="bg1"/>
              </a:solidFill>
            </a:endParaRPr>
          </a:p>
        </p:txBody>
      </p:sp>
      <p:sp>
        <p:nvSpPr>
          <p:cNvPr id="63" name="TextBox 62"/>
          <p:cNvSpPr txBox="1"/>
          <p:nvPr/>
        </p:nvSpPr>
        <p:spPr>
          <a:xfrm>
            <a:off x="6864225" y="808759"/>
            <a:ext cx="1768402" cy="261610"/>
          </a:xfrm>
          <a:prstGeom prst="rect">
            <a:avLst/>
          </a:prstGeom>
          <a:noFill/>
        </p:spPr>
        <p:txBody>
          <a:bodyPr wrap="none" rtlCol="0">
            <a:spAutoFit/>
          </a:bodyPr>
          <a:lstStyle/>
          <a:p>
            <a:r>
              <a:rPr lang="en-US" sz="1100" dirty="0" err="1" smtClean="0">
                <a:solidFill>
                  <a:schemeClr val="bg1"/>
                </a:solidFill>
              </a:rPr>
              <a:t>PaaS</a:t>
            </a:r>
            <a:r>
              <a:rPr lang="en-US" sz="1100" dirty="0" smtClean="0">
                <a:solidFill>
                  <a:schemeClr val="bg1"/>
                </a:solidFill>
              </a:rPr>
              <a:t> // Container // VM’s</a:t>
            </a:r>
            <a:endParaRPr lang="en-US" sz="1100" dirty="0">
              <a:solidFill>
                <a:schemeClr val="bg1"/>
              </a:solidFill>
            </a:endParaRPr>
          </a:p>
        </p:txBody>
      </p:sp>
      <p:sp>
        <p:nvSpPr>
          <p:cNvPr id="64" name="TextBox 63"/>
          <p:cNvSpPr txBox="1"/>
          <p:nvPr/>
        </p:nvSpPr>
        <p:spPr>
          <a:xfrm>
            <a:off x="4783231" y="2050426"/>
            <a:ext cx="603701" cy="307777"/>
          </a:xfrm>
          <a:prstGeom prst="rect">
            <a:avLst/>
          </a:prstGeom>
          <a:noFill/>
        </p:spPr>
        <p:txBody>
          <a:bodyPr wrap="none" rtlCol="0">
            <a:spAutoFit/>
          </a:bodyPr>
          <a:lstStyle/>
          <a:p>
            <a:r>
              <a:rPr lang="en-US" sz="1400" dirty="0" smtClean="0">
                <a:solidFill>
                  <a:srgbClr val="3ABB9F"/>
                </a:solidFill>
              </a:rPr>
              <a:t>API’s</a:t>
            </a:r>
            <a:endParaRPr lang="en-US" sz="1400" dirty="0">
              <a:solidFill>
                <a:srgbClr val="3ABB9F"/>
              </a:solidFill>
            </a:endParaRPr>
          </a:p>
        </p:txBody>
      </p:sp>
      <p:sp>
        <p:nvSpPr>
          <p:cNvPr id="69" name="TextBox 68"/>
          <p:cNvSpPr txBox="1"/>
          <p:nvPr/>
        </p:nvSpPr>
        <p:spPr>
          <a:xfrm>
            <a:off x="4234133" y="2272333"/>
            <a:ext cx="1648001" cy="261610"/>
          </a:xfrm>
          <a:prstGeom prst="rect">
            <a:avLst/>
          </a:prstGeom>
          <a:noFill/>
        </p:spPr>
        <p:txBody>
          <a:bodyPr wrap="none" rtlCol="0">
            <a:spAutoFit/>
          </a:bodyPr>
          <a:lstStyle/>
          <a:p>
            <a:r>
              <a:rPr lang="en-US" sz="1100" dirty="0" smtClean="0">
                <a:solidFill>
                  <a:schemeClr val="bg1"/>
                </a:solidFill>
              </a:rPr>
              <a:t>IBM // 3</a:t>
            </a:r>
            <a:r>
              <a:rPr lang="en-US" sz="1100" baseline="30000" dirty="0" smtClean="0">
                <a:solidFill>
                  <a:schemeClr val="bg1"/>
                </a:solidFill>
              </a:rPr>
              <a:t>rd</a:t>
            </a:r>
            <a:r>
              <a:rPr lang="en-US" sz="1100" dirty="0" smtClean="0">
                <a:solidFill>
                  <a:schemeClr val="bg1"/>
                </a:solidFill>
              </a:rPr>
              <a:t> Party // Yours</a:t>
            </a:r>
            <a:endParaRPr lang="en-US" sz="1100" dirty="0">
              <a:solidFill>
                <a:schemeClr val="bg1"/>
              </a:solidFill>
            </a:endParaRPr>
          </a:p>
        </p:txBody>
      </p:sp>
      <p:sp>
        <p:nvSpPr>
          <p:cNvPr id="70" name="TextBox 69"/>
          <p:cNvSpPr txBox="1"/>
          <p:nvPr/>
        </p:nvSpPr>
        <p:spPr>
          <a:xfrm>
            <a:off x="6994629" y="2010378"/>
            <a:ext cx="1631564" cy="307777"/>
          </a:xfrm>
          <a:prstGeom prst="rect">
            <a:avLst/>
          </a:prstGeom>
          <a:noFill/>
        </p:spPr>
        <p:txBody>
          <a:bodyPr wrap="none" rtlCol="0">
            <a:spAutoFit/>
          </a:bodyPr>
          <a:lstStyle/>
          <a:p>
            <a:r>
              <a:rPr lang="en-US" sz="1400" dirty="0" smtClean="0">
                <a:solidFill>
                  <a:srgbClr val="3ABB9F"/>
                </a:solidFill>
              </a:rPr>
              <a:t>Data Driven App’s</a:t>
            </a:r>
            <a:endParaRPr lang="en-US" sz="1400" dirty="0">
              <a:solidFill>
                <a:srgbClr val="3ABB9F"/>
              </a:solidFill>
            </a:endParaRPr>
          </a:p>
        </p:txBody>
      </p:sp>
      <p:sp>
        <p:nvSpPr>
          <p:cNvPr id="71" name="TextBox 70"/>
          <p:cNvSpPr txBox="1"/>
          <p:nvPr/>
        </p:nvSpPr>
        <p:spPr>
          <a:xfrm>
            <a:off x="6888791" y="2292200"/>
            <a:ext cx="1734112" cy="261610"/>
          </a:xfrm>
          <a:prstGeom prst="rect">
            <a:avLst/>
          </a:prstGeom>
          <a:noFill/>
        </p:spPr>
        <p:txBody>
          <a:bodyPr wrap="none" rtlCol="0">
            <a:spAutoFit/>
          </a:bodyPr>
          <a:lstStyle/>
          <a:p>
            <a:r>
              <a:rPr lang="en-US" sz="1100" dirty="0" smtClean="0">
                <a:solidFill>
                  <a:schemeClr val="bg1"/>
                </a:solidFill>
              </a:rPr>
              <a:t>Watson // </a:t>
            </a:r>
            <a:r>
              <a:rPr lang="en-US" sz="1100" dirty="0" err="1" smtClean="0">
                <a:solidFill>
                  <a:schemeClr val="bg1"/>
                </a:solidFill>
              </a:rPr>
              <a:t>IoT</a:t>
            </a:r>
            <a:r>
              <a:rPr lang="en-US" sz="1100" dirty="0" smtClean="0">
                <a:solidFill>
                  <a:schemeClr val="bg1"/>
                </a:solidFill>
              </a:rPr>
              <a:t> // Big Data</a:t>
            </a:r>
            <a:endParaRPr lang="en-US" sz="1100" dirty="0">
              <a:solidFill>
                <a:schemeClr val="bg1"/>
              </a:solidFill>
            </a:endParaRPr>
          </a:p>
        </p:txBody>
      </p:sp>
      <p:sp>
        <p:nvSpPr>
          <p:cNvPr id="72" name="TextBox 71"/>
          <p:cNvSpPr txBox="1"/>
          <p:nvPr/>
        </p:nvSpPr>
        <p:spPr>
          <a:xfrm>
            <a:off x="4256111" y="3623396"/>
            <a:ext cx="1621833" cy="307777"/>
          </a:xfrm>
          <a:prstGeom prst="rect">
            <a:avLst/>
          </a:prstGeom>
          <a:noFill/>
        </p:spPr>
        <p:txBody>
          <a:bodyPr wrap="none" rtlCol="0">
            <a:spAutoFit/>
          </a:bodyPr>
          <a:lstStyle/>
          <a:p>
            <a:r>
              <a:rPr lang="en-US" sz="1400" dirty="0" smtClean="0">
                <a:solidFill>
                  <a:srgbClr val="3ABB9F"/>
                </a:solidFill>
              </a:rPr>
              <a:t>Powered by Open</a:t>
            </a:r>
            <a:endParaRPr lang="en-US" sz="1400" dirty="0">
              <a:solidFill>
                <a:srgbClr val="3ABB9F"/>
              </a:solidFill>
            </a:endParaRPr>
          </a:p>
        </p:txBody>
      </p:sp>
      <p:sp>
        <p:nvSpPr>
          <p:cNvPr id="73" name="TextBox 72"/>
          <p:cNvSpPr txBox="1"/>
          <p:nvPr/>
        </p:nvSpPr>
        <p:spPr>
          <a:xfrm>
            <a:off x="4282053" y="3845303"/>
            <a:ext cx="1478559" cy="261610"/>
          </a:xfrm>
          <a:prstGeom prst="rect">
            <a:avLst/>
          </a:prstGeom>
          <a:noFill/>
        </p:spPr>
        <p:txBody>
          <a:bodyPr wrap="none" rtlCol="0">
            <a:spAutoFit/>
          </a:bodyPr>
          <a:lstStyle/>
          <a:p>
            <a:r>
              <a:rPr lang="en-US" sz="1100" dirty="0" err="1" smtClean="0">
                <a:solidFill>
                  <a:schemeClr val="bg1"/>
                </a:solidFill>
              </a:rPr>
              <a:t>IaaS</a:t>
            </a:r>
            <a:r>
              <a:rPr lang="en-US" sz="1100" dirty="0" smtClean="0">
                <a:solidFill>
                  <a:schemeClr val="bg1"/>
                </a:solidFill>
              </a:rPr>
              <a:t> // </a:t>
            </a:r>
            <a:r>
              <a:rPr lang="en-US" sz="1100" dirty="0" err="1" smtClean="0">
                <a:solidFill>
                  <a:schemeClr val="bg1"/>
                </a:solidFill>
              </a:rPr>
              <a:t>PaaS</a:t>
            </a:r>
            <a:r>
              <a:rPr lang="en-US" sz="1100" dirty="0" smtClean="0">
                <a:solidFill>
                  <a:schemeClr val="bg1"/>
                </a:solidFill>
              </a:rPr>
              <a:t> // SaaS</a:t>
            </a:r>
            <a:endParaRPr lang="en-US" sz="1100" dirty="0">
              <a:solidFill>
                <a:schemeClr val="bg1"/>
              </a:solidFill>
            </a:endParaRPr>
          </a:p>
        </p:txBody>
      </p:sp>
      <p:sp>
        <p:nvSpPr>
          <p:cNvPr id="74" name="TextBox 73"/>
          <p:cNvSpPr txBox="1"/>
          <p:nvPr/>
        </p:nvSpPr>
        <p:spPr>
          <a:xfrm>
            <a:off x="6902295" y="3574462"/>
            <a:ext cx="1641558" cy="307777"/>
          </a:xfrm>
          <a:prstGeom prst="rect">
            <a:avLst/>
          </a:prstGeom>
          <a:noFill/>
        </p:spPr>
        <p:txBody>
          <a:bodyPr wrap="none" rtlCol="0">
            <a:spAutoFit/>
          </a:bodyPr>
          <a:lstStyle/>
          <a:p>
            <a:r>
              <a:rPr lang="en-US" sz="1400" dirty="0" smtClean="0">
                <a:solidFill>
                  <a:srgbClr val="3ABB9F"/>
                </a:solidFill>
              </a:rPr>
              <a:t>Built for enterprise</a:t>
            </a:r>
            <a:endParaRPr lang="en-US" sz="1400" dirty="0">
              <a:solidFill>
                <a:srgbClr val="3ABB9F"/>
              </a:solidFill>
            </a:endParaRPr>
          </a:p>
        </p:txBody>
      </p:sp>
      <p:sp>
        <p:nvSpPr>
          <p:cNvPr id="75" name="TextBox 74"/>
          <p:cNvSpPr txBox="1"/>
          <p:nvPr/>
        </p:nvSpPr>
        <p:spPr>
          <a:xfrm>
            <a:off x="6442648" y="3833719"/>
            <a:ext cx="2552520" cy="261610"/>
          </a:xfrm>
          <a:prstGeom prst="rect">
            <a:avLst/>
          </a:prstGeom>
          <a:noFill/>
        </p:spPr>
        <p:txBody>
          <a:bodyPr wrap="none" rtlCol="0">
            <a:spAutoFit/>
          </a:bodyPr>
          <a:lstStyle/>
          <a:p>
            <a:r>
              <a:rPr lang="en-US" sz="1100" dirty="0" smtClean="0">
                <a:solidFill>
                  <a:schemeClr val="bg1"/>
                </a:solidFill>
              </a:rPr>
              <a:t>Development // Integration // </a:t>
            </a:r>
            <a:r>
              <a:rPr lang="en-US" sz="1100" dirty="0" err="1" smtClean="0">
                <a:solidFill>
                  <a:schemeClr val="bg1"/>
                </a:solidFill>
              </a:rPr>
              <a:t>DevOps</a:t>
            </a:r>
            <a:endParaRPr lang="en-US" sz="1100" dirty="0">
              <a:solidFill>
                <a:schemeClr val="bg1"/>
              </a:solidFill>
            </a:endParaRPr>
          </a:p>
        </p:txBody>
      </p:sp>
      <p:sp>
        <p:nvSpPr>
          <p:cNvPr id="6" name="TextBox 5"/>
          <p:cNvSpPr txBox="1"/>
          <p:nvPr/>
        </p:nvSpPr>
        <p:spPr>
          <a:xfrm>
            <a:off x="233073" y="3335633"/>
            <a:ext cx="1468760" cy="461665"/>
          </a:xfrm>
          <a:prstGeom prst="rect">
            <a:avLst/>
          </a:prstGeom>
          <a:noFill/>
        </p:spPr>
        <p:txBody>
          <a:bodyPr wrap="square" rtlCol="0">
            <a:spAutoFit/>
          </a:bodyPr>
          <a:lstStyle/>
          <a:p>
            <a:r>
              <a:rPr lang="en-US" sz="1200" dirty="0" smtClean="0"/>
              <a:t>Build modern apps that thrive on data</a:t>
            </a:r>
            <a:endParaRPr lang="en-US" sz="1200" dirty="0"/>
          </a:p>
        </p:txBody>
      </p:sp>
      <p:sp>
        <p:nvSpPr>
          <p:cNvPr id="76" name="TextBox 75"/>
          <p:cNvSpPr txBox="1"/>
          <p:nvPr/>
        </p:nvSpPr>
        <p:spPr>
          <a:xfrm>
            <a:off x="1917426" y="3226367"/>
            <a:ext cx="1609846" cy="646331"/>
          </a:xfrm>
          <a:prstGeom prst="rect">
            <a:avLst/>
          </a:prstGeom>
          <a:noFill/>
        </p:spPr>
        <p:txBody>
          <a:bodyPr wrap="square" rtlCol="0">
            <a:spAutoFit/>
          </a:bodyPr>
          <a:lstStyle/>
          <a:p>
            <a:r>
              <a:rPr lang="en-US" sz="1200" dirty="0" smtClean="0"/>
              <a:t>Easily &amp; Securely leverage your existing API’s &amp; Data </a:t>
            </a:r>
            <a:endParaRPr lang="en-US" sz="1200" dirty="0"/>
          </a:p>
        </p:txBody>
      </p:sp>
      <p:sp>
        <p:nvSpPr>
          <p:cNvPr id="77" name="TextBox 76"/>
          <p:cNvSpPr txBox="1"/>
          <p:nvPr/>
        </p:nvSpPr>
        <p:spPr>
          <a:xfrm>
            <a:off x="1917426" y="3993967"/>
            <a:ext cx="1609846" cy="646331"/>
          </a:xfrm>
          <a:prstGeom prst="rect">
            <a:avLst/>
          </a:prstGeom>
          <a:noFill/>
        </p:spPr>
        <p:txBody>
          <a:bodyPr wrap="square" rtlCol="0">
            <a:spAutoFit/>
          </a:bodyPr>
          <a:lstStyle/>
          <a:p>
            <a:r>
              <a:rPr lang="en-US" sz="1200" dirty="0" smtClean="0"/>
              <a:t>Foster a culture of continuous innovation &amp; delivery</a:t>
            </a:r>
            <a:endParaRPr lang="en-US" sz="1200" dirty="0"/>
          </a:p>
        </p:txBody>
      </p:sp>
      <p:sp>
        <p:nvSpPr>
          <p:cNvPr id="78" name="TextBox 77"/>
          <p:cNvSpPr txBox="1"/>
          <p:nvPr/>
        </p:nvSpPr>
        <p:spPr>
          <a:xfrm>
            <a:off x="233073" y="3995149"/>
            <a:ext cx="1468760" cy="646331"/>
          </a:xfrm>
          <a:prstGeom prst="rect">
            <a:avLst/>
          </a:prstGeom>
          <a:noFill/>
        </p:spPr>
        <p:txBody>
          <a:bodyPr wrap="square" rtlCol="0">
            <a:spAutoFit/>
          </a:bodyPr>
          <a:lstStyle/>
          <a:p>
            <a:r>
              <a:rPr lang="en-US" sz="1200" dirty="0" smtClean="0"/>
              <a:t>Optimize and transform existing apps</a:t>
            </a:r>
            <a:endParaRPr lang="en-US" sz="1200" dirty="0"/>
          </a:p>
        </p:txBody>
      </p:sp>
      <p:sp>
        <p:nvSpPr>
          <p:cNvPr id="11" name="Rounded Rectangle 10"/>
          <p:cNvSpPr/>
          <p:nvPr/>
        </p:nvSpPr>
        <p:spPr>
          <a:xfrm>
            <a:off x="149213" y="3214384"/>
            <a:ext cx="1566458" cy="646331"/>
          </a:xfrm>
          <a:prstGeom prst="roundRect">
            <a:avLst/>
          </a:prstGeom>
          <a:solidFill>
            <a:schemeClr val="accent3">
              <a:alpha val="28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Rounded Rectangle 78"/>
          <p:cNvSpPr/>
          <p:nvPr/>
        </p:nvSpPr>
        <p:spPr>
          <a:xfrm>
            <a:off x="1917426" y="3223229"/>
            <a:ext cx="1609846" cy="646331"/>
          </a:xfrm>
          <a:prstGeom prst="roundRect">
            <a:avLst/>
          </a:prstGeom>
          <a:solidFill>
            <a:schemeClr val="accent3">
              <a:alpha val="28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ounded Rectangle 79"/>
          <p:cNvSpPr/>
          <p:nvPr/>
        </p:nvSpPr>
        <p:spPr>
          <a:xfrm>
            <a:off x="1917426" y="4020797"/>
            <a:ext cx="1609846" cy="646331"/>
          </a:xfrm>
          <a:prstGeom prst="roundRect">
            <a:avLst/>
          </a:prstGeom>
          <a:solidFill>
            <a:schemeClr val="accent3">
              <a:alpha val="28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ounded Rectangle 80"/>
          <p:cNvSpPr/>
          <p:nvPr/>
        </p:nvSpPr>
        <p:spPr>
          <a:xfrm>
            <a:off x="149213" y="4003666"/>
            <a:ext cx="1552620" cy="646331"/>
          </a:xfrm>
          <a:prstGeom prst="roundRect">
            <a:avLst/>
          </a:prstGeom>
          <a:solidFill>
            <a:schemeClr val="accent3">
              <a:alpha val="28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TextBox 81"/>
          <p:cNvSpPr txBox="1"/>
          <p:nvPr/>
        </p:nvSpPr>
        <p:spPr>
          <a:xfrm>
            <a:off x="32554" y="-5065"/>
            <a:ext cx="9111446"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309563" rtl="0" latinLnBrk="1" hangingPunct="0"/>
            <a:r>
              <a:rPr lang="en-US" sz="2400" b="1" dirty="0" smtClean="0">
                <a:solidFill>
                  <a:schemeClr val="accent1"/>
                </a:solidFill>
                <a:latin typeface="Helvetica"/>
                <a:cs typeface="Helvetica"/>
              </a:rPr>
              <a:t>The Bluemix Platform</a:t>
            </a:r>
            <a:endParaRPr lang="en-US" sz="2400" b="1" dirty="0">
              <a:solidFill>
                <a:schemeClr val="accent1"/>
              </a:solidFill>
              <a:latin typeface="Helvetica"/>
              <a:ea typeface="Gill Sans"/>
              <a:cs typeface="Helvetica"/>
              <a:sym typeface="Gill Sans"/>
            </a:endParaRPr>
          </a:p>
        </p:txBody>
      </p:sp>
    </p:spTree>
    <p:extLst>
      <p:ext uri="{BB962C8B-B14F-4D97-AF65-F5344CB8AC3E}">
        <p14:creationId xmlns:p14="http://schemas.microsoft.com/office/powerpoint/2010/main" val="2980187421"/>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 name="Shape 481"/>
          <p:cNvSpPr>
            <a:spLocks noGrp="1"/>
          </p:cNvSpPr>
          <p:nvPr>
            <p:ph type="ctrTitle"/>
          </p:nvPr>
        </p:nvSpPr>
        <p:spPr>
          <a:xfrm>
            <a:off x="228071" y="125153"/>
            <a:ext cx="8602870" cy="528791"/>
          </a:xfrm>
          <a:prstGeom prst="rect">
            <a:avLst/>
          </a:prstGeom>
        </p:spPr>
        <p:txBody>
          <a:bodyPr anchor="t">
            <a:normAutofit/>
          </a:bodyPr>
          <a:lstStyle/>
          <a:p>
            <a:pPr lvl="0">
              <a:defRPr sz="1800" b="0"/>
            </a:pPr>
            <a:r>
              <a:rPr sz="2400" b="1" u="sng" dirty="0">
                <a:solidFill>
                  <a:schemeClr val="accent1"/>
                </a:solidFill>
                <a:latin typeface="Helvetica"/>
                <a:cs typeface="Helvetica"/>
              </a:rPr>
              <a:t>How does Bluemix work?</a:t>
            </a:r>
          </a:p>
        </p:txBody>
      </p:sp>
      <p:sp>
        <p:nvSpPr>
          <p:cNvPr id="483" name="Shape 483"/>
          <p:cNvSpPr>
            <a:spLocks noGrp="1"/>
          </p:cNvSpPr>
          <p:nvPr>
            <p:ph type="sldNum" sz="quarter" idx="12"/>
          </p:nvPr>
        </p:nvSpPr>
        <p:spPr>
          <a:xfrm>
            <a:off x="34455" y="4914279"/>
            <a:ext cx="194328" cy="173124"/>
          </a:xfrm>
          <a:prstGeom prst="rect">
            <a:avLst/>
          </a:prstGeom>
          <a:extLst>
            <a:ext uri="{C572A759-6A51-4108-AA02-DFA0A04FC94B}">
              <ma14:wrappingTextBoxFlag xmlns:ma14="http://schemas.microsoft.com/office/mac/drawingml/2011/main" xmlns="" val="1"/>
            </a:ext>
          </a:extLst>
        </p:spPr>
        <p:txBody>
          <a:bodyPr lIns="34284" tIns="17145" rIns="34284" bIns="17145"/>
          <a:lstStyle/>
          <a:p>
            <a:pPr algn="ctr" defTabSz="219039">
              <a:defRPr sz="1800">
                <a:solidFill>
                  <a:srgbClr val="000000"/>
                </a:solidFill>
              </a:defRPr>
            </a:pPr>
            <a:fld id="{86CB4B4D-7CA3-9044-876B-883B54F8677D}" type="slidenum">
              <a:rPr sz="900" kern="0">
                <a:solidFill>
                  <a:srgbClr val="A6AAA9"/>
                </a:solidFill>
                <a:latin typeface="Helvetica Light"/>
                <a:ea typeface="Helvetica Light"/>
                <a:cs typeface="Helvetica Light"/>
                <a:sym typeface="Helvetica Light"/>
              </a:rPr>
              <a:pPr algn="ctr" defTabSz="219039">
                <a:defRPr sz="1800">
                  <a:solidFill>
                    <a:srgbClr val="000000"/>
                  </a:solidFill>
                </a:defRPr>
              </a:pPr>
              <a:t>12</a:t>
            </a:fld>
            <a:endParaRPr sz="900" kern="0">
              <a:solidFill>
                <a:srgbClr val="A6AAA9"/>
              </a:solidFill>
              <a:latin typeface="Helvetica Light"/>
              <a:ea typeface="Helvetica Light"/>
              <a:cs typeface="Helvetica Light"/>
              <a:sym typeface="Helvetica Light"/>
            </a:endParaRPr>
          </a:p>
        </p:txBody>
      </p:sp>
      <p:sp>
        <p:nvSpPr>
          <p:cNvPr id="482" name="Shape 482"/>
          <p:cNvSpPr/>
          <p:nvPr/>
        </p:nvSpPr>
        <p:spPr>
          <a:xfrm>
            <a:off x="150904" y="1172554"/>
            <a:ext cx="2518222" cy="1300344"/>
          </a:xfrm>
          <a:prstGeom prst="rect">
            <a:avLst/>
          </a:prstGeom>
          <a:ln w="12700">
            <a:miter lim="400000"/>
          </a:ln>
          <a:extLst>
            <a:ext uri="{C572A759-6A51-4108-AA02-DFA0A04FC94B}">
              <ma14:wrappingTextBoxFlag xmlns:ma14="http://schemas.microsoft.com/office/mac/drawingml/2011/main" xmlns="" val="1"/>
            </a:ext>
          </a:extLst>
        </p:spPr>
        <p:txBody>
          <a:bodyPr lIns="34284" tIns="34284" rIns="34284" bIns="34284">
            <a:spAutoFit/>
          </a:bodyPr>
          <a:lstStyle/>
          <a:p>
            <a:pPr defTabSz="685451">
              <a:spcBef>
                <a:spcPts val="600"/>
              </a:spcBef>
              <a:defRPr sz="1800"/>
            </a:pPr>
            <a:r>
              <a:rPr sz="1600" kern="0" dirty="0" smtClean="0">
                <a:solidFill>
                  <a:sysClr val="windowText" lastClr="000000"/>
                </a:solidFill>
                <a:latin typeface="Helvetica Neue Light"/>
                <a:ea typeface="Helvetica Neue Light"/>
                <a:cs typeface="Helvetica Neue Light"/>
                <a:sym typeface="Helvetica Neue Light"/>
              </a:rPr>
              <a:t>Bluemix </a:t>
            </a:r>
            <a:r>
              <a:rPr sz="1600" kern="0" dirty="0">
                <a:solidFill>
                  <a:sysClr val="windowText" lastClr="000000"/>
                </a:solidFill>
                <a:latin typeface="Helvetica Neue Light"/>
                <a:ea typeface="Helvetica Neue Light"/>
                <a:cs typeface="Helvetica Neue Light"/>
                <a:sym typeface="Helvetica Neue Light"/>
              </a:rPr>
              <a:t>is </a:t>
            </a:r>
            <a:r>
              <a:rPr lang="ga-IE" sz="1600" kern="0" dirty="0" smtClean="0">
                <a:solidFill>
                  <a:sysClr val="windowText" lastClr="000000"/>
                </a:solidFill>
                <a:latin typeface="Helvetica Neue Light"/>
                <a:ea typeface="Helvetica Neue Light"/>
                <a:cs typeface="Helvetica Neue Light"/>
                <a:sym typeface="Helvetica Neue Light"/>
              </a:rPr>
              <a:t>also </a:t>
            </a:r>
            <a:r>
              <a:rPr sz="1600" kern="0" dirty="0" smtClean="0">
                <a:solidFill>
                  <a:sysClr val="windowText" lastClr="000000"/>
                </a:solidFill>
                <a:latin typeface="Helvetica Neue Light"/>
                <a:ea typeface="Helvetica Neue Light"/>
                <a:cs typeface="Helvetica Neue Light"/>
                <a:sym typeface="Helvetica Neue Light"/>
              </a:rPr>
              <a:t>built </a:t>
            </a:r>
            <a:r>
              <a:rPr sz="1600" kern="0" dirty="0">
                <a:solidFill>
                  <a:sysClr val="windowText" lastClr="000000"/>
                </a:solidFill>
                <a:latin typeface="Helvetica Neue Light"/>
                <a:ea typeface="Helvetica Neue Light"/>
                <a:cs typeface="Helvetica Neue Light"/>
                <a:sym typeface="Helvetica Neue Light"/>
              </a:rPr>
              <a:t>on </a:t>
            </a:r>
            <a:r>
              <a:rPr lang="ga-IE" sz="1600" kern="0" dirty="0" smtClean="0">
                <a:solidFill>
                  <a:sysClr val="windowText" lastClr="000000"/>
                </a:solidFill>
                <a:latin typeface="Helvetica Neue Light"/>
                <a:ea typeface="Helvetica Neue Light"/>
                <a:cs typeface="Helvetica Neue Light"/>
                <a:sym typeface="Helvetica Neue Light"/>
              </a:rPr>
              <a:t>3 </a:t>
            </a:r>
            <a:r>
              <a:rPr sz="1600" kern="0" dirty="0" smtClean="0">
                <a:solidFill>
                  <a:sysClr val="windowText" lastClr="000000"/>
                </a:solidFill>
                <a:latin typeface="Helvetica Neue Light"/>
                <a:ea typeface="Helvetica Neue Light"/>
                <a:cs typeface="Helvetica Neue Light"/>
                <a:sym typeface="Helvetica Neue Light"/>
              </a:rPr>
              <a:t>key </a:t>
            </a:r>
            <a:r>
              <a:rPr sz="1600" kern="0" dirty="0">
                <a:solidFill>
                  <a:sysClr val="windowText" lastClr="000000"/>
                </a:solidFill>
                <a:latin typeface="Helvetica Neue Light"/>
                <a:ea typeface="Helvetica Neue Light"/>
                <a:cs typeface="Helvetica Neue Light"/>
                <a:sym typeface="Helvetica Neue Light"/>
              </a:rPr>
              <a:t>open compute technologies: </a:t>
            </a:r>
            <a:r>
              <a:rPr sz="1600" b="1" kern="0" dirty="0">
                <a:solidFill>
                  <a:sysClr val="windowText" lastClr="000000"/>
                </a:solidFill>
                <a:latin typeface="Helvetica Neue"/>
                <a:ea typeface="Helvetica Neue"/>
                <a:cs typeface="Helvetica Neue"/>
                <a:sym typeface="Helvetica Neue"/>
              </a:rPr>
              <a:t>Cloud Foundry</a:t>
            </a:r>
            <a:r>
              <a:rPr sz="1600" kern="0" dirty="0">
                <a:solidFill>
                  <a:sysClr val="windowText" lastClr="000000"/>
                </a:solidFill>
                <a:latin typeface="Helvetica Neue Light"/>
                <a:ea typeface="Helvetica Neue Light"/>
                <a:cs typeface="Helvetica Neue Light"/>
                <a:sym typeface="Helvetica Neue Light"/>
              </a:rPr>
              <a:t>, </a:t>
            </a:r>
            <a:r>
              <a:rPr sz="1600" b="1" kern="0" dirty="0">
                <a:solidFill>
                  <a:sysClr val="windowText" lastClr="000000"/>
                </a:solidFill>
                <a:latin typeface="Helvetica Neue"/>
                <a:ea typeface="Helvetica Neue"/>
                <a:cs typeface="Helvetica Neue"/>
                <a:sym typeface="Helvetica Neue"/>
              </a:rPr>
              <a:t>Docker</a:t>
            </a:r>
            <a:r>
              <a:rPr sz="1600" kern="0" dirty="0">
                <a:solidFill>
                  <a:sysClr val="windowText" lastClr="000000"/>
                </a:solidFill>
                <a:latin typeface="Helvetica Neue Light"/>
                <a:ea typeface="Helvetica Neue Light"/>
                <a:cs typeface="Helvetica Neue Light"/>
                <a:sym typeface="Helvetica Neue Light"/>
              </a:rPr>
              <a:t>, and </a:t>
            </a:r>
            <a:r>
              <a:rPr sz="1600" b="1" kern="0" dirty="0">
                <a:solidFill>
                  <a:sysClr val="windowText" lastClr="000000"/>
                </a:solidFill>
                <a:latin typeface="Helvetica Neue"/>
                <a:ea typeface="Helvetica Neue"/>
                <a:cs typeface="Helvetica Neue"/>
                <a:sym typeface="Helvetica Neue"/>
              </a:rPr>
              <a:t>OpenStack</a:t>
            </a:r>
            <a:r>
              <a:rPr sz="1600" kern="0" dirty="0">
                <a:solidFill>
                  <a:sysClr val="windowText" lastClr="000000"/>
                </a:solidFill>
                <a:latin typeface="Helvetica Neue Light"/>
                <a:ea typeface="Helvetica Neue Light"/>
                <a:cs typeface="Helvetica Neue Light"/>
                <a:sym typeface="Helvetica Neue Light"/>
              </a:rPr>
              <a:t>. </a:t>
            </a:r>
            <a:endParaRPr kern="0" dirty="0">
              <a:solidFill>
                <a:sysClr val="windowText" lastClr="000000"/>
              </a:solidFill>
              <a:latin typeface="Helvetica Neue Light"/>
              <a:ea typeface="Helvetica Neue Light"/>
              <a:cs typeface="Helvetica Neue Light"/>
              <a:sym typeface="Helvetica Neue Light"/>
            </a:endParaRPr>
          </a:p>
        </p:txBody>
      </p:sp>
      <p:grpSp>
        <p:nvGrpSpPr>
          <p:cNvPr id="510" name="Group 510"/>
          <p:cNvGrpSpPr/>
          <p:nvPr/>
        </p:nvGrpSpPr>
        <p:grpSpPr>
          <a:xfrm>
            <a:off x="3931223" y="1243090"/>
            <a:ext cx="3840374" cy="675061"/>
            <a:chOff x="1259" y="-362657"/>
            <a:chExt cx="10240996" cy="1800166"/>
          </a:xfrm>
        </p:grpSpPr>
        <p:pic>
          <p:nvPicPr>
            <p:cNvPr id="506" name="CloudBluemixDiagramV2-01.png"/>
            <p:cNvPicPr/>
            <p:nvPr/>
          </p:nvPicPr>
          <p:blipFill>
            <a:blip r:embed="rId3">
              <a:extLst/>
            </a:blip>
            <a:srcRect l="46237" t="59841" r="34419" b="35016"/>
            <a:stretch>
              <a:fillRect/>
            </a:stretch>
          </p:blipFill>
          <p:spPr>
            <a:xfrm>
              <a:off x="560635" y="433843"/>
              <a:ext cx="5126578" cy="881178"/>
            </a:xfrm>
            <a:prstGeom prst="rect">
              <a:avLst/>
            </a:prstGeom>
            <a:ln w="12700" cap="flat">
              <a:noFill/>
              <a:miter lim="400000"/>
            </a:ln>
            <a:effectLst/>
          </p:spPr>
        </p:pic>
        <p:sp>
          <p:nvSpPr>
            <p:cNvPr id="507" name="Shape 507"/>
            <p:cNvSpPr/>
            <p:nvPr/>
          </p:nvSpPr>
          <p:spPr>
            <a:xfrm>
              <a:off x="1259" y="362651"/>
              <a:ext cx="10181420" cy="1074858"/>
            </a:xfrm>
            <a:prstGeom prst="rect">
              <a:avLst/>
            </a:prstGeom>
            <a:noFill/>
            <a:ln w="25400" cap="flat">
              <a:solidFill>
                <a:srgbClr val="D44008"/>
              </a:solidFill>
              <a:prstDash val="solid"/>
              <a:bevel/>
            </a:ln>
            <a:effectLst/>
          </p:spPr>
          <p:txBody>
            <a:bodyPr wrap="square" lIns="0" tIns="0" rIns="0" bIns="0" numCol="1" anchor="ctr">
              <a:noAutofit/>
            </a:bodyPr>
            <a:lstStyle/>
            <a:p>
              <a:pPr algn="ctr" defTabSz="219039">
                <a:defRPr sz="3400">
                  <a:latin typeface="Helvetica Neue"/>
                  <a:ea typeface="Helvetica Neue"/>
                  <a:cs typeface="Helvetica Neue"/>
                  <a:sym typeface="Helvetica Neue"/>
                </a:defRPr>
              </a:pPr>
              <a:endParaRPr sz="1300" kern="0">
                <a:solidFill>
                  <a:sysClr val="windowText" lastClr="000000"/>
                </a:solidFill>
                <a:latin typeface="Helvetica Neue"/>
                <a:ea typeface="Helvetica Neue"/>
                <a:cs typeface="Helvetica Neue"/>
                <a:sym typeface="Helvetica Neue"/>
              </a:endParaRPr>
            </a:p>
          </p:txBody>
        </p:sp>
        <p:sp>
          <p:nvSpPr>
            <p:cNvPr id="508" name="Shape 508"/>
            <p:cNvSpPr/>
            <p:nvPr/>
          </p:nvSpPr>
          <p:spPr>
            <a:xfrm>
              <a:off x="76963" y="-362657"/>
              <a:ext cx="10165292" cy="69762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l">
                <a:defRPr sz="1800" b="1">
                  <a:solidFill>
                    <a:srgbClr val="D44008"/>
                  </a:solidFill>
                  <a:latin typeface="Helvetica Neue"/>
                  <a:ea typeface="Helvetica Neue"/>
                  <a:cs typeface="Helvetica Neue"/>
                  <a:sym typeface="Helvetica Neue"/>
                </a:defRPr>
              </a:lvl1pPr>
            </a:lstStyle>
            <a:p>
              <a:pPr algn="ctr" defTabSz="219039">
                <a:defRPr b="0">
                  <a:solidFill>
                    <a:srgbClr val="000000"/>
                  </a:solidFill>
                </a:defRPr>
              </a:pPr>
              <a:r>
                <a:rPr sz="1200" kern="0" dirty="0"/>
                <a:t>Your Own Hosted Apps / Services</a:t>
              </a:r>
            </a:p>
          </p:txBody>
        </p:sp>
        <p:pic>
          <p:nvPicPr>
            <p:cNvPr id="509" name="CloudBluemixDiagramV2-01.png"/>
            <p:cNvPicPr/>
            <p:nvPr/>
          </p:nvPicPr>
          <p:blipFill>
            <a:blip r:embed="rId3">
              <a:extLst/>
            </a:blip>
            <a:srcRect l="46237" t="59841" r="39150" b="35016"/>
            <a:stretch>
              <a:fillRect/>
            </a:stretch>
          </p:blipFill>
          <p:spPr>
            <a:xfrm>
              <a:off x="6016110" y="456576"/>
              <a:ext cx="3872681" cy="881179"/>
            </a:xfrm>
            <a:prstGeom prst="rect">
              <a:avLst/>
            </a:prstGeom>
            <a:ln w="12700" cap="flat">
              <a:noFill/>
              <a:miter lim="400000"/>
            </a:ln>
            <a:effectLst/>
          </p:spPr>
        </p:pic>
      </p:grpSp>
      <p:grpSp>
        <p:nvGrpSpPr>
          <p:cNvPr id="3" name="Group 2"/>
          <p:cNvGrpSpPr/>
          <p:nvPr/>
        </p:nvGrpSpPr>
        <p:grpSpPr>
          <a:xfrm>
            <a:off x="3883179" y="3981495"/>
            <a:ext cx="3987770" cy="814095"/>
            <a:chOff x="3883179" y="3981494"/>
            <a:chExt cx="3987770" cy="814094"/>
          </a:xfrm>
        </p:grpSpPr>
        <p:sp>
          <p:nvSpPr>
            <p:cNvPr id="480" name="Shape 480"/>
            <p:cNvSpPr/>
            <p:nvPr/>
          </p:nvSpPr>
          <p:spPr>
            <a:xfrm>
              <a:off x="3928570" y="4673756"/>
              <a:ext cx="2532236" cy="121832"/>
            </a:xfrm>
            <a:prstGeom prst="rect">
              <a:avLst/>
            </a:prstGeom>
            <a:solidFill>
              <a:srgbClr val="06B9A5"/>
            </a:solidFill>
            <a:ln w="12700">
              <a:miter lim="400000"/>
            </a:ln>
          </p:spPr>
          <p:txBody>
            <a:bodyPr lIns="0" tIns="0" rIns="0" bIns="0" anchor="ctr"/>
            <a:lstStyle/>
            <a:p>
              <a:pPr algn="ctr" defTabSz="219039"/>
              <a:endParaRPr sz="1900" kern="0">
                <a:solidFill>
                  <a:sysClr val="windowText" lastClr="000000"/>
                </a:solidFill>
                <a:latin typeface="Helvetica Light"/>
                <a:ea typeface="Helvetica Light"/>
                <a:cs typeface="Helvetica Light"/>
                <a:sym typeface="Helvetica Light"/>
              </a:endParaRPr>
            </a:p>
          </p:txBody>
        </p:sp>
        <p:sp>
          <p:nvSpPr>
            <p:cNvPr id="490" name="Shape 490"/>
            <p:cNvSpPr/>
            <p:nvPr/>
          </p:nvSpPr>
          <p:spPr>
            <a:xfrm>
              <a:off x="3928514" y="4203398"/>
              <a:ext cx="2532236" cy="436781"/>
            </a:xfrm>
            <a:prstGeom prst="rect">
              <a:avLst/>
            </a:prstGeom>
            <a:ln w="25400">
              <a:solidFill>
                <a:srgbClr val="06B9A5"/>
              </a:solidFill>
            </a:ln>
          </p:spPr>
          <p:txBody>
            <a:bodyPr lIns="0" tIns="0" rIns="0" bIns="0" anchor="ctr"/>
            <a:lstStyle/>
            <a:p>
              <a:pPr algn="ctr" defTabSz="219039"/>
              <a:endParaRPr sz="1900" kern="0">
                <a:solidFill>
                  <a:sysClr val="windowText" lastClr="000000"/>
                </a:solidFill>
                <a:latin typeface="Helvetica Light"/>
                <a:ea typeface="Helvetica Light"/>
                <a:cs typeface="Helvetica Light"/>
                <a:sym typeface="Helvetica Light"/>
              </a:endParaRPr>
            </a:p>
          </p:txBody>
        </p:sp>
        <p:pic>
          <p:nvPicPr>
            <p:cNvPr id="491" name="hybridpagev6-filtered.jpeg"/>
            <p:cNvPicPr/>
            <p:nvPr/>
          </p:nvPicPr>
          <p:blipFill>
            <a:blip r:embed="rId4">
              <a:extLst/>
            </a:blip>
            <a:srcRect l="55641" t="34890" r="36391" b="62928"/>
            <a:stretch>
              <a:fillRect/>
            </a:stretch>
          </p:blipFill>
          <p:spPr>
            <a:xfrm>
              <a:off x="4674423" y="4273223"/>
              <a:ext cx="414900" cy="306004"/>
            </a:xfrm>
            <a:prstGeom prst="rect">
              <a:avLst/>
            </a:prstGeom>
            <a:ln w="12700">
              <a:miter lim="400000"/>
            </a:ln>
          </p:spPr>
        </p:pic>
        <p:pic>
          <p:nvPicPr>
            <p:cNvPr id="492" name="hybridpagev6-filtered.jpeg"/>
            <p:cNvPicPr/>
            <p:nvPr/>
          </p:nvPicPr>
          <p:blipFill>
            <a:blip r:embed="rId4">
              <a:extLst/>
            </a:blip>
            <a:srcRect l="66998" t="34890" r="25048" b="62112"/>
            <a:stretch>
              <a:fillRect/>
            </a:stretch>
          </p:blipFill>
          <p:spPr>
            <a:xfrm>
              <a:off x="6057041" y="4237971"/>
              <a:ext cx="327562" cy="332516"/>
            </a:xfrm>
            <a:prstGeom prst="rect">
              <a:avLst/>
            </a:prstGeom>
            <a:ln w="12700">
              <a:miter lim="400000"/>
            </a:ln>
          </p:spPr>
        </p:pic>
        <p:sp>
          <p:nvSpPr>
            <p:cNvPr id="493" name="Shape 493"/>
            <p:cNvSpPr/>
            <p:nvPr/>
          </p:nvSpPr>
          <p:spPr>
            <a:xfrm>
              <a:off x="6540454" y="4207862"/>
              <a:ext cx="1251029" cy="436781"/>
            </a:xfrm>
            <a:prstGeom prst="rect">
              <a:avLst/>
            </a:prstGeom>
            <a:ln w="25400">
              <a:solidFill>
                <a:srgbClr val="019B8A"/>
              </a:solidFill>
            </a:ln>
          </p:spPr>
          <p:txBody>
            <a:bodyPr lIns="0" tIns="0" rIns="0" bIns="0" anchor="ctr"/>
            <a:lstStyle/>
            <a:p>
              <a:pPr algn="ctr" defTabSz="219039"/>
              <a:endParaRPr sz="1900" kern="0">
                <a:solidFill>
                  <a:sysClr val="windowText" lastClr="000000"/>
                </a:solidFill>
                <a:latin typeface="Helvetica Light"/>
                <a:ea typeface="Helvetica Light"/>
                <a:cs typeface="Helvetica Light"/>
                <a:sym typeface="Helvetica Light"/>
              </a:endParaRPr>
            </a:p>
          </p:txBody>
        </p:sp>
        <p:pic>
          <p:nvPicPr>
            <p:cNvPr id="494" name="hybridpagev6-filtered.jpeg"/>
            <p:cNvPicPr/>
            <p:nvPr/>
          </p:nvPicPr>
          <p:blipFill>
            <a:blip r:embed="rId4">
              <a:extLst/>
            </a:blip>
            <a:srcRect l="77839" t="34890" r="14207" b="62112"/>
            <a:stretch>
              <a:fillRect/>
            </a:stretch>
          </p:blipFill>
          <p:spPr>
            <a:xfrm>
              <a:off x="7401709" y="4248804"/>
              <a:ext cx="327562" cy="332516"/>
            </a:xfrm>
            <a:prstGeom prst="rect">
              <a:avLst/>
            </a:prstGeom>
            <a:ln w="12700">
              <a:miter lim="400000"/>
            </a:ln>
          </p:spPr>
        </p:pic>
        <p:sp>
          <p:nvSpPr>
            <p:cNvPr id="499" name="Shape 499"/>
            <p:cNvSpPr/>
            <p:nvPr/>
          </p:nvSpPr>
          <p:spPr>
            <a:xfrm>
              <a:off x="3883179" y="3981494"/>
              <a:ext cx="3987770" cy="198132"/>
            </a:xfrm>
            <a:prstGeom prst="rect">
              <a:avLst/>
            </a:prstGeom>
            <a:ln w="12700">
              <a:miter lim="400000"/>
            </a:ln>
            <a:extLst>
              <a:ext uri="{C572A759-6A51-4108-AA02-DFA0A04FC94B}">
                <ma14:wrappingTextBoxFlag xmlns:ma14="http://schemas.microsoft.com/office/mac/drawingml/2011/main" xmlns="" val="1"/>
              </a:ext>
            </a:extLst>
          </p:spPr>
          <p:txBody>
            <a:bodyPr wrap="square" lIns="14288" tIns="14288" rIns="14288" bIns="14288" anchor="ctr">
              <a:spAutoFit/>
            </a:bodyPr>
            <a:lstStyle>
              <a:lvl1pPr algn="l">
                <a:defRPr sz="1800" b="1">
                  <a:solidFill>
                    <a:srgbClr val="06B9A5"/>
                  </a:solidFill>
                  <a:latin typeface="Helvetica Neue"/>
                  <a:ea typeface="Helvetica Neue"/>
                  <a:cs typeface="Helvetica Neue"/>
                  <a:sym typeface="Helvetica Neue"/>
                </a:defRPr>
              </a:lvl1pPr>
            </a:lstStyle>
            <a:p>
              <a:pPr defTabSz="219039">
                <a:defRPr b="0">
                  <a:solidFill>
                    <a:srgbClr val="000000"/>
                  </a:solidFill>
                </a:defRPr>
              </a:pPr>
              <a:r>
                <a:rPr sz="1100" kern="0" dirty="0"/>
                <a:t>Platform Deployment Options </a:t>
              </a:r>
              <a:r>
                <a:rPr sz="1100" kern="0" dirty="0" smtClean="0"/>
                <a:t>t</a:t>
              </a:r>
              <a:r>
                <a:rPr lang="ga-IE" sz="1100" kern="0" dirty="0" smtClean="0"/>
                <a:t>o m</a:t>
              </a:r>
              <a:r>
                <a:rPr sz="1100" kern="0" dirty="0" smtClean="0"/>
                <a:t>eet Workload </a:t>
              </a:r>
              <a:r>
                <a:rPr sz="1100" kern="0" dirty="0"/>
                <a:t>Requirements </a:t>
              </a:r>
            </a:p>
          </p:txBody>
        </p:sp>
        <p:sp>
          <p:nvSpPr>
            <p:cNvPr id="500" name="Shape 500"/>
            <p:cNvSpPr/>
            <p:nvPr/>
          </p:nvSpPr>
          <p:spPr>
            <a:xfrm>
              <a:off x="4029724" y="4281408"/>
              <a:ext cx="426400" cy="275076"/>
            </a:xfrm>
            <a:prstGeom prst="rect">
              <a:avLst/>
            </a:prstGeom>
            <a:ln w="12700">
              <a:miter lim="400000"/>
            </a:ln>
            <a:extLst>
              <a:ext uri="{C572A759-6A51-4108-AA02-DFA0A04FC94B}">
                <ma14:wrappingTextBoxFlag xmlns:ma14="http://schemas.microsoft.com/office/mac/drawingml/2011/main" xmlns="" val="1"/>
              </a:ext>
            </a:extLst>
          </p:spPr>
          <p:txBody>
            <a:bodyPr wrap="none" lIns="14288" tIns="14288" rIns="14288" bIns="14288" anchor="ctr">
              <a:spAutoFit/>
            </a:bodyPr>
            <a:lstStyle/>
            <a:p>
              <a:pPr defTabSz="219039">
                <a:defRPr sz="1800"/>
              </a:pPr>
              <a:r>
                <a:rPr sz="800" b="1" kern="0" dirty="0">
                  <a:solidFill>
                    <a:srgbClr val="06B9A5"/>
                  </a:solidFill>
                  <a:latin typeface="Helvetica Neue"/>
                  <a:ea typeface="Helvetica Neue"/>
                  <a:cs typeface="Helvetica Neue"/>
                  <a:sym typeface="Helvetica Neue"/>
                </a:rPr>
                <a:t>Bluemix</a:t>
              </a:r>
              <a:r>
                <a:rPr sz="800" kern="0" dirty="0">
                  <a:solidFill>
                    <a:srgbClr val="06B9A5"/>
                  </a:solidFill>
                  <a:latin typeface="Helvetica Neue Medium"/>
                  <a:ea typeface="Helvetica Neue Medium"/>
                  <a:cs typeface="Helvetica Neue Medium"/>
                  <a:sym typeface="Helvetica Neue Medium"/>
                </a:rPr>
                <a:t> </a:t>
              </a:r>
            </a:p>
            <a:p>
              <a:pPr defTabSz="219039">
                <a:defRPr sz="1800"/>
              </a:pPr>
              <a:r>
                <a:rPr sz="800" kern="0" dirty="0">
                  <a:solidFill>
                    <a:srgbClr val="06B9A5"/>
                  </a:solidFill>
                  <a:latin typeface="Helvetica Neue Medium"/>
                  <a:ea typeface="Helvetica Neue Medium"/>
                  <a:cs typeface="Helvetica Neue Medium"/>
                  <a:sym typeface="Helvetica Neue Medium"/>
                </a:rPr>
                <a:t>Public</a:t>
              </a:r>
            </a:p>
          </p:txBody>
        </p:sp>
        <p:sp>
          <p:nvSpPr>
            <p:cNvPr id="501" name="Shape 501"/>
            <p:cNvSpPr/>
            <p:nvPr/>
          </p:nvSpPr>
          <p:spPr>
            <a:xfrm>
              <a:off x="5295137" y="4282818"/>
              <a:ext cx="516168" cy="275076"/>
            </a:xfrm>
            <a:prstGeom prst="rect">
              <a:avLst/>
            </a:prstGeom>
            <a:ln w="12700">
              <a:miter lim="400000"/>
            </a:ln>
            <a:extLst>
              <a:ext uri="{C572A759-6A51-4108-AA02-DFA0A04FC94B}">
                <ma14:wrappingTextBoxFlag xmlns:ma14="http://schemas.microsoft.com/office/mac/drawingml/2011/main" xmlns="" val="1"/>
              </a:ext>
            </a:extLst>
          </p:spPr>
          <p:txBody>
            <a:bodyPr wrap="none" lIns="14288" tIns="14288" rIns="14288" bIns="14288" anchor="ctr">
              <a:spAutoFit/>
            </a:bodyPr>
            <a:lstStyle/>
            <a:p>
              <a:pPr defTabSz="219039">
                <a:defRPr sz="1800"/>
              </a:pPr>
              <a:r>
                <a:rPr sz="800" b="1" kern="0">
                  <a:solidFill>
                    <a:srgbClr val="06B9A5"/>
                  </a:solidFill>
                  <a:latin typeface="Helvetica Neue"/>
                  <a:ea typeface="Helvetica Neue"/>
                  <a:cs typeface="Helvetica Neue"/>
                  <a:sym typeface="Helvetica Neue"/>
                </a:rPr>
                <a:t>Bluemix</a:t>
              </a:r>
              <a:r>
                <a:rPr sz="800" kern="0">
                  <a:solidFill>
                    <a:srgbClr val="06B9A5"/>
                  </a:solidFill>
                  <a:latin typeface="Helvetica Neue Medium"/>
                  <a:ea typeface="Helvetica Neue Medium"/>
                  <a:cs typeface="Helvetica Neue Medium"/>
                  <a:sym typeface="Helvetica Neue Medium"/>
                </a:rPr>
                <a:t> </a:t>
              </a:r>
            </a:p>
            <a:p>
              <a:pPr defTabSz="219039">
                <a:defRPr sz="1800"/>
              </a:pPr>
              <a:r>
                <a:rPr sz="800" kern="0">
                  <a:solidFill>
                    <a:srgbClr val="06B9A5"/>
                  </a:solidFill>
                  <a:latin typeface="Helvetica Neue Medium"/>
                  <a:ea typeface="Helvetica Neue Medium"/>
                  <a:cs typeface="Helvetica Neue Medium"/>
                  <a:sym typeface="Helvetica Neue Medium"/>
                </a:rPr>
                <a:t>Dedicated</a:t>
              </a:r>
            </a:p>
          </p:txBody>
        </p:sp>
        <p:sp>
          <p:nvSpPr>
            <p:cNvPr id="502" name="Shape 502"/>
            <p:cNvSpPr/>
            <p:nvPr/>
          </p:nvSpPr>
          <p:spPr>
            <a:xfrm>
              <a:off x="6632791" y="4282818"/>
              <a:ext cx="426400" cy="275076"/>
            </a:xfrm>
            <a:prstGeom prst="rect">
              <a:avLst/>
            </a:prstGeom>
            <a:ln w="12700">
              <a:miter lim="400000"/>
            </a:ln>
            <a:extLst>
              <a:ext uri="{C572A759-6A51-4108-AA02-DFA0A04FC94B}">
                <ma14:wrappingTextBoxFlag xmlns:ma14="http://schemas.microsoft.com/office/mac/drawingml/2011/main" xmlns="" val="1"/>
              </a:ext>
            </a:extLst>
          </p:spPr>
          <p:txBody>
            <a:bodyPr wrap="none" lIns="14288" tIns="14288" rIns="14288" bIns="14288" anchor="ctr">
              <a:spAutoFit/>
            </a:bodyPr>
            <a:lstStyle/>
            <a:p>
              <a:pPr defTabSz="219039">
                <a:defRPr sz="1800"/>
              </a:pPr>
              <a:r>
                <a:rPr sz="800" b="1" kern="0">
                  <a:solidFill>
                    <a:srgbClr val="009B8A"/>
                  </a:solidFill>
                  <a:latin typeface="Helvetica Neue"/>
                  <a:ea typeface="Helvetica Neue"/>
                  <a:cs typeface="Helvetica Neue"/>
                  <a:sym typeface="Helvetica Neue"/>
                </a:rPr>
                <a:t>Bluemix</a:t>
              </a:r>
              <a:r>
                <a:rPr sz="800" kern="0">
                  <a:solidFill>
                    <a:srgbClr val="009B8A"/>
                  </a:solidFill>
                  <a:latin typeface="Helvetica Neue Medium"/>
                  <a:ea typeface="Helvetica Neue Medium"/>
                  <a:cs typeface="Helvetica Neue Medium"/>
                  <a:sym typeface="Helvetica Neue Medium"/>
                </a:rPr>
                <a:t> </a:t>
              </a:r>
            </a:p>
            <a:p>
              <a:pPr defTabSz="219039">
                <a:defRPr sz="1800"/>
              </a:pPr>
              <a:r>
                <a:rPr sz="800" kern="0">
                  <a:solidFill>
                    <a:srgbClr val="009B8A"/>
                  </a:solidFill>
                  <a:latin typeface="Helvetica Neue Medium"/>
                  <a:ea typeface="Helvetica Neue Medium"/>
                  <a:cs typeface="Helvetica Neue Medium"/>
                  <a:sym typeface="Helvetica Neue Medium"/>
                </a:rPr>
                <a:t>Local*</a:t>
              </a:r>
            </a:p>
          </p:txBody>
        </p:sp>
        <p:sp>
          <p:nvSpPr>
            <p:cNvPr id="503" name="Shape 503"/>
            <p:cNvSpPr/>
            <p:nvPr/>
          </p:nvSpPr>
          <p:spPr>
            <a:xfrm flipV="1">
              <a:off x="5200189" y="4265577"/>
              <a:ext cx="0" cy="326854"/>
            </a:xfrm>
            <a:prstGeom prst="line">
              <a:avLst/>
            </a:prstGeom>
            <a:ln w="25400">
              <a:solidFill>
                <a:srgbClr val="06B9A5">
                  <a:alpha val="36235"/>
                </a:srgbClr>
              </a:solidFill>
              <a:miter lim="400000"/>
            </a:ln>
          </p:spPr>
          <p:txBody>
            <a:bodyPr lIns="0" tIns="0" rIns="0" bIns="0" anchor="ctr"/>
            <a:lstStyle/>
            <a:p>
              <a:pPr defTabSz="171426">
                <a:defRPr sz="1600">
                  <a:latin typeface="Helvetica"/>
                  <a:ea typeface="Helvetica"/>
                  <a:cs typeface="Helvetica"/>
                  <a:sym typeface="Helvetica"/>
                </a:defRPr>
              </a:pPr>
              <a:endParaRPr sz="600" kern="0">
                <a:solidFill>
                  <a:sysClr val="windowText" lastClr="000000"/>
                </a:solidFill>
                <a:latin typeface="Helvetica"/>
                <a:ea typeface="Helvetica"/>
                <a:cs typeface="Helvetica"/>
                <a:sym typeface="Helvetica"/>
              </a:endParaRPr>
            </a:p>
          </p:txBody>
        </p:sp>
        <p:sp>
          <p:nvSpPr>
            <p:cNvPr id="526" name="Shape 526"/>
            <p:cNvSpPr/>
            <p:nvPr/>
          </p:nvSpPr>
          <p:spPr>
            <a:xfrm>
              <a:off x="3950091" y="4677151"/>
              <a:ext cx="799439" cy="105799"/>
            </a:xfrm>
            <a:prstGeom prst="rect">
              <a:avLst/>
            </a:prstGeom>
            <a:ln w="12700">
              <a:miter lim="400000"/>
            </a:ln>
            <a:extLst>
              <a:ext uri="{C572A759-6A51-4108-AA02-DFA0A04FC94B}">
                <ma14:wrappingTextBoxFlag xmlns:ma14="http://schemas.microsoft.com/office/mac/drawingml/2011/main" xmlns="" val="1"/>
              </a:ext>
            </a:extLst>
          </p:spPr>
          <p:txBody>
            <a:bodyPr wrap="none" lIns="14288" tIns="14288" rIns="14288" bIns="14288" anchor="ctr">
              <a:spAutoFit/>
            </a:bodyPr>
            <a:lstStyle>
              <a:lvl1pPr algn="l">
                <a:defRPr sz="1400" b="1">
                  <a:solidFill>
                    <a:srgbClr val="FFFFFF"/>
                  </a:solidFill>
                  <a:latin typeface="Helvetica Neue"/>
                  <a:ea typeface="Helvetica Neue"/>
                  <a:cs typeface="Helvetica Neue"/>
                  <a:sym typeface="Helvetica Neue"/>
                </a:defRPr>
              </a:lvl1pPr>
            </a:lstStyle>
            <a:p>
              <a:pPr defTabSz="219039">
                <a:defRPr sz="1800" b="0">
                  <a:solidFill>
                    <a:srgbClr val="000000"/>
                  </a:solidFill>
                </a:defRPr>
              </a:pPr>
              <a:r>
                <a:rPr sz="500" b="0" kern="0">
                  <a:solidFill>
                    <a:srgbClr val="000000"/>
                  </a:solidFill>
                </a:rPr>
                <a:t>Powered by IBM SoftLayer</a:t>
              </a:r>
            </a:p>
          </p:txBody>
        </p:sp>
        <p:sp>
          <p:nvSpPr>
            <p:cNvPr id="527" name="Shape 527"/>
            <p:cNvSpPr/>
            <p:nvPr/>
          </p:nvSpPr>
          <p:spPr>
            <a:xfrm>
              <a:off x="6538387" y="4673817"/>
              <a:ext cx="1261288" cy="121721"/>
            </a:xfrm>
            <a:prstGeom prst="rect">
              <a:avLst/>
            </a:prstGeom>
            <a:solidFill>
              <a:srgbClr val="009B8A"/>
            </a:solidFill>
            <a:ln w="12700">
              <a:miter lim="400000"/>
            </a:ln>
          </p:spPr>
          <p:txBody>
            <a:bodyPr lIns="0" tIns="0" rIns="0" bIns="0" anchor="ctr"/>
            <a:lstStyle/>
            <a:p>
              <a:pPr algn="ctr" defTabSz="219039"/>
              <a:endParaRPr sz="1900" kern="0">
                <a:solidFill>
                  <a:sysClr val="windowText" lastClr="000000"/>
                </a:solidFill>
                <a:latin typeface="Helvetica Light"/>
                <a:ea typeface="Helvetica Light"/>
                <a:cs typeface="Helvetica Light"/>
                <a:sym typeface="Helvetica Light"/>
              </a:endParaRPr>
            </a:p>
          </p:txBody>
        </p:sp>
        <p:sp>
          <p:nvSpPr>
            <p:cNvPr id="528" name="Shape 528"/>
            <p:cNvSpPr/>
            <p:nvPr/>
          </p:nvSpPr>
          <p:spPr>
            <a:xfrm>
              <a:off x="6559904" y="4683904"/>
              <a:ext cx="605936" cy="105799"/>
            </a:xfrm>
            <a:prstGeom prst="rect">
              <a:avLst/>
            </a:prstGeom>
            <a:ln w="12700">
              <a:miter lim="400000"/>
            </a:ln>
            <a:extLst>
              <a:ext uri="{C572A759-6A51-4108-AA02-DFA0A04FC94B}">
                <ma14:wrappingTextBoxFlag xmlns:ma14="http://schemas.microsoft.com/office/mac/drawingml/2011/main" xmlns="" val="1"/>
              </a:ext>
            </a:extLst>
          </p:spPr>
          <p:txBody>
            <a:bodyPr wrap="none" lIns="14288" tIns="14288" rIns="14288" bIns="14288" anchor="ctr">
              <a:spAutoFit/>
            </a:bodyPr>
            <a:lstStyle>
              <a:lvl1pPr algn="l">
                <a:defRPr sz="1400" b="1">
                  <a:solidFill>
                    <a:srgbClr val="FFFFFF"/>
                  </a:solidFill>
                  <a:latin typeface="Helvetica Neue"/>
                  <a:ea typeface="Helvetica Neue"/>
                  <a:cs typeface="Helvetica Neue"/>
                  <a:sym typeface="Helvetica Neue"/>
                </a:defRPr>
              </a:lvl1pPr>
            </a:lstStyle>
            <a:p>
              <a:pPr defTabSz="219039">
                <a:defRPr sz="1800" b="0">
                  <a:solidFill>
                    <a:srgbClr val="000000"/>
                  </a:solidFill>
                </a:defRPr>
              </a:pPr>
              <a:r>
                <a:rPr sz="500" b="0" kern="0">
                  <a:solidFill>
                    <a:srgbClr val="000000"/>
                  </a:solidFill>
                </a:rPr>
                <a:t>In Your Data Center</a:t>
              </a:r>
            </a:p>
          </p:txBody>
        </p:sp>
      </p:grpSp>
      <p:grpSp>
        <p:nvGrpSpPr>
          <p:cNvPr id="4" name="Group 3"/>
          <p:cNvGrpSpPr/>
          <p:nvPr/>
        </p:nvGrpSpPr>
        <p:grpSpPr>
          <a:xfrm>
            <a:off x="3921323" y="3044502"/>
            <a:ext cx="3850277" cy="827724"/>
            <a:chOff x="3921321" y="3044503"/>
            <a:chExt cx="3850277" cy="827724"/>
          </a:xfrm>
        </p:grpSpPr>
        <p:sp>
          <p:nvSpPr>
            <p:cNvPr id="484" name="Shape 484"/>
            <p:cNvSpPr/>
            <p:nvPr/>
          </p:nvSpPr>
          <p:spPr>
            <a:xfrm>
              <a:off x="3937443" y="3296073"/>
              <a:ext cx="1227072" cy="565199"/>
            </a:xfrm>
            <a:prstGeom prst="rect">
              <a:avLst/>
            </a:prstGeom>
            <a:ln w="25400">
              <a:solidFill>
                <a:srgbClr val="5592DA"/>
              </a:solidFill>
            </a:ln>
          </p:spPr>
          <p:txBody>
            <a:bodyPr lIns="0" tIns="0" rIns="0" bIns="0" anchor="ctr"/>
            <a:lstStyle/>
            <a:p>
              <a:pPr algn="ctr" defTabSz="219039"/>
              <a:endParaRPr sz="1900" kern="0">
                <a:solidFill>
                  <a:sysClr val="windowText" lastClr="000000"/>
                </a:solidFill>
                <a:latin typeface="Helvetica Light"/>
                <a:ea typeface="Helvetica Light"/>
                <a:cs typeface="Helvetica Light"/>
                <a:sym typeface="Helvetica Light"/>
              </a:endParaRPr>
            </a:p>
          </p:txBody>
        </p:sp>
        <p:pic>
          <p:nvPicPr>
            <p:cNvPr id="485" name="i-l-cloudfoundry-2x.png"/>
            <p:cNvPicPr/>
            <p:nvPr/>
          </p:nvPicPr>
          <p:blipFill>
            <a:blip r:embed="rId5">
              <a:extLst/>
            </a:blip>
            <a:stretch>
              <a:fillRect/>
            </a:stretch>
          </p:blipFill>
          <p:spPr>
            <a:xfrm>
              <a:off x="4002557" y="3492974"/>
              <a:ext cx="737731" cy="265159"/>
            </a:xfrm>
            <a:prstGeom prst="rect">
              <a:avLst/>
            </a:prstGeom>
            <a:ln w="12700">
              <a:miter lim="400000"/>
            </a:ln>
          </p:spPr>
        </p:pic>
        <p:pic>
          <p:nvPicPr>
            <p:cNvPr id="486" name="i-l-docker-2x.png"/>
            <p:cNvPicPr/>
            <p:nvPr/>
          </p:nvPicPr>
          <p:blipFill>
            <a:blip r:embed="rId6">
              <a:extLst/>
            </a:blip>
            <a:stretch>
              <a:fillRect/>
            </a:stretch>
          </p:blipFill>
          <p:spPr>
            <a:xfrm>
              <a:off x="5161660" y="3439075"/>
              <a:ext cx="1044955" cy="375583"/>
            </a:xfrm>
            <a:prstGeom prst="rect">
              <a:avLst/>
            </a:prstGeom>
            <a:ln w="12700">
              <a:miter lim="400000"/>
            </a:ln>
          </p:spPr>
        </p:pic>
        <p:sp>
          <p:nvSpPr>
            <p:cNvPr id="487" name="Shape 487"/>
            <p:cNvSpPr/>
            <p:nvPr/>
          </p:nvSpPr>
          <p:spPr>
            <a:xfrm>
              <a:off x="5234726" y="3296073"/>
              <a:ext cx="1227072" cy="565199"/>
            </a:xfrm>
            <a:prstGeom prst="rect">
              <a:avLst/>
            </a:prstGeom>
            <a:ln w="25400">
              <a:solidFill>
                <a:srgbClr val="467AB9"/>
              </a:solidFill>
            </a:ln>
          </p:spPr>
          <p:txBody>
            <a:bodyPr lIns="0" tIns="0" rIns="0" bIns="0" anchor="ctr"/>
            <a:lstStyle/>
            <a:p>
              <a:pPr algn="ctr" defTabSz="219039">
                <a:defRPr>
                  <a:solidFill>
                    <a:srgbClr val="4579B7"/>
                  </a:solidFill>
                </a:defRPr>
              </a:pPr>
              <a:endParaRPr sz="1900" kern="0">
                <a:solidFill>
                  <a:srgbClr val="4579B7"/>
                </a:solidFill>
                <a:latin typeface="Helvetica Light"/>
                <a:ea typeface="Helvetica Light"/>
                <a:cs typeface="Helvetica Light"/>
                <a:sym typeface="Helvetica Light"/>
              </a:endParaRPr>
            </a:p>
          </p:txBody>
        </p:sp>
        <p:sp>
          <p:nvSpPr>
            <p:cNvPr id="488" name="Shape 488"/>
            <p:cNvSpPr/>
            <p:nvPr/>
          </p:nvSpPr>
          <p:spPr>
            <a:xfrm>
              <a:off x="6544526" y="3296073"/>
              <a:ext cx="1227072" cy="565199"/>
            </a:xfrm>
            <a:prstGeom prst="rect">
              <a:avLst/>
            </a:prstGeom>
            <a:ln w="25400">
              <a:solidFill>
                <a:srgbClr val="39669B"/>
              </a:solidFill>
            </a:ln>
          </p:spPr>
          <p:txBody>
            <a:bodyPr lIns="0" tIns="0" rIns="0" bIns="0" anchor="ctr"/>
            <a:lstStyle/>
            <a:p>
              <a:pPr algn="ctr" defTabSz="219039"/>
              <a:endParaRPr sz="1900" kern="0">
                <a:solidFill>
                  <a:sysClr val="windowText" lastClr="000000"/>
                </a:solidFill>
                <a:latin typeface="Helvetica Light"/>
                <a:ea typeface="Helvetica Light"/>
                <a:cs typeface="Helvetica Light"/>
                <a:sym typeface="Helvetica Light"/>
              </a:endParaRPr>
            </a:p>
          </p:txBody>
        </p:sp>
        <p:pic>
          <p:nvPicPr>
            <p:cNvPr id="489" name="i-l-openstack-2x.png"/>
            <p:cNvPicPr/>
            <p:nvPr/>
          </p:nvPicPr>
          <p:blipFill>
            <a:blip r:embed="rId7">
              <a:extLst/>
            </a:blip>
            <a:srcRect b="2976"/>
            <a:stretch>
              <a:fillRect/>
            </a:stretch>
          </p:blipFill>
          <p:spPr>
            <a:xfrm>
              <a:off x="6480307" y="3450457"/>
              <a:ext cx="1077313" cy="375687"/>
            </a:xfrm>
            <a:prstGeom prst="rect">
              <a:avLst/>
            </a:prstGeom>
            <a:ln w="12700">
              <a:miter lim="400000"/>
            </a:ln>
          </p:spPr>
        </p:pic>
        <p:sp>
          <p:nvSpPr>
            <p:cNvPr id="495" name="Shape 495"/>
            <p:cNvSpPr/>
            <p:nvPr/>
          </p:nvSpPr>
          <p:spPr>
            <a:xfrm>
              <a:off x="3921321" y="3044503"/>
              <a:ext cx="3845528" cy="213521"/>
            </a:xfrm>
            <a:prstGeom prst="rect">
              <a:avLst/>
            </a:prstGeom>
            <a:ln w="12700">
              <a:miter lim="400000"/>
            </a:ln>
            <a:extLst>
              <a:ext uri="{C572A759-6A51-4108-AA02-DFA0A04FC94B}">
                <ma14:wrappingTextBoxFlag xmlns:ma14="http://schemas.microsoft.com/office/mac/drawingml/2011/main" xmlns="" val="1"/>
              </a:ext>
            </a:extLst>
          </p:spPr>
          <p:txBody>
            <a:bodyPr wrap="square" lIns="14288" tIns="14288" rIns="14288" bIns="14288" anchor="ctr">
              <a:spAutoFit/>
            </a:bodyPr>
            <a:lstStyle>
              <a:lvl1pPr algn="l">
                <a:defRPr sz="1800" b="1">
                  <a:solidFill>
                    <a:srgbClr val="5592DA"/>
                  </a:solidFill>
                  <a:latin typeface="Helvetica Neue"/>
                  <a:ea typeface="Helvetica Neue"/>
                  <a:cs typeface="Helvetica Neue"/>
                  <a:sym typeface="Helvetica Neue"/>
                </a:defRPr>
              </a:lvl1pPr>
            </a:lstStyle>
            <a:p>
              <a:pPr algn="ctr" defTabSz="219039">
                <a:defRPr b="0">
                  <a:solidFill>
                    <a:srgbClr val="000000"/>
                  </a:solidFill>
                </a:defRPr>
              </a:pPr>
              <a:r>
                <a:rPr sz="1200" kern="0" dirty="0"/>
                <a:t>Flexible Compute Options to Run Apps / Services</a:t>
              </a:r>
            </a:p>
          </p:txBody>
        </p:sp>
        <p:sp>
          <p:nvSpPr>
            <p:cNvPr id="496" name="Shape 496"/>
            <p:cNvSpPr/>
            <p:nvPr/>
          </p:nvSpPr>
          <p:spPr>
            <a:xfrm>
              <a:off x="3962178" y="3314159"/>
              <a:ext cx="530013" cy="105799"/>
            </a:xfrm>
            <a:prstGeom prst="rect">
              <a:avLst/>
            </a:prstGeom>
            <a:ln w="12700">
              <a:miter lim="400000"/>
            </a:ln>
            <a:extLst>
              <a:ext uri="{C572A759-6A51-4108-AA02-DFA0A04FC94B}">
                <ma14:wrappingTextBoxFlag xmlns:ma14="http://schemas.microsoft.com/office/mac/drawingml/2011/main" xmlns="" val="1"/>
              </a:ext>
            </a:extLst>
          </p:spPr>
          <p:txBody>
            <a:bodyPr wrap="none" lIns="14288" tIns="14288" rIns="14288" bIns="14288" anchor="ctr">
              <a:spAutoFit/>
            </a:bodyPr>
            <a:lstStyle>
              <a:lvl1pPr algn="l">
                <a:defRPr sz="1400">
                  <a:solidFill>
                    <a:srgbClr val="5592DA"/>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dirty="0">
                  <a:solidFill>
                    <a:srgbClr val="000000"/>
                  </a:solidFill>
                </a:rPr>
                <a:t>Instant Runtimes</a:t>
              </a:r>
            </a:p>
          </p:txBody>
        </p:sp>
        <p:sp>
          <p:nvSpPr>
            <p:cNvPr id="497" name="Shape 497"/>
            <p:cNvSpPr/>
            <p:nvPr/>
          </p:nvSpPr>
          <p:spPr>
            <a:xfrm>
              <a:off x="5261723" y="3314159"/>
              <a:ext cx="362280" cy="105799"/>
            </a:xfrm>
            <a:prstGeom prst="rect">
              <a:avLst/>
            </a:prstGeom>
            <a:ln w="12700">
              <a:miter lim="400000"/>
            </a:ln>
            <a:extLst>
              <a:ext uri="{C572A759-6A51-4108-AA02-DFA0A04FC94B}">
                <ma14:wrappingTextBoxFlag xmlns:ma14="http://schemas.microsoft.com/office/mac/drawingml/2011/main" xmlns="" val="1"/>
              </a:ext>
            </a:extLst>
          </p:spPr>
          <p:txBody>
            <a:bodyPr wrap="none" lIns="14288" tIns="14288" rIns="14288" bIns="14288" anchor="ctr">
              <a:spAutoFit/>
            </a:bodyPr>
            <a:lstStyle>
              <a:lvl1pPr algn="l">
                <a:defRPr sz="1400">
                  <a:solidFill>
                    <a:srgbClr val="39669B"/>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Containers</a:t>
              </a:r>
            </a:p>
          </p:txBody>
        </p:sp>
        <p:sp>
          <p:nvSpPr>
            <p:cNvPr id="498" name="Shape 498"/>
            <p:cNvSpPr/>
            <p:nvPr/>
          </p:nvSpPr>
          <p:spPr>
            <a:xfrm>
              <a:off x="6565385" y="3314159"/>
              <a:ext cx="528992" cy="105799"/>
            </a:xfrm>
            <a:prstGeom prst="rect">
              <a:avLst/>
            </a:prstGeom>
            <a:ln w="12700">
              <a:miter lim="400000"/>
            </a:ln>
            <a:extLst>
              <a:ext uri="{C572A759-6A51-4108-AA02-DFA0A04FC94B}">
                <ma14:wrappingTextBoxFlag xmlns:ma14="http://schemas.microsoft.com/office/mac/drawingml/2011/main" xmlns="" val="1"/>
              </a:ext>
            </a:extLst>
          </p:spPr>
          <p:txBody>
            <a:bodyPr wrap="none" lIns="14288" tIns="14288" rIns="14288" bIns="14288" anchor="ctr">
              <a:spAutoFit/>
            </a:bodyPr>
            <a:lstStyle>
              <a:lvl1pPr algn="l">
                <a:defRPr sz="1400">
                  <a:solidFill>
                    <a:srgbClr val="39669B"/>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Virtual Machines</a:t>
              </a:r>
            </a:p>
          </p:txBody>
        </p:sp>
        <p:sp>
          <p:nvSpPr>
            <p:cNvPr id="529" name="Shape 529"/>
            <p:cNvSpPr/>
            <p:nvPr/>
          </p:nvSpPr>
          <p:spPr>
            <a:xfrm>
              <a:off x="7417894" y="3286504"/>
              <a:ext cx="349801" cy="573885"/>
            </a:xfrm>
            <a:prstGeom prst="rect">
              <a:avLst/>
            </a:prstGeom>
            <a:solidFill>
              <a:srgbClr val="5592DA">
                <a:alpha val="7746"/>
              </a:srgbClr>
            </a:solidFill>
            <a:ln w="12700">
              <a:miter lim="400000"/>
            </a:ln>
          </p:spPr>
          <p:txBody>
            <a:bodyPr lIns="0" tIns="0" rIns="0" bIns="0" anchor="ctr"/>
            <a:lstStyle/>
            <a:p>
              <a:pPr algn="ctr" defTabSz="219039">
                <a:defRPr>
                  <a:solidFill>
                    <a:srgbClr val="3C3E3E"/>
                  </a:solidFill>
                </a:defRPr>
              </a:pPr>
              <a:endParaRPr sz="1900" kern="0">
                <a:solidFill>
                  <a:srgbClr val="3C3E3E"/>
                </a:solidFill>
                <a:latin typeface="Helvetica Light"/>
                <a:ea typeface="Helvetica Light"/>
                <a:cs typeface="Helvetica Light"/>
                <a:sym typeface="Helvetica Light"/>
              </a:endParaRPr>
            </a:p>
          </p:txBody>
        </p:sp>
        <p:sp>
          <p:nvSpPr>
            <p:cNvPr id="530" name="Shape 530"/>
            <p:cNvSpPr/>
            <p:nvPr/>
          </p:nvSpPr>
          <p:spPr>
            <a:xfrm>
              <a:off x="6119818" y="3294079"/>
              <a:ext cx="349801" cy="573885"/>
            </a:xfrm>
            <a:prstGeom prst="rect">
              <a:avLst/>
            </a:prstGeom>
            <a:solidFill>
              <a:srgbClr val="5592DA">
                <a:alpha val="7746"/>
              </a:srgbClr>
            </a:solidFill>
            <a:ln w="12700">
              <a:miter lim="400000"/>
            </a:ln>
          </p:spPr>
          <p:txBody>
            <a:bodyPr lIns="0" tIns="0" rIns="0" bIns="0" anchor="ctr"/>
            <a:lstStyle/>
            <a:p>
              <a:pPr algn="ctr" defTabSz="219039">
                <a:defRPr>
                  <a:solidFill>
                    <a:srgbClr val="3C3E3E"/>
                  </a:solidFill>
                </a:defRPr>
              </a:pPr>
              <a:endParaRPr sz="1900" kern="0">
                <a:solidFill>
                  <a:srgbClr val="3C3E3E"/>
                </a:solidFill>
                <a:latin typeface="Helvetica Light"/>
                <a:ea typeface="Helvetica Light"/>
                <a:cs typeface="Helvetica Light"/>
                <a:sym typeface="Helvetica Light"/>
              </a:endParaRPr>
            </a:p>
          </p:txBody>
        </p:sp>
        <p:sp>
          <p:nvSpPr>
            <p:cNvPr id="531" name="Shape 531"/>
            <p:cNvSpPr/>
            <p:nvPr/>
          </p:nvSpPr>
          <p:spPr>
            <a:xfrm>
              <a:off x="4827828" y="3298342"/>
              <a:ext cx="349801" cy="573885"/>
            </a:xfrm>
            <a:prstGeom prst="rect">
              <a:avLst/>
            </a:prstGeom>
            <a:solidFill>
              <a:srgbClr val="5592DA">
                <a:alpha val="7746"/>
              </a:srgbClr>
            </a:solidFill>
            <a:ln w="12700">
              <a:miter lim="400000"/>
            </a:ln>
          </p:spPr>
          <p:txBody>
            <a:bodyPr lIns="0" tIns="0" rIns="0" bIns="0" anchor="ctr"/>
            <a:lstStyle/>
            <a:p>
              <a:pPr algn="ctr" defTabSz="219039">
                <a:defRPr>
                  <a:solidFill>
                    <a:srgbClr val="3C3E3E"/>
                  </a:solidFill>
                </a:defRPr>
              </a:pPr>
              <a:endParaRPr sz="1900" kern="0">
                <a:solidFill>
                  <a:srgbClr val="3C3E3E"/>
                </a:solidFill>
                <a:latin typeface="Helvetica Light"/>
                <a:ea typeface="Helvetica Light"/>
                <a:cs typeface="Helvetica Light"/>
                <a:sym typeface="Helvetica Light"/>
              </a:endParaRPr>
            </a:p>
          </p:txBody>
        </p:sp>
        <p:sp>
          <p:nvSpPr>
            <p:cNvPr id="532" name="Shape 532"/>
            <p:cNvSpPr/>
            <p:nvPr/>
          </p:nvSpPr>
          <p:spPr>
            <a:xfrm>
              <a:off x="4893919" y="3453237"/>
              <a:ext cx="107961" cy="161823"/>
            </a:xfrm>
            <a:prstGeom prst="rect">
              <a:avLst/>
            </a:prstGeom>
            <a:ln w="12700">
              <a:miter lim="400000"/>
            </a:ln>
            <a:extLst>
              <a:ext uri="{C572A759-6A51-4108-AA02-DFA0A04FC94B}">
                <ma14:wrappingTextBoxFlag xmlns:ma14="http://schemas.microsoft.com/office/mac/drawingml/2011/main" xmlns="" val="1"/>
              </a:ext>
            </a:extLst>
          </p:spPr>
          <p:txBody>
            <a:bodyPr wrap="none" lIns="26789" tIns="26789" rIns="26789" bIns="26789" anchor="ctr">
              <a:spAutoFit/>
            </a:bodyPr>
            <a:lstStyle>
              <a:lvl1pPr algn="l">
                <a:defRPr sz="5600" b="1">
                  <a:solidFill>
                    <a:srgbClr val="5592DA"/>
                  </a:solidFill>
                  <a:latin typeface="Helvetica Neue"/>
                  <a:ea typeface="Helvetica Neue"/>
                  <a:cs typeface="Helvetica Neue"/>
                  <a:sym typeface="Helvetica Neue"/>
                </a:defRPr>
              </a:lvl1pPr>
            </a:lstStyle>
            <a:p>
              <a:pPr defTabSz="219039">
                <a:defRPr sz="1800" b="0">
                  <a:solidFill>
                    <a:srgbClr val="000000"/>
                  </a:solidFill>
                </a:defRPr>
              </a:pPr>
              <a:r>
                <a:rPr sz="700" b="0" kern="0">
                  <a:solidFill>
                    <a:srgbClr val="000000"/>
                  </a:solidFill>
                </a:rPr>
                <a:t>+</a:t>
              </a:r>
            </a:p>
          </p:txBody>
        </p:sp>
        <p:sp>
          <p:nvSpPr>
            <p:cNvPr id="533" name="Shape 533"/>
            <p:cNvSpPr/>
            <p:nvPr/>
          </p:nvSpPr>
          <p:spPr>
            <a:xfrm>
              <a:off x="6186993" y="3453237"/>
              <a:ext cx="107961" cy="161823"/>
            </a:xfrm>
            <a:prstGeom prst="rect">
              <a:avLst/>
            </a:prstGeom>
            <a:ln w="12700">
              <a:miter lim="400000"/>
            </a:ln>
            <a:extLst>
              <a:ext uri="{C572A759-6A51-4108-AA02-DFA0A04FC94B}">
                <ma14:wrappingTextBoxFlag xmlns:ma14="http://schemas.microsoft.com/office/mac/drawingml/2011/main" xmlns="" val="1"/>
              </a:ext>
            </a:extLst>
          </p:spPr>
          <p:txBody>
            <a:bodyPr wrap="none" lIns="26789" tIns="26789" rIns="26789" bIns="26789" anchor="ctr">
              <a:spAutoFit/>
            </a:bodyPr>
            <a:lstStyle>
              <a:lvl1pPr algn="l">
                <a:defRPr sz="5600" b="1">
                  <a:solidFill>
                    <a:srgbClr val="5592DA"/>
                  </a:solidFill>
                  <a:latin typeface="Helvetica Neue"/>
                  <a:ea typeface="Helvetica Neue"/>
                  <a:cs typeface="Helvetica Neue"/>
                  <a:sym typeface="Helvetica Neue"/>
                </a:defRPr>
              </a:lvl1pPr>
            </a:lstStyle>
            <a:p>
              <a:pPr defTabSz="219039">
                <a:defRPr sz="1800" b="0">
                  <a:solidFill>
                    <a:srgbClr val="000000"/>
                  </a:solidFill>
                </a:defRPr>
              </a:pPr>
              <a:r>
                <a:rPr sz="700" b="0" kern="0" dirty="0">
                  <a:solidFill>
                    <a:srgbClr val="000000"/>
                  </a:solidFill>
                </a:rPr>
                <a:t>+</a:t>
              </a:r>
            </a:p>
          </p:txBody>
        </p:sp>
        <p:sp>
          <p:nvSpPr>
            <p:cNvPr id="534" name="Shape 534"/>
            <p:cNvSpPr/>
            <p:nvPr/>
          </p:nvSpPr>
          <p:spPr>
            <a:xfrm>
              <a:off x="7490794" y="3463374"/>
              <a:ext cx="107961" cy="161823"/>
            </a:xfrm>
            <a:prstGeom prst="rect">
              <a:avLst/>
            </a:prstGeom>
            <a:ln w="12700">
              <a:miter lim="400000"/>
            </a:ln>
            <a:extLst>
              <a:ext uri="{C572A759-6A51-4108-AA02-DFA0A04FC94B}">
                <ma14:wrappingTextBoxFlag xmlns:ma14="http://schemas.microsoft.com/office/mac/drawingml/2011/main" xmlns="" val="1"/>
              </a:ext>
            </a:extLst>
          </p:spPr>
          <p:txBody>
            <a:bodyPr wrap="none" lIns="26789" tIns="26789" rIns="26789" bIns="26789" anchor="ctr">
              <a:spAutoFit/>
            </a:bodyPr>
            <a:lstStyle>
              <a:lvl1pPr algn="l">
                <a:defRPr sz="5600" b="1">
                  <a:solidFill>
                    <a:srgbClr val="5592DA"/>
                  </a:solidFill>
                  <a:latin typeface="Helvetica Neue"/>
                  <a:ea typeface="Helvetica Neue"/>
                  <a:cs typeface="Helvetica Neue"/>
                  <a:sym typeface="Helvetica Neue"/>
                </a:defRPr>
              </a:lvl1pPr>
            </a:lstStyle>
            <a:p>
              <a:pPr defTabSz="219039">
                <a:defRPr sz="1800" b="0">
                  <a:solidFill>
                    <a:srgbClr val="000000"/>
                  </a:solidFill>
                </a:defRPr>
              </a:pPr>
              <a:r>
                <a:rPr sz="700" b="0" kern="0">
                  <a:solidFill>
                    <a:srgbClr val="000000"/>
                  </a:solidFill>
                </a:rPr>
                <a:t>+</a:t>
              </a:r>
            </a:p>
          </p:txBody>
        </p:sp>
      </p:grpSp>
      <p:grpSp>
        <p:nvGrpSpPr>
          <p:cNvPr id="6" name="Group 5"/>
          <p:cNvGrpSpPr/>
          <p:nvPr/>
        </p:nvGrpSpPr>
        <p:grpSpPr>
          <a:xfrm>
            <a:off x="2974918" y="978239"/>
            <a:ext cx="704083" cy="3656155"/>
            <a:chOff x="2974916" y="978238"/>
            <a:chExt cx="704083" cy="3656155"/>
          </a:xfrm>
        </p:grpSpPr>
        <p:sp>
          <p:nvSpPr>
            <p:cNvPr id="504" name="Shape 504"/>
            <p:cNvSpPr/>
            <p:nvPr/>
          </p:nvSpPr>
          <p:spPr>
            <a:xfrm>
              <a:off x="3051164" y="1529749"/>
              <a:ext cx="555402" cy="3104644"/>
            </a:xfrm>
            <a:prstGeom prst="rect">
              <a:avLst/>
            </a:prstGeom>
            <a:ln w="25400">
              <a:solidFill>
                <a:srgbClr val="AE6DE8"/>
              </a:solidFill>
            </a:ln>
          </p:spPr>
          <p:txBody>
            <a:bodyPr lIns="0" tIns="0" rIns="0" bIns="0" anchor="ctr"/>
            <a:lstStyle/>
            <a:p>
              <a:pPr algn="ctr" defTabSz="219039"/>
              <a:endParaRPr sz="1900" kern="0">
                <a:solidFill>
                  <a:sysClr val="windowText" lastClr="000000"/>
                </a:solidFill>
                <a:latin typeface="Helvetica Light"/>
                <a:ea typeface="Helvetica Light"/>
                <a:cs typeface="Helvetica Light"/>
                <a:sym typeface="Helvetica Light"/>
              </a:endParaRPr>
            </a:p>
          </p:txBody>
        </p:sp>
        <p:sp>
          <p:nvSpPr>
            <p:cNvPr id="505" name="Shape 505"/>
            <p:cNvSpPr/>
            <p:nvPr/>
          </p:nvSpPr>
          <p:spPr>
            <a:xfrm>
              <a:off x="2974916" y="978238"/>
              <a:ext cx="704083" cy="459742"/>
            </a:xfrm>
            <a:prstGeom prst="rect">
              <a:avLst/>
            </a:prstGeom>
            <a:ln w="12700">
              <a:miter lim="400000"/>
            </a:ln>
            <a:extLst>
              <a:ext uri="{C572A759-6A51-4108-AA02-DFA0A04FC94B}">
                <ma14:wrappingTextBoxFlag xmlns:ma14="http://schemas.microsoft.com/office/mac/drawingml/2011/main" xmlns="" val="1"/>
              </a:ext>
            </a:extLst>
          </p:spPr>
          <p:txBody>
            <a:bodyPr wrap="none" lIns="14288" tIns="14288" rIns="14288" bIns="14288" anchor="ctr">
              <a:spAutoFit/>
            </a:bodyPr>
            <a:lstStyle/>
            <a:p>
              <a:pPr defTabSz="219039">
                <a:defRPr sz="1800"/>
              </a:pPr>
              <a:r>
                <a:rPr sz="1400" b="1" kern="0" dirty="0">
                  <a:solidFill>
                    <a:srgbClr val="AE6DE8"/>
                  </a:solidFill>
                  <a:latin typeface="Helvetica Neue"/>
                  <a:ea typeface="Helvetica Neue"/>
                  <a:cs typeface="Helvetica Neue"/>
                  <a:sym typeface="Helvetica Neue"/>
                </a:rPr>
                <a:t>DevOps</a:t>
              </a:r>
            </a:p>
            <a:p>
              <a:pPr defTabSz="219039">
                <a:defRPr sz="1800"/>
              </a:pPr>
              <a:r>
                <a:rPr sz="1400" b="1" kern="0" dirty="0">
                  <a:solidFill>
                    <a:srgbClr val="AE6DE8"/>
                  </a:solidFill>
                  <a:latin typeface="Helvetica Neue"/>
                  <a:ea typeface="Helvetica Neue"/>
                  <a:cs typeface="Helvetica Neue"/>
                  <a:sym typeface="Helvetica Neue"/>
                </a:rPr>
                <a:t>Tooling</a:t>
              </a:r>
            </a:p>
          </p:txBody>
        </p:sp>
        <p:pic>
          <p:nvPicPr>
            <p:cNvPr id="511" name="image93-filtered.png"/>
            <p:cNvPicPr/>
            <p:nvPr/>
          </p:nvPicPr>
          <p:blipFill>
            <a:blip r:embed="rId8">
              <a:extLst/>
            </a:blip>
            <a:stretch>
              <a:fillRect/>
            </a:stretch>
          </p:blipFill>
          <p:spPr>
            <a:xfrm>
              <a:off x="3237102" y="1641532"/>
              <a:ext cx="200843" cy="200919"/>
            </a:xfrm>
            <a:prstGeom prst="rect">
              <a:avLst/>
            </a:prstGeom>
            <a:ln w="12700">
              <a:miter lim="400000"/>
            </a:ln>
          </p:spPr>
        </p:pic>
        <p:pic>
          <p:nvPicPr>
            <p:cNvPr id="512" name="Unknown-filtered.jpg"/>
            <p:cNvPicPr/>
            <p:nvPr/>
          </p:nvPicPr>
          <p:blipFill>
            <a:blip r:embed="rId9">
              <a:extLst/>
            </a:blip>
            <a:stretch>
              <a:fillRect/>
            </a:stretch>
          </p:blipFill>
          <p:spPr>
            <a:xfrm>
              <a:off x="3197506" y="2618402"/>
              <a:ext cx="280033" cy="280033"/>
            </a:xfrm>
            <a:prstGeom prst="rect">
              <a:avLst/>
            </a:prstGeom>
            <a:ln w="12700">
              <a:miter lim="400000"/>
            </a:ln>
          </p:spPr>
        </p:pic>
        <p:pic>
          <p:nvPicPr>
            <p:cNvPr id="513" name="Sublime_Text_Logo-filtered.png"/>
            <p:cNvPicPr/>
            <p:nvPr/>
          </p:nvPicPr>
          <p:blipFill>
            <a:blip r:embed="rId10">
              <a:extLst/>
            </a:blip>
            <a:stretch>
              <a:fillRect/>
            </a:stretch>
          </p:blipFill>
          <p:spPr>
            <a:xfrm>
              <a:off x="3196825" y="2278913"/>
              <a:ext cx="281384" cy="281384"/>
            </a:xfrm>
            <a:prstGeom prst="rect">
              <a:avLst/>
            </a:prstGeom>
            <a:ln w="12700">
              <a:miter lim="400000"/>
            </a:ln>
          </p:spPr>
        </p:pic>
        <p:pic>
          <p:nvPicPr>
            <p:cNvPr id="514" name="image92-filtered.png"/>
            <p:cNvPicPr/>
            <p:nvPr/>
          </p:nvPicPr>
          <p:blipFill>
            <a:blip r:embed="rId11">
              <a:extLst/>
            </a:blip>
            <a:stretch>
              <a:fillRect/>
            </a:stretch>
          </p:blipFill>
          <p:spPr>
            <a:xfrm>
              <a:off x="3194848" y="1938430"/>
              <a:ext cx="285338" cy="284733"/>
            </a:xfrm>
            <a:prstGeom prst="rect">
              <a:avLst/>
            </a:prstGeom>
            <a:ln w="12700">
              <a:miter lim="400000"/>
            </a:ln>
          </p:spPr>
        </p:pic>
        <p:pic>
          <p:nvPicPr>
            <p:cNvPr id="515" name="Unknown-1-filtered.jpg"/>
            <p:cNvPicPr/>
            <p:nvPr/>
          </p:nvPicPr>
          <p:blipFill>
            <a:blip r:embed="rId12">
              <a:extLst/>
            </a:blip>
            <a:stretch>
              <a:fillRect/>
            </a:stretch>
          </p:blipFill>
          <p:spPr>
            <a:xfrm>
              <a:off x="3168097" y="2956054"/>
              <a:ext cx="338784" cy="282320"/>
            </a:xfrm>
            <a:prstGeom prst="rect">
              <a:avLst/>
            </a:prstGeom>
            <a:ln w="12700">
              <a:miter lim="400000"/>
            </a:ln>
          </p:spPr>
        </p:pic>
        <p:pic>
          <p:nvPicPr>
            <p:cNvPr id="516" name="image65-filtered.png"/>
            <p:cNvPicPr/>
            <p:nvPr/>
          </p:nvPicPr>
          <p:blipFill>
            <a:blip r:embed="rId13">
              <a:extLst/>
            </a:blip>
            <a:stretch>
              <a:fillRect/>
            </a:stretch>
          </p:blipFill>
          <p:spPr>
            <a:xfrm>
              <a:off x="3217381" y="3315847"/>
              <a:ext cx="240272" cy="240362"/>
            </a:xfrm>
            <a:prstGeom prst="rect">
              <a:avLst/>
            </a:prstGeom>
            <a:ln w="12700">
              <a:miter lim="400000"/>
            </a:ln>
          </p:spPr>
        </p:pic>
        <p:pic>
          <p:nvPicPr>
            <p:cNvPr id="517" name="image90-filtered.png"/>
            <p:cNvPicPr/>
            <p:nvPr/>
          </p:nvPicPr>
          <p:blipFill>
            <a:blip r:embed="rId14">
              <a:extLst/>
            </a:blip>
            <a:stretch>
              <a:fillRect/>
            </a:stretch>
          </p:blipFill>
          <p:spPr>
            <a:xfrm>
              <a:off x="3217074" y="3654655"/>
              <a:ext cx="240873" cy="240363"/>
            </a:xfrm>
            <a:prstGeom prst="rect">
              <a:avLst/>
            </a:prstGeom>
            <a:ln w="12700">
              <a:miter lim="400000"/>
            </a:ln>
          </p:spPr>
        </p:pic>
        <p:pic>
          <p:nvPicPr>
            <p:cNvPr id="518" name="image113-filtered.jpeg"/>
            <p:cNvPicPr/>
            <p:nvPr/>
          </p:nvPicPr>
          <p:blipFill>
            <a:blip r:embed="rId15">
              <a:extLst/>
            </a:blip>
            <a:stretch>
              <a:fillRect/>
            </a:stretch>
          </p:blipFill>
          <p:spPr>
            <a:xfrm>
              <a:off x="3138273" y="4056926"/>
              <a:ext cx="398439" cy="113484"/>
            </a:xfrm>
            <a:prstGeom prst="rect">
              <a:avLst/>
            </a:prstGeom>
            <a:ln w="12700">
              <a:miter lim="400000"/>
            </a:ln>
          </p:spPr>
        </p:pic>
        <p:sp>
          <p:nvSpPr>
            <p:cNvPr id="535" name="Shape 535"/>
            <p:cNvSpPr/>
            <p:nvPr/>
          </p:nvSpPr>
          <p:spPr>
            <a:xfrm>
              <a:off x="3044309" y="4280796"/>
              <a:ext cx="570826" cy="346061"/>
            </a:xfrm>
            <a:prstGeom prst="rect">
              <a:avLst/>
            </a:prstGeom>
            <a:solidFill>
              <a:srgbClr val="AE6DE8">
                <a:alpha val="7746"/>
              </a:srgbClr>
            </a:solidFill>
            <a:ln w="12700">
              <a:miter lim="400000"/>
            </a:ln>
          </p:spPr>
          <p:txBody>
            <a:bodyPr lIns="0" tIns="0" rIns="0" bIns="0" anchor="ctr"/>
            <a:lstStyle/>
            <a:p>
              <a:pPr algn="ctr" defTabSz="219039">
                <a:defRPr>
                  <a:solidFill>
                    <a:srgbClr val="3C3E3E"/>
                  </a:solidFill>
                </a:defRPr>
              </a:pPr>
              <a:endParaRPr sz="1900" kern="0">
                <a:solidFill>
                  <a:srgbClr val="3C3E3E"/>
                </a:solidFill>
                <a:latin typeface="Helvetica Light"/>
                <a:ea typeface="Helvetica Light"/>
                <a:cs typeface="Helvetica Light"/>
                <a:sym typeface="Helvetica Light"/>
              </a:endParaRPr>
            </a:p>
          </p:txBody>
        </p:sp>
        <p:sp>
          <p:nvSpPr>
            <p:cNvPr id="536" name="Shape 536"/>
            <p:cNvSpPr/>
            <p:nvPr/>
          </p:nvSpPr>
          <p:spPr>
            <a:xfrm>
              <a:off x="3218036" y="4342274"/>
              <a:ext cx="107961" cy="161823"/>
            </a:xfrm>
            <a:prstGeom prst="rect">
              <a:avLst/>
            </a:prstGeom>
            <a:ln w="12700">
              <a:miter lim="400000"/>
            </a:ln>
            <a:extLst>
              <a:ext uri="{C572A759-6A51-4108-AA02-DFA0A04FC94B}">
                <ma14:wrappingTextBoxFlag xmlns:ma14="http://schemas.microsoft.com/office/mac/drawingml/2011/main" xmlns="" val="1"/>
              </a:ext>
            </a:extLst>
          </p:spPr>
          <p:txBody>
            <a:bodyPr wrap="none" lIns="26789" tIns="26789" rIns="26789" bIns="26789" anchor="ctr">
              <a:spAutoFit/>
            </a:bodyPr>
            <a:lstStyle>
              <a:lvl1pPr algn="l">
                <a:defRPr sz="5600" b="1">
                  <a:solidFill>
                    <a:srgbClr val="AE6DE8"/>
                  </a:solidFill>
                  <a:latin typeface="Helvetica Neue"/>
                  <a:ea typeface="Helvetica Neue"/>
                  <a:cs typeface="Helvetica Neue"/>
                  <a:sym typeface="Helvetica Neue"/>
                </a:defRPr>
              </a:lvl1pPr>
            </a:lstStyle>
            <a:p>
              <a:pPr defTabSz="219039">
                <a:defRPr sz="1800" b="0">
                  <a:solidFill>
                    <a:srgbClr val="000000"/>
                  </a:solidFill>
                </a:defRPr>
              </a:pPr>
              <a:r>
                <a:rPr sz="700" b="0" kern="0">
                  <a:solidFill>
                    <a:srgbClr val="000000"/>
                  </a:solidFill>
                </a:rPr>
                <a:t>+</a:t>
              </a:r>
            </a:p>
          </p:txBody>
        </p:sp>
      </p:grpSp>
      <p:grpSp>
        <p:nvGrpSpPr>
          <p:cNvPr id="7" name="Group 6"/>
          <p:cNvGrpSpPr/>
          <p:nvPr/>
        </p:nvGrpSpPr>
        <p:grpSpPr>
          <a:xfrm>
            <a:off x="7870949" y="890068"/>
            <a:ext cx="1093256" cy="3742097"/>
            <a:chOff x="7870949" y="890068"/>
            <a:chExt cx="1093256" cy="3742097"/>
          </a:xfrm>
        </p:grpSpPr>
        <p:grpSp>
          <p:nvGrpSpPr>
            <p:cNvPr id="5" name="Group 4"/>
            <p:cNvGrpSpPr/>
            <p:nvPr/>
          </p:nvGrpSpPr>
          <p:grpSpPr>
            <a:xfrm>
              <a:off x="7870949" y="890068"/>
              <a:ext cx="1093256" cy="3734780"/>
              <a:chOff x="7870949" y="890067"/>
              <a:chExt cx="1093256" cy="3734780"/>
            </a:xfrm>
          </p:grpSpPr>
          <p:sp>
            <p:nvSpPr>
              <p:cNvPr id="519" name="Shape 519"/>
              <p:cNvSpPr/>
              <p:nvPr/>
            </p:nvSpPr>
            <p:spPr>
              <a:xfrm>
                <a:off x="8134735" y="1520203"/>
                <a:ext cx="555402" cy="3104644"/>
              </a:xfrm>
              <a:prstGeom prst="rect">
                <a:avLst/>
              </a:prstGeom>
              <a:ln w="25400">
                <a:solidFill>
                  <a:srgbClr val="26475B"/>
                </a:solidFill>
              </a:ln>
            </p:spPr>
            <p:txBody>
              <a:bodyPr lIns="0" tIns="0" rIns="0" bIns="0" anchor="ctr"/>
              <a:lstStyle/>
              <a:p>
                <a:pPr algn="ctr" defTabSz="219039"/>
                <a:endParaRPr sz="1900" kern="0">
                  <a:solidFill>
                    <a:sysClr val="windowText" lastClr="000000"/>
                  </a:solidFill>
                  <a:latin typeface="Helvetica Light"/>
                  <a:ea typeface="Helvetica Light"/>
                  <a:cs typeface="Helvetica Light"/>
                  <a:sym typeface="Helvetica Light"/>
                </a:endParaRPr>
              </a:p>
            </p:txBody>
          </p:sp>
          <p:sp>
            <p:nvSpPr>
              <p:cNvPr id="520" name="Shape 520"/>
              <p:cNvSpPr/>
              <p:nvPr/>
            </p:nvSpPr>
            <p:spPr>
              <a:xfrm>
                <a:off x="7870949" y="890067"/>
                <a:ext cx="1093256" cy="475131"/>
              </a:xfrm>
              <a:prstGeom prst="rect">
                <a:avLst/>
              </a:prstGeom>
              <a:ln w="12700">
                <a:miter lim="400000"/>
              </a:ln>
              <a:extLst>
                <a:ext uri="{C572A759-6A51-4108-AA02-DFA0A04FC94B}">
                  <ma14:wrappingTextBoxFlag xmlns:ma14="http://schemas.microsoft.com/office/mac/drawingml/2011/main" xmlns="" val="1"/>
                </a:ext>
              </a:extLst>
            </p:spPr>
            <p:txBody>
              <a:bodyPr wrap="square" lIns="14288" tIns="14288" rIns="14288" bIns="14288" anchor="ctr">
                <a:spAutoFit/>
              </a:bodyPr>
              <a:lstStyle>
                <a:lvl1pPr algn="l">
                  <a:defRPr sz="1800" b="1">
                    <a:solidFill>
                      <a:srgbClr val="26475B"/>
                    </a:solidFill>
                    <a:latin typeface="Helvetica Neue"/>
                    <a:ea typeface="Helvetica Neue"/>
                    <a:cs typeface="Helvetica Neue"/>
                    <a:sym typeface="Helvetica Neue"/>
                  </a:defRPr>
                </a:lvl1pPr>
              </a:lstStyle>
              <a:p>
                <a:pPr algn="ctr" defTabSz="219039">
                  <a:defRPr b="0">
                    <a:solidFill>
                      <a:srgbClr val="000000"/>
                    </a:solidFill>
                  </a:defRPr>
                </a:pPr>
                <a:r>
                  <a:rPr sz="1200" kern="0" dirty="0">
                    <a:solidFill>
                      <a:schemeClr val="tx2">
                        <a:lumMod val="75000"/>
                      </a:schemeClr>
                    </a:solidFill>
                    <a:latin typeface="Arial Black"/>
                    <a:cs typeface="Arial Black"/>
                  </a:rPr>
                  <a:t>Integration</a:t>
                </a:r>
                <a:r>
                  <a:rPr kern="0" dirty="0">
                    <a:solidFill>
                      <a:schemeClr val="tx2">
                        <a:lumMod val="75000"/>
                      </a:schemeClr>
                    </a:solidFill>
                    <a:latin typeface="Arial Black"/>
                    <a:cs typeface="Arial Black"/>
                  </a:rPr>
                  <a:t> </a:t>
                </a:r>
                <a:r>
                  <a:rPr lang="ga-IE" sz="1100" kern="0" dirty="0" smtClean="0">
                    <a:solidFill>
                      <a:schemeClr val="tx2">
                        <a:lumMod val="75000"/>
                      </a:schemeClr>
                    </a:solidFill>
                    <a:latin typeface="Arial Black"/>
                    <a:cs typeface="Arial Black"/>
                  </a:rPr>
                  <a:t>&amp; </a:t>
                </a:r>
                <a:r>
                  <a:rPr sz="1100" kern="0" dirty="0" smtClean="0">
                    <a:solidFill>
                      <a:schemeClr val="tx2">
                        <a:lumMod val="75000"/>
                      </a:schemeClr>
                    </a:solidFill>
                    <a:latin typeface="Arial Black"/>
                    <a:cs typeface="Arial Black"/>
                  </a:rPr>
                  <a:t>API </a:t>
                </a:r>
                <a:r>
                  <a:rPr sz="1100" kern="0" dirty="0">
                    <a:solidFill>
                      <a:schemeClr val="tx2">
                        <a:lumMod val="75000"/>
                      </a:schemeClr>
                    </a:solidFill>
                    <a:latin typeface="Arial Black"/>
                    <a:cs typeface="Arial Black"/>
                  </a:rPr>
                  <a:t>Mgmt</a:t>
                </a:r>
              </a:p>
            </p:txBody>
          </p:sp>
        </p:grpSp>
        <p:pic>
          <p:nvPicPr>
            <p:cNvPr id="521" name="pasted-image.tif"/>
            <p:cNvPicPr/>
            <p:nvPr/>
          </p:nvPicPr>
          <p:blipFill>
            <a:blip r:embed="rId16">
              <a:extLst/>
            </a:blip>
            <a:stretch>
              <a:fillRect/>
            </a:stretch>
          </p:blipFill>
          <p:spPr>
            <a:xfrm>
              <a:off x="8250062" y="2738685"/>
              <a:ext cx="334863" cy="334864"/>
            </a:xfrm>
            <a:prstGeom prst="rect">
              <a:avLst/>
            </a:prstGeom>
            <a:ln w="12700">
              <a:miter lim="400000"/>
            </a:ln>
          </p:spPr>
        </p:pic>
        <p:pic>
          <p:nvPicPr>
            <p:cNvPr id="522" name="pasted-image.tif"/>
            <p:cNvPicPr/>
            <p:nvPr/>
          </p:nvPicPr>
          <p:blipFill>
            <a:blip r:embed="rId17">
              <a:extLst/>
            </a:blip>
            <a:stretch>
              <a:fillRect/>
            </a:stretch>
          </p:blipFill>
          <p:spPr>
            <a:xfrm>
              <a:off x="8248727" y="2204939"/>
              <a:ext cx="337543" cy="334864"/>
            </a:xfrm>
            <a:prstGeom prst="rect">
              <a:avLst/>
            </a:prstGeom>
            <a:ln w="12700">
              <a:miter lim="400000"/>
            </a:ln>
          </p:spPr>
        </p:pic>
        <p:pic>
          <p:nvPicPr>
            <p:cNvPr id="523" name="pasted-image.tif"/>
            <p:cNvPicPr/>
            <p:nvPr/>
          </p:nvPicPr>
          <p:blipFill>
            <a:blip r:embed="rId18">
              <a:extLst/>
            </a:blip>
            <a:stretch>
              <a:fillRect/>
            </a:stretch>
          </p:blipFill>
          <p:spPr>
            <a:xfrm>
              <a:off x="8250062" y="3272430"/>
              <a:ext cx="334863" cy="334864"/>
            </a:xfrm>
            <a:prstGeom prst="rect">
              <a:avLst/>
            </a:prstGeom>
            <a:ln w="12700">
              <a:miter lim="400000"/>
            </a:ln>
          </p:spPr>
        </p:pic>
        <p:pic>
          <p:nvPicPr>
            <p:cNvPr id="524" name="pasted-image.tif"/>
            <p:cNvPicPr/>
            <p:nvPr/>
          </p:nvPicPr>
          <p:blipFill>
            <a:blip r:embed="rId19">
              <a:extLst/>
            </a:blip>
            <a:stretch>
              <a:fillRect/>
            </a:stretch>
          </p:blipFill>
          <p:spPr>
            <a:xfrm>
              <a:off x="8250062" y="3806175"/>
              <a:ext cx="334863" cy="334864"/>
            </a:xfrm>
            <a:prstGeom prst="rect">
              <a:avLst/>
            </a:prstGeom>
            <a:ln w="12700">
              <a:miter lim="400000"/>
            </a:ln>
          </p:spPr>
        </p:pic>
        <p:pic>
          <p:nvPicPr>
            <p:cNvPr id="525" name="pasted-image.tif"/>
            <p:cNvPicPr/>
            <p:nvPr/>
          </p:nvPicPr>
          <p:blipFill>
            <a:blip r:embed="rId20">
              <a:extLst/>
            </a:blip>
            <a:stretch>
              <a:fillRect/>
            </a:stretch>
          </p:blipFill>
          <p:spPr>
            <a:xfrm>
              <a:off x="8248727" y="1671194"/>
              <a:ext cx="337543" cy="334864"/>
            </a:xfrm>
            <a:prstGeom prst="rect">
              <a:avLst/>
            </a:prstGeom>
            <a:ln w="12700">
              <a:miter lim="400000"/>
            </a:ln>
          </p:spPr>
        </p:pic>
        <p:sp>
          <p:nvSpPr>
            <p:cNvPr id="537" name="Shape 537"/>
            <p:cNvSpPr/>
            <p:nvPr/>
          </p:nvSpPr>
          <p:spPr>
            <a:xfrm>
              <a:off x="8130571" y="4286104"/>
              <a:ext cx="570826" cy="346061"/>
            </a:xfrm>
            <a:prstGeom prst="rect">
              <a:avLst/>
            </a:prstGeom>
            <a:solidFill>
              <a:srgbClr val="26475B">
                <a:alpha val="7746"/>
              </a:srgbClr>
            </a:solidFill>
            <a:ln w="12700">
              <a:miter lim="400000"/>
            </a:ln>
          </p:spPr>
          <p:txBody>
            <a:bodyPr lIns="0" tIns="0" rIns="0" bIns="0" anchor="ctr"/>
            <a:lstStyle/>
            <a:p>
              <a:pPr algn="ctr" defTabSz="219039">
                <a:defRPr>
                  <a:solidFill>
                    <a:srgbClr val="3C3E3E"/>
                  </a:solidFill>
                </a:defRPr>
              </a:pPr>
              <a:endParaRPr sz="1900" kern="0">
                <a:solidFill>
                  <a:srgbClr val="3C3E3E"/>
                </a:solidFill>
                <a:latin typeface="Helvetica Light"/>
                <a:ea typeface="Helvetica Light"/>
                <a:cs typeface="Helvetica Light"/>
                <a:sym typeface="Helvetica Light"/>
              </a:endParaRPr>
            </a:p>
          </p:txBody>
        </p:sp>
        <p:sp>
          <p:nvSpPr>
            <p:cNvPr id="538" name="Shape 538"/>
            <p:cNvSpPr/>
            <p:nvPr/>
          </p:nvSpPr>
          <p:spPr>
            <a:xfrm>
              <a:off x="8304301" y="4347583"/>
              <a:ext cx="107961" cy="161823"/>
            </a:xfrm>
            <a:prstGeom prst="rect">
              <a:avLst/>
            </a:prstGeom>
            <a:ln w="12700">
              <a:miter lim="400000"/>
            </a:ln>
            <a:extLst>
              <a:ext uri="{C572A759-6A51-4108-AA02-DFA0A04FC94B}">
                <ma14:wrappingTextBoxFlag xmlns:ma14="http://schemas.microsoft.com/office/mac/drawingml/2011/main" xmlns="" val="1"/>
              </a:ext>
            </a:extLst>
          </p:spPr>
          <p:txBody>
            <a:bodyPr wrap="none" lIns="26789" tIns="26789" rIns="26789" bIns="26789" anchor="ctr">
              <a:spAutoFit/>
            </a:bodyPr>
            <a:lstStyle>
              <a:lvl1pPr algn="l">
                <a:defRPr sz="5600" b="1">
                  <a:solidFill>
                    <a:srgbClr val="26475B"/>
                  </a:solidFill>
                  <a:latin typeface="Helvetica Neue"/>
                  <a:ea typeface="Helvetica Neue"/>
                  <a:cs typeface="Helvetica Neue"/>
                  <a:sym typeface="Helvetica Neue"/>
                </a:defRPr>
              </a:lvl1pPr>
            </a:lstStyle>
            <a:p>
              <a:pPr defTabSz="219039">
                <a:defRPr sz="1800" b="0">
                  <a:solidFill>
                    <a:srgbClr val="000000"/>
                  </a:solidFill>
                </a:defRPr>
              </a:pPr>
              <a:r>
                <a:rPr sz="700" b="0" kern="0">
                  <a:solidFill>
                    <a:srgbClr val="000000"/>
                  </a:solidFill>
                </a:rPr>
                <a:t>+</a:t>
              </a:r>
            </a:p>
          </p:txBody>
        </p:sp>
      </p:grpSp>
      <p:grpSp>
        <p:nvGrpSpPr>
          <p:cNvPr id="585" name="Group 585"/>
          <p:cNvGrpSpPr/>
          <p:nvPr/>
        </p:nvGrpSpPr>
        <p:grpSpPr>
          <a:xfrm>
            <a:off x="3924398" y="1934622"/>
            <a:ext cx="3847200" cy="1032055"/>
            <a:chOff x="0" y="-315243"/>
            <a:chExt cx="10259198" cy="2752147"/>
          </a:xfrm>
        </p:grpSpPr>
        <p:sp>
          <p:nvSpPr>
            <p:cNvPr id="541" name="Shape 541"/>
            <p:cNvSpPr/>
            <p:nvPr/>
          </p:nvSpPr>
          <p:spPr>
            <a:xfrm>
              <a:off x="9250243" y="421874"/>
              <a:ext cx="996291" cy="2007005"/>
            </a:xfrm>
            <a:prstGeom prst="rect">
              <a:avLst/>
            </a:prstGeom>
            <a:solidFill>
              <a:srgbClr val="3C3E3E">
                <a:alpha val="4384"/>
              </a:srgbClr>
            </a:solidFill>
            <a:ln w="12700" cap="flat">
              <a:noFill/>
              <a:miter lim="400000"/>
            </a:ln>
            <a:effectLst/>
          </p:spPr>
          <p:txBody>
            <a:bodyPr wrap="square" lIns="0" tIns="0" rIns="0" bIns="0" numCol="1" anchor="ctr">
              <a:noAutofit/>
            </a:bodyPr>
            <a:lstStyle/>
            <a:p>
              <a:pPr algn="ctr" defTabSz="219039">
                <a:defRPr>
                  <a:solidFill>
                    <a:srgbClr val="3C3E3E"/>
                  </a:solidFill>
                </a:defRPr>
              </a:pPr>
              <a:endParaRPr sz="1900" kern="0">
                <a:solidFill>
                  <a:srgbClr val="3C3E3E"/>
                </a:solidFill>
                <a:latin typeface="Helvetica Light"/>
                <a:ea typeface="Helvetica Light"/>
                <a:cs typeface="Helvetica Light"/>
                <a:sym typeface="Helvetica Light"/>
              </a:endParaRPr>
            </a:p>
          </p:txBody>
        </p:sp>
        <p:sp>
          <p:nvSpPr>
            <p:cNvPr id="542" name="Shape 542"/>
            <p:cNvSpPr/>
            <p:nvPr/>
          </p:nvSpPr>
          <p:spPr>
            <a:xfrm>
              <a:off x="40960" y="429899"/>
              <a:ext cx="10213598" cy="2007005"/>
            </a:xfrm>
            <a:prstGeom prst="rect">
              <a:avLst/>
            </a:prstGeom>
            <a:noFill/>
            <a:ln w="25400" cap="flat">
              <a:solidFill>
                <a:srgbClr val="5F6E75"/>
              </a:solidFill>
              <a:prstDash val="solid"/>
              <a:bevel/>
            </a:ln>
            <a:effectLst/>
          </p:spPr>
          <p:txBody>
            <a:bodyPr wrap="square" lIns="0" tIns="0" rIns="0" bIns="0" numCol="1" anchor="ctr">
              <a:noAutofit/>
            </a:bodyPr>
            <a:lstStyle/>
            <a:p>
              <a:pPr algn="ctr" defTabSz="219039">
                <a:defRPr>
                  <a:solidFill>
                    <a:srgbClr val="3C3E3E"/>
                  </a:solidFill>
                </a:defRPr>
              </a:pPr>
              <a:endParaRPr sz="1900" kern="0">
                <a:solidFill>
                  <a:srgbClr val="3C3E3E"/>
                </a:solidFill>
                <a:latin typeface="Helvetica Light"/>
                <a:ea typeface="Helvetica Light"/>
                <a:cs typeface="Helvetica Light"/>
                <a:sym typeface="Helvetica Light"/>
              </a:endParaRPr>
            </a:p>
          </p:txBody>
        </p:sp>
        <p:sp>
          <p:nvSpPr>
            <p:cNvPr id="543" name="Shape 543"/>
            <p:cNvSpPr/>
            <p:nvPr/>
          </p:nvSpPr>
          <p:spPr>
            <a:xfrm>
              <a:off x="0" y="-315243"/>
              <a:ext cx="10259198" cy="6976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l">
                <a:defRPr sz="1800" b="1">
                  <a:solidFill>
                    <a:srgbClr val="5F6E75"/>
                  </a:solidFill>
                  <a:latin typeface="Helvetica Neue"/>
                  <a:ea typeface="Helvetica Neue"/>
                  <a:cs typeface="Helvetica Neue"/>
                  <a:sym typeface="Helvetica Neue"/>
                </a:defRPr>
              </a:lvl1pPr>
            </a:lstStyle>
            <a:p>
              <a:pPr algn="ctr" defTabSz="219039">
                <a:defRPr b="0">
                  <a:solidFill>
                    <a:srgbClr val="000000"/>
                  </a:solidFill>
                </a:defRPr>
              </a:pPr>
              <a:r>
                <a:rPr sz="1200" kern="0" dirty="0"/>
                <a:t>Catalog of Services that Extend Apps’ Functionality</a:t>
              </a:r>
            </a:p>
          </p:txBody>
        </p:sp>
        <p:grpSp>
          <p:nvGrpSpPr>
            <p:cNvPr id="548" name="Group 548"/>
            <p:cNvGrpSpPr/>
            <p:nvPr/>
          </p:nvGrpSpPr>
          <p:grpSpPr>
            <a:xfrm>
              <a:off x="365438" y="825076"/>
              <a:ext cx="976603" cy="1414367"/>
              <a:chOff x="0" y="0"/>
              <a:chExt cx="976602" cy="1414365"/>
            </a:xfrm>
          </p:grpSpPr>
          <p:grpSp>
            <p:nvGrpSpPr>
              <p:cNvPr id="546" name="Group 546"/>
              <p:cNvGrpSpPr/>
              <p:nvPr/>
            </p:nvGrpSpPr>
            <p:grpSpPr>
              <a:xfrm>
                <a:off x="0" y="0"/>
                <a:ext cx="976602" cy="864991"/>
                <a:chOff x="0" y="0"/>
                <a:chExt cx="976601" cy="864990"/>
              </a:xfrm>
            </p:grpSpPr>
            <p:pic>
              <p:nvPicPr>
                <p:cNvPr id="544" name="image71.png"/>
                <p:cNvPicPr/>
                <p:nvPr/>
              </p:nvPicPr>
              <p:blipFill>
                <a:blip r:embed="rId21">
                  <a:extLst/>
                </a:blip>
                <a:stretch>
                  <a:fillRect/>
                </a:stretch>
              </p:blipFill>
              <p:spPr>
                <a:xfrm>
                  <a:off x="243586" y="189656"/>
                  <a:ext cx="467088" cy="467432"/>
                </a:xfrm>
                <a:prstGeom prst="rect">
                  <a:avLst/>
                </a:prstGeom>
                <a:ln w="12700" cap="flat">
                  <a:noFill/>
                  <a:miter lim="400000"/>
                </a:ln>
                <a:effectLst/>
              </p:spPr>
            </p:pic>
            <p:pic>
              <p:nvPicPr>
                <p:cNvPr id="545" name="hexagon-filtered.png"/>
                <p:cNvPicPr/>
                <p:nvPr/>
              </p:nvPicPr>
              <p:blipFill>
                <a:blip r:embed="rId22">
                  <a:extLst/>
                </a:blip>
                <a:srcRect/>
                <a:stretch>
                  <a:fillRect/>
                </a:stretch>
              </p:blipFill>
              <p:spPr>
                <a:xfrm>
                  <a:off x="0" y="0"/>
                  <a:ext cx="976602" cy="864991"/>
                </a:xfrm>
                <a:prstGeom prst="rect">
                  <a:avLst/>
                </a:prstGeom>
                <a:ln w="12700" cap="flat">
                  <a:noFill/>
                  <a:miter lim="400000"/>
                </a:ln>
                <a:effectLst/>
              </p:spPr>
            </p:pic>
          </p:grpSp>
          <p:sp>
            <p:nvSpPr>
              <p:cNvPr id="547" name="Shape 547"/>
              <p:cNvSpPr/>
              <p:nvPr/>
            </p:nvSpPr>
            <p:spPr>
              <a:xfrm>
                <a:off x="160549" y="824465"/>
                <a:ext cx="745666" cy="5899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lgn="l">
                  <a:defRPr sz="1400">
                    <a:solidFill>
                      <a:srgbClr val="3C3E3E"/>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Web</a:t>
                </a:r>
              </a:p>
            </p:txBody>
          </p:sp>
        </p:grpSp>
        <p:grpSp>
          <p:nvGrpSpPr>
            <p:cNvPr id="553" name="Group 553"/>
            <p:cNvGrpSpPr/>
            <p:nvPr/>
          </p:nvGrpSpPr>
          <p:grpSpPr>
            <a:xfrm>
              <a:off x="1479646" y="825076"/>
              <a:ext cx="976604" cy="1414367"/>
              <a:chOff x="0" y="0"/>
              <a:chExt cx="976602" cy="1414365"/>
            </a:xfrm>
          </p:grpSpPr>
          <p:grpSp>
            <p:nvGrpSpPr>
              <p:cNvPr id="551" name="Group 551"/>
              <p:cNvGrpSpPr/>
              <p:nvPr/>
            </p:nvGrpSpPr>
            <p:grpSpPr>
              <a:xfrm>
                <a:off x="0" y="0"/>
                <a:ext cx="976602" cy="864991"/>
                <a:chOff x="0" y="0"/>
                <a:chExt cx="976601" cy="864990"/>
              </a:xfrm>
            </p:grpSpPr>
            <p:pic>
              <p:nvPicPr>
                <p:cNvPr id="549" name="image84.png"/>
                <p:cNvPicPr/>
                <p:nvPr/>
              </p:nvPicPr>
              <p:blipFill>
                <a:blip r:embed="rId23">
                  <a:extLst/>
                </a:blip>
                <a:stretch>
                  <a:fillRect/>
                </a:stretch>
              </p:blipFill>
              <p:spPr>
                <a:xfrm>
                  <a:off x="220155" y="164919"/>
                  <a:ext cx="536291" cy="535153"/>
                </a:xfrm>
                <a:prstGeom prst="rect">
                  <a:avLst/>
                </a:prstGeom>
                <a:ln w="12700" cap="flat">
                  <a:noFill/>
                  <a:miter lim="400000"/>
                </a:ln>
                <a:effectLst/>
              </p:spPr>
            </p:pic>
            <p:pic>
              <p:nvPicPr>
                <p:cNvPr id="550" name="hexagon-filtered.png"/>
                <p:cNvPicPr/>
                <p:nvPr/>
              </p:nvPicPr>
              <p:blipFill>
                <a:blip r:embed="rId22">
                  <a:extLst/>
                </a:blip>
                <a:srcRect/>
                <a:stretch>
                  <a:fillRect/>
                </a:stretch>
              </p:blipFill>
              <p:spPr>
                <a:xfrm>
                  <a:off x="0" y="0"/>
                  <a:ext cx="976602" cy="864991"/>
                </a:xfrm>
                <a:prstGeom prst="rect">
                  <a:avLst/>
                </a:prstGeom>
                <a:ln w="12700" cap="flat">
                  <a:noFill/>
                  <a:miter lim="400000"/>
                </a:ln>
                <a:effectLst/>
              </p:spPr>
            </p:pic>
          </p:grpSp>
          <p:sp>
            <p:nvSpPr>
              <p:cNvPr id="552" name="Shape 552"/>
              <p:cNvSpPr/>
              <p:nvPr/>
            </p:nvSpPr>
            <p:spPr>
              <a:xfrm>
                <a:off x="183709" y="824465"/>
                <a:ext cx="760888" cy="5899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lgn="l">
                  <a:defRPr sz="1400">
                    <a:solidFill>
                      <a:srgbClr val="3C3E3E"/>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Data</a:t>
                </a:r>
              </a:p>
            </p:txBody>
          </p:sp>
        </p:grpSp>
        <p:grpSp>
          <p:nvGrpSpPr>
            <p:cNvPr id="558" name="Group 558"/>
            <p:cNvGrpSpPr/>
            <p:nvPr/>
          </p:nvGrpSpPr>
          <p:grpSpPr>
            <a:xfrm>
              <a:off x="2593854" y="825076"/>
              <a:ext cx="1026977" cy="1414367"/>
              <a:chOff x="0" y="0"/>
              <a:chExt cx="1026976" cy="1414365"/>
            </a:xfrm>
          </p:grpSpPr>
          <p:grpSp>
            <p:nvGrpSpPr>
              <p:cNvPr id="556" name="Group 556"/>
              <p:cNvGrpSpPr/>
              <p:nvPr/>
            </p:nvGrpSpPr>
            <p:grpSpPr>
              <a:xfrm>
                <a:off x="0" y="0"/>
                <a:ext cx="976602" cy="864991"/>
                <a:chOff x="0" y="0"/>
                <a:chExt cx="976601" cy="864990"/>
              </a:xfrm>
            </p:grpSpPr>
            <p:pic>
              <p:nvPicPr>
                <p:cNvPr id="554" name="image74.png"/>
                <p:cNvPicPr/>
                <p:nvPr/>
              </p:nvPicPr>
              <p:blipFill>
                <a:blip r:embed="rId24">
                  <a:extLst/>
                </a:blip>
                <a:stretch>
                  <a:fillRect/>
                </a:stretch>
              </p:blipFill>
              <p:spPr>
                <a:xfrm>
                  <a:off x="209992" y="150939"/>
                  <a:ext cx="536289" cy="535153"/>
                </a:xfrm>
                <a:prstGeom prst="rect">
                  <a:avLst/>
                </a:prstGeom>
                <a:ln w="12700" cap="flat">
                  <a:noFill/>
                  <a:miter lim="400000"/>
                </a:ln>
                <a:effectLst/>
              </p:spPr>
            </p:pic>
            <p:pic>
              <p:nvPicPr>
                <p:cNvPr id="555" name="hexagon-filtered.png"/>
                <p:cNvPicPr/>
                <p:nvPr/>
              </p:nvPicPr>
              <p:blipFill>
                <a:blip r:embed="rId22">
                  <a:extLst/>
                </a:blip>
                <a:srcRect/>
                <a:stretch>
                  <a:fillRect/>
                </a:stretch>
              </p:blipFill>
              <p:spPr>
                <a:xfrm>
                  <a:off x="0" y="0"/>
                  <a:ext cx="976602" cy="864991"/>
                </a:xfrm>
                <a:prstGeom prst="rect">
                  <a:avLst/>
                </a:prstGeom>
                <a:ln w="12700" cap="flat">
                  <a:noFill/>
                  <a:miter lim="400000"/>
                </a:ln>
                <a:effectLst/>
              </p:spPr>
            </p:pic>
          </p:grpSp>
          <p:sp>
            <p:nvSpPr>
              <p:cNvPr id="557" name="Shape 557"/>
              <p:cNvSpPr/>
              <p:nvPr/>
            </p:nvSpPr>
            <p:spPr>
              <a:xfrm>
                <a:off x="95099" y="824465"/>
                <a:ext cx="931877" cy="5899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lgn="l">
                  <a:defRPr sz="1400">
                    <a:solidFill>
                      <a:srgbClr val="3C3E3E"/>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Mobile</a:t>
                </a:r>
              </a:p>
            </p:txBody>
          </p:sp>
        </p:grpSp>
        <p:grpSp>
          <p:nvGrpSpPr>
            <p:cNvPr id="562" name="Group 562"/>
            <p:cNvGrpSpPr/>
            <p:nvPr/>
          </p:nvGrpSpPr>
          <p:grpSpPr>
            <a:xfrm>
              <a:off x="4817063" y="825076"/>
              <a:ext cx="1103881" cy="1414367"/>
              <a:chOff x="0" y="0"/>
              <a:chExt cx="1103880" cy="1414365"/>
            </a:xfrm>
          </p:grpSpPr>
          <p:pic>
            <p:nvPicPr>
              <p:cNvPr id="559" name="image7.png"/>
              <p:cNvPicPr/>
              <p:nvPr/>
            </p:nvPicPr>
            <p:blipFill>
              <a:blip r:embed="rId25">
                <a:extLst/>
              </a:blip>
              <a:srcRect l="24231" t="21270" r="25711" b="19514"/>
              <a:stretch>
                <a:fillRect/>
              </a:stretch>
            </p:blipFill>
            <p:spPr>
              <a:xfrm>
                <a:off x="210988" y="166242"/>
                <a:ext cx="515921" cy="537514"/>
              </a:xfrm>
              <a:prstGeom prst="rect">
                <a:avLst/>
              </a:prstGeom>
              <a:ln w="12700" cap="flat">
                <a:noFill/>
                <a:miter lim="400000"/>
              </a:ln>
              <a:effectLst/>
            </p:spPr>
          </p:pic>
          <p:pic>
            <p:nvPicPr>
              <p:cNvPr id="560" name="hexagon-filtered.png"/>
              <p:cNvPicPr/>
              <p:nvPr/>
            </p:nvPicPr>
            <p:blipFill>
              <a:blip r:embed="rId22">
                <a:extLst/>
              </a:blip>
              <a:stretch>
                <a:fillRect/>
              </a:stretch>
            </p:blipFill>
            <p:spPr>
              <a:xfrm>
                <a:off x="4211" y="0"/>
                <a:ext cx="976603" cy="864991"/>
              </a:xfrm>
              <a:prstGeom prst="rect">
                <a:avLst/>
              </a:prstGeom>
              <a:ln w="12700" cap="flat">
                <a:noFill/>
                <a:miter lim="400000"/>
              </a:ln>
              <a:effectLst/>
            </p:spPr>
          </p:pic>
          <p:sp>
            <p:nvSpPr>
              <p:cNvPr id="561" name="Shape 561"/>
              <p:cNvSpPr/>
              <p:nvPr/>
            </p:nvSpPr>
            <p:spPr>
              <a:xfrm>
                <a:off x="0" y="824465"/>
                <a:ext cx="1103880" cy="5899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lgn="l">
                  <a:defRPr sz="1400">
                    <a:solidFill>
                      <a:srgbClr val="3C3E3E"/>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Analytics</a:t>
                </a:r>
              </a:p>
            </p:txBody>
          </p:sp>
        </p:grpSp>
        <p:grpSp>
          <p:nvGrpSpPr>
            <p:cNvPr id="567" name="Group 567"/>
            <p:cNvGrpSpPr/>
            <p:nvPr/>
          </p:nvGrpSpPr>
          <p:grpSpPr>
            <a:xfrm>
              <a:off x="3686550" y="825076"/>
              <a:ext cx="1137062" cy="1414367"/>
              <a:chOff x="0" y="0"/>
              <a:chExt cx="1137061" cy="1414365"/>
            </a:xfrm>
          </p:grpSpPr>
          <p:sp>
            <p:nvSpPr>
              <p:cNvPr id="563" name="Shape 563"/>
              <p:cNvSpPr/>
              <p:nvPr/>
            </p:nvSpPr>
            <p:spPr>
              <a:xfrm>
                <a:off x="0" y="824465"/>
                <a:ext cx="1137061" cy="5899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lgn="l">
                  <a:defRPr sz="1400">
                    <a:solidFill>
                      <a:srgbClr val="3C3E3E"/>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Cognitive</a:t>
                </a:r>
              </a:p>
            </p:txBody>
          </p:sp>
          <p:grpSp>
            <p:nvGrpSpPr>
              <p:cNvPr id="566" name="Group 566"/>
              <p:cNvGrpSpPr/>
              <p:nvPr/>
            </p:nvGrpSpPr>
            <p:grpSpPr>
              <a:xfrm>
                <a:off x="30775" y="0"/>
                <a:ext cx="976603" cy="864991"/>
                <a:chOff x="0" y="0"/>
                <a:chExt cx="976601" cy="864990"/>
              </a:xfrm>
            </p:grpSpPr>
            <p:pic>
              <p:nvPicPr>
                <p:cNvPr id="564" name="image86.png"/>
                <p:cNvPicPr/>
                <p:nvPr/>
              </p:nvPicPr>
              <p:blipFill>
                <a:blip r:embed="rId26">
                  <a:extLst/>
                </a:blip>
                <a:stretch>
                  <a:fillRect/>
                </a:stretch>
              </p:blipFill>
              <p:spPr>
                <a:xfrm>
                  <a:off x="213371" y="152814"/>
                  <a:ext cx="536289" cy="536490"/>
                </a:xfrm>
                <a:prstGeom prst="rect">
                  <a:avLst/>
                </a:prstGeom>
                <a:ln w="12700" cap="flat">
                  <a:noFill/>
                  <a:miter lim="400000"/>
                </a:ln>
                <a:effectLst/>
              </p:spPr>
            </p:pic>
            <p:pic>
              <p:nvPicPr>
                <p:cNvPr id="565" name="hexagon-filtered.png"/>
                <p:cNvPicPr/>
                <p:nvPr/>
              </p:nvPicPr>
              <p:blipFill>
                <a:blip r:embed="rId22">
                  <a:extLst/>
                </a:blip>
                <a:stretch>
                  <a:fillRect/>
                </a:stretch>
              </p:blipFill>
              <p:spPr>
                <a:xfrm>
                  <a:off x="0" y="0"/>
                  <a:ext cx="976602" cy="864991"/>
                </a:xfrm>
                <a:prstGeom prst="rect">
                  <a:avLst/>
                </a:prstGeom>
                <a:ln w="12700" cap="flat">
                  <a:noFill/>
                  <a:miter lim="400000"/>
                </a:ln>
                <a:effectLst/>
              </p:spPr>
            </p:pic>
          </p:grpSp>
        </p:grpSp>
        <p:grpSp>
          <p:nvGrpSpPr>
            <p:cNvPr id="571" name="Group 571"/>
            <p:cNvGrpSpPr/>
            <p:nvPr/>
          </p:nvGrpSpPr>
          <p:grpSpPr>
            <a:xfrm>
              <a:off x="5936479" y="825076"/>
              <a:ext cx="976604" cy="1414367"/>
              <a:chOff x="0" y="0"/>
              <a:chExt cx="976602" cy="1414365"/>
            </a:xfrm>
          </p:grpSpPr>
          <p:pic>
            <p:nvPicPr>
              <p:cNvPr id="568" name="image11.png"/>
              <p:cNvPicPr/>
              <p:nvPr/>
            </p:nvPicPr>
            <p:blipFill>
              <a:blip r:embed="rId27">
                <a:extLst/>
              </a:blip>
              <a:srcRect l="25268" t="17846" r="25268" b="18901"/>
              <a:stretch>
                <a:fillRect/>
              </a:stretch>
            </p:blipFill>
            <p:spPr>
              <a:xfrm>
                <a:off x="208282" y="131458"/>
                <a:ext cx="491791" cy="535933"/>
              </a:xfrm>
              <a:prstGeom prst="rect">
                <a:avLst/>
              </a:prstGeom>
              <a:ln w="12700" cap="flat">
                <a:noFill/>
                <a:miter lim="400000"/>
              </a:ln>
              <a:effectLst/>
            </p:spPr>
          </p:pic>
          <p:sp>
            <p:nvSpPr>
              <p:cNvPr id="569" name="Shape 569"/>
              <p:cNvSpPr/>
              <p:nvPr/>
            </p:nvSpPr>
            <p:spPr>
              <a:xfrm>
                <a:off x="260284" y="824465"/>
                <a:ext cx="635035" cy="5899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lgn="l">
                  <a:defRPr sz="1400">
                    <a:solidFill>
                      <a:srgbClr val="3C3E3E"/>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IoT</a:t>
                </a:r>
              </a:p>
            </p:txBody>
          </p:sp>
          <p:pic>
            <p:nvPicPr>
              <p:cNvPr id="570" name="hexagon-filtered.png"/>
              <p:cNvPicPr/>
              <p:nvPr/>
            </p:nvPicPr>
            <p:blipFill>
              <a:blip r:embed="rId22">
                <a:extLst/>
              </a:blip>
              <a:stretch>
                <a:fillRect/>
              </a:stretch>
            </p:blipFill>
            <p:spPr>
              <a:xfrm>
                <a:off x="0" y="0"/>
                <a:ext cx="976602" cy="864991"/>
              </a:xfrm>
              <a:prstGeom prst="rect">
                <a:avLst/>
              </a:prstGeom>
              <a:ln w="12700" cap="flat">
                <a:noFill/>
                <a:miter lim="400000"/>
              </a:ln>
              <a:effectLst/>
            </p:spPr>
          </p:pic>
        </p:grpSp>
        <p:grpSp>
          <p:nvGrpSpPr>
            <p:cNvPr id="576" name="Group 576"/>
            <p:cNvGrpSpPr/>
            <p:nvPr/>
          </p:nvGrpSpPr>
          <p:grpSpPr>
            <a:xfrm>
              <a:off x="7050688" y="825076"/>
              <a:ext cx="1059972" cy="1414367"/>
              <a:chOff x="0" y="0"/>
              <a:chExt cx="1059970" cy="1414365"/>
            </a:xfrm>
          </p:grpSpPr>
          <p:sp>
            <p:nvSpPr>
              <p:cNvPr id="572" name="Shape 572"/>
              <p:cNvSpPr/>
              <p:nvPr/>
            </p:nvSpPr>
            <p:spPr>
              <a:xfrm>
                <a:off x="25504" y="824465"/>
                <a:ext cx="1034466" cy="5899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lgn="l">
                  <a:defRPr sz="1400">
                    <a:solidFill>
                      <a:srgbClr val="3C3E3E"/>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Security</a:t>
                </a:r>
              </a:p>
            </p:txBody>
          </p:sp>
          <p:grpSp>
            <p:nvGrpSpPr>
              <p:cNvPr id="575" name="Group 575"/>
              <p:cNvGrpSpPr/>
              <p:nvPr/>
            </p:nvGrpSpPr>
            <p:grpSpPr>
              <a:xfrm>
                <a:off x="0" y="0"/>
                <a:ext cx="976602" cy="864991"/>
                <a:chOff x="0" y="0"/>
                <a:chExt cx="976601" cy="864990"/>
              </a:xfrm>
            </p:grpSpPr>
            <p:pic>
              <p:nvPicPr>
                <p:cNvPr id="573" name="image65.png"/>
                <p:cNvPicPr/>
                <p:nvPr/>
              </p:nvPicPr>
              <p:blipFill>
                <a:blip r:embed="rId28">
                  <a:extLst/>
                </a:blip>
                <a:stretch>
                  <a:fillRect/>
                </a:stretch>
              </p:blipFill>
              <p:spPr>
                <a:xfrm>
                  <a:off x="209358" y="150192"/>
                  <a:ext cx="536289" cy="536491"/>
                </a:xfrm>
                <a:prstGeom prst="rect">
                  <a:avLst/>
                </a:prstGeom>
                <a:ln w="12700" cap="flat">
                  <a:noFill/>
                  <a:miter lim="400000"/>
                </a:ln>
                <a:effectLst/>
              </p:spPr>
            </p:pic>
            <p:pic>
              <p:nvPicPr>
                <p:cNvPr id="574" name="hexagon-filtered.png"/>
                <p:cNvPicPr/>
                <p:nvPr/>
              </p:nvPicPr>
              <p:blipFill>
                <a:blip r:embed="rId22">
                  <a:extLst/>
                </a:blip>
                <a:stretch>
                  <a:fillRect/>
                </a:stretch>
              </p:blipFill>
              <p:spPr>
                <a:xfrm>
                  <a:off x="0" y="0"/>
                  <a:ext cx="976602" cy="864991"/>
                </a:xfrm>
                <a:prstGeom prst="rect">
                  <a:avLst/>
                </a:prstGeom>
                <a:ln w="12700" cap="flat">
                  <a:noFill/>
                  <a:miter lim="400000"/>
                </a:ln>
                <a:effectLst/>
              </p:spPr>
            </p:pic>
          </p:grpSp>
        </p:grpSp>
        <p:grpSp>
          <p:nvGrpSpPr>
            <p:cNvPr id="582" name="Group 582"/>
            <p:cNvGrpSpPr/>
            <p:nvPr/>
          </p:nvGrpSpPr>
          <p:grpSpPr>
            <a:xfrm>
              <a:off x="8303598" y="1056594"/>
              <a:ext cx="863483" cy="1182852"/>
              <a:chOff x="0" y="-1"/>
              <a:chExt cx="863482" cy="1182851"/>
            </a:xfrm>
          </p:grpSpPr>
          <p:sp>
            <p:nvSpPr>
              <p:cNvPr id="577" name="Shape 577"/>
              <p:cNvSpPr/>
              <p:nvPr/>
            </p:nvSpPr>
            <p:spPr>
              <a:xfrm>
                <a:off x="0" y="592950"/>
                <a:ext cx="863482" cy="5899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lgn="l">
                  <a:defRPr sz="1400">
                    <a:solidFill>
                      <a:srgbClr val="FFA574"/>
                    </a:solidFill>
                    <a:latin typeface="Helvetica Neue Medium"/>
                    <a:ea typeface="Helvetica Neue Medium"/>
                    <a:cs typeface="Helvetica Neue Medium"/>
                    <a:sym typeface="Helvetica Neue Medium"/>
                  </a:defRPr>
                </a:lvl1pPr>
              </a:lstStyle>
              <a:p>
                <a:pPr defTabSz="219039">
                  <a:defRPr sz="1800">
                    <a:solidFill>
                      <a:srgbClr val="000000"/>
                    </a:solidFill>
                  </a:defRPr>
                </a:pPr>
                <a:r>
                  <a:rPr sz="500" kern="0">
                    <a:solidFill>
                      <a:srgbClr val="000000"/>
                    </a:solidFill>
                  </a:rPr>
                  <a:t>Yours</a:t>
                </a:r>
              </a:p>
            </p:txBody>
          </p:sp>
          <p:grpSp>
            <p:nvGrpSpPr>
              <p:cNvPr id="581" name="Group 581"/>
              <p:cNvGrpSpPr/>
              <p:nvPr/>
            </p:nvGrpSpPr>
            <p:grpSpPr>
              <a:xfrm>
                <a:off x="120870" y="-1"/>
                <a:ext cx="366411" cy="365643"/>
                <a:chOff x="0" y="0"/>
                <a:chExt cx="366409" cy="365641"/>
              </a:xfrm>
            </p:grpSpPr>
            <p:sp>
              <p:nvSpPr>
                <p:cNvPr id="578" name="Shape 578"/>
                <p:cNvSpPr/>
                <p:nvPr/>
              </p:nvSpPr>
              <p:spPr>
                <a:xfrm>
                  <a:off x="158838" y="0"/>
                  <a:ext cx="202960" cy="177741"/>
                </a:xfrm>
                <a:custGeom>
                  <a:avLst/>
                  <a:gdLst/>
                  <a:ahLst/>
                  <a:cxnLst>
                    <a:cxn ang="0">
                      <a:pos x="wd2" y="hd2"/>
                    </a:cxn>
                    <a:cxn ang="5400000">
                      <a:pos x="wd2" y="hd2"/>
                    </a:cxn>
                    <a:cxn ang="10800000">
                      <a:pos x="wd2" y="hd2"/>
                    </a:cxn>
                    <a:cxn ang="16200000">
                      <a:pos x="wd2" y="hd2"/>
                    </a:cxn>
                  </a:cxnLst>
                  <a:rect l="0" t="0" r="r" b="b"/>
                  <a:pathLst>
                    <a:path w="21600" h="21600" extrusionOk="0">
                      <a:moveTo>
                        <a:pt x="5470" y="0"/>
                      </a:moveTo>
                      <a:lnTo>
                        <a:pt x="16161" y="0"/>
                      </a:lnTo>
                      <a:lnTo>
                        <a:pt x="21600" y="10787"/>
                      </a:lnTo>
                      <a:lnTo>
                        <a:pt x="16197" y="21600"/>
                      </a:lnTo>
                      <a:lnTo>
                        <a:pt x="5389" y="21600"/>
                      </a:lnTo>
                      <a:lnTo>
                        <a:pt x="0" y="11176"/>
                      </a:lnTo>
                      <a:lnTo>
                        <a:pt x="5470" y="0"/>
                      </a:lnTo>
                      <a:close/>
                    </a:path>
                  </a:pathLst>
                </a:custGeom>
                <a:solidFill>
                  <a:srgbClr val="9BD4D8"/>
                </a:solidFill>
                <a:ln w="12700" cap="flat">
                  <a:noFill/>
                  <a:miter lim="400000"/>
                </a:ln>
                <a:effectLst/>
              </p:spPr>
              <p:txBody>
                <a:bodyPr wrap="square" lIns="0" tIns="0" rIns="0" bIns="0" numCol="1" anchor="ctr">
                  <a:noAutofit/>
                </a:bodyPr>
                <a:lstStyle/>
                <a:p>
                  <a:pPr defTabSz="171426">
                    <a:defRPr sz="1600">
                      <a:latin typeface="Helvetica"/>
                      <a:ea typeface="Helvetica"/>
                      <a:cs typeface="Helvetica"/>
                      <a:sym typeface="Helvetica"/>
                    </a:defRPr>
                  </a:pPr>
                  <a:endParaRPr sz="600" kern="0">
                    <a:solidFill>
                      <a:sysClr val="windowText" lastClr="000000"/>
                    </a:solidFill>
                    <a:latin typeface="Helvetica"/>
                    <a:ea typeface="Helvetica"/>
                    <a:cs typeface="Helvetica"/>
                    <a:sym typeface="Helvetica"/>
                  </a:endParaRPr>
                </a:p>
              </p:txBody>
            </p:sp>
            <p:sp>
              <p:nvSpPr>
                <p:cNvPr id="579" name="Shape 579"/>
                <p:cNvSpPr/>
                <p:nvPr/>
              </p:nvSpPr>
              <p:spPr>
                <a:xfrm>
                  <a:off x="0" y="100782"/>
                  <a:ext cx="202959" cy="177742"/>
                </a:xfrm>
                <a:custGeom>
                  <a:avLst/>
                  <a:gdLst/>
                  <a:ahLst/>
                  <a:cxnLst>
                    <a:cxn ang="0">
                      <a:pos x="wd2" y="hd2"/>
                    </a:cxn>
                    <a:cxn ang="5400000">
                      <a:pos x="wd2" y="hd2"/>
                    </a:cxn>
                    <a:cxn ang="10800000">
                      <a:pos x="wd2" y="hd2"/>
                    </a:cxn>
                    <a:cxn ang="16200000">
                      <a:pos x="wd2" y="hd2"/>
                    </a:cxn>
                  </a:cxnLst>
                  <a:rect l="0" t="0" r="r" b="b"/>
                  <a:pathLst>
                    <a:path w="21600" h="21600" extrusionOk="0">
                      <a:moveTo>
                        <a:pt x="5470" y="0"/>
                      </a:moveTo>
                      <a:lnTo>
                        <a:pt x="16161" y="0"/>
                      </a:lnTo>
                      <a:lnTo>
                        <a:pt x="21600" y="10787"/>
                      </a:lnTo>
                      <a:lnTo>
                        <a:pt x="16197" y="21600"/>
                      </a:lnTo>
                      <a:lnTo>
                        <a:pt x="5389" y="21600"/>
                      </a:lnTo>
                      <a:lnTo>
                        <a:pt x="0" y="11176"/>
                      </a:lnTo>
                      <a:lnTo>
                        <a:pt x="5470" y="0"/>
                      </a:lnTo>
                      <a:close/>
                    </a:path>
                  </a:pathLst>
                </a:custGeom>
                <a:solidFill>
                  <a:srgbClr val="1F7B8D"/>
                </a:solidFill>
                <a:ln w="12700" cap="flat">
                  <a:noFill/>
                  <a:miter lim="400000"/>
                </a:ln>
                <a:effectLst/>
              </p:spPr>
              <p:txBody>
                <a:bodyPr wrap="square" lIns="0" tIns="0" rIns="0" bIns="0" numCol="1" anchor="ctr">
                  <a:noAutofit/>
                </a:bodyPr>
                <a:lstStyle/>
                <a:p>
                  <a:pPr defTabSz="171426">
                    <a:defRPr sz="1600">
                      <a:latin typeface="Helvetica"/>
                      <a:ea typeface="Helvetica"/>
                      <a:cs typeface="Helvetica"/>
                      <a:sym typeface="Helvetica"/>
                    </a:defRPr>
                  </a:pPr>
                  <a:endParaRPr sz="600" kern="0">
                    <a:solidFill>
                      <a:sysClr val="windowText" lastClr="000000"/>
                    </a:solidFill>
                    <a:latin typeface="Helvetica"/>
                    <a:ea typeface="Helvetica"/>
                    <a:cs typeface="Helvetica"/>
                    <a:sym typeface="Helvetica"/>
                  </a:endParaRPr>
                </a:p>
              </p:txBody>
            </p:sp>
            <p:sp>
              <p:nvSpPr>
                <p:cNvPr id="580" name="Shape 580"/>
                <p:cNvSpPr/>
                <p:nvPr/>
              </p:nvSpPr>
              <p:spPr>
                <a:xfrm>
                  <a:off x="163450" y="187901"/>
                  <a:ext cx="202960" cy="177741"/>
                </a:xfrm>
                <a:custGeom>
                  <a:avLst/>
                  <a:gdLst/>
                  <a:ahLst/>
                  <a:cxnLst>
                    <a:cxn ang="0">
                      <a:pos x="wd2" y="hd2"/>
                    </a:cxn>
                    <a:cxn ang="5400000">
                      <a:pos x="wd2" y="hd2"/>
                    </a:cxn>
                    <a:cxn ang="10800000">
                      <a:pos x="wd2" y="hd2"/>
                    </a:cxn>
                    <a:cxn ang="16200000">
                      <a:pos x="wd2" y="hd2"/>
                    </a:cxn>
                  </a:cxnLst>
                  <a:rect l="0" t="0" r="r" b="b"/>
                  <a:pathLst>
                    <a:path w="21600" h="21600" extrusionOk="0">
                      <a:moveTo>
                        <a:pt x="5470" y="0"/>
                      </a:moveTo>
                      <a:lnTo>
                        <a:pt x="16161" y="0"/>
                      </a:lnTo>
                      <a:lnTo>
                        <a:pt x="21600" y="10787"/>
                      </a:lnTo>
                      <a:lnTo>
                        <a:pt x="16197" y="21600"/>
                      </a:lnTo>
                      <a:lnTo>
                        <a:pt x="5389" y="21600"/>
                      </a:lnTo>
                      <a:lnTo>
                        <a:pt x="0" y="11176"/>
                      </a:lnTo>
                      <a:lnTo>
                        <a:pt x="5470" y="0"/>
                      </a:lnTo>
                      <a:close/>
                    </a:path>
                  </a:pathLst>
                </a:custGeom>
                <a:solidFill>
                  <a:srgbClr val="2EA3BB"/>
                </a:solidFill>
                <a:ln w="12700" cap="flat">
                  <a:noFill/>
                  <a:miter lim="400000"/>
                </a:ln>
                <a:effectLst/>
              </p:spPr>
              <p:txBody>
                <a:bodyPr wrap="square" lIns="0" tIns="0" rIns="0" bIns="0" numCol="1" anchor="ctr">
                  <a:noAutofit/>
                </a:bodyPr>
                <a:lstStyle/>
                <a:p>
                  <a:pPr defTabSz="171426">
                    <a:defRPr sz="1600">
                      <a:latin typeface="Helvetica"/>
                      <a:ea typeface="Helvetica"/>
                      <a:cs typeface="Helvetica"/>
                      <a:sym typeface="Helvetica"/>
                    </a:defRPr>
                  </a:pPr>
                  <a:endParaRPr sz="600" kern="0">
                    <a:solidFill>
                      <a:sysClr val="windowText" lastClr="000000"/>
                    </a:solidFill>
                    <a:latin typeface="Helvetica"/>
                    <a:ea typeface="Helvetica"/>
                    <a:cs typeface="Helvetica"/>
                    <a:sym typeface="Helvetica"/>
                  </a:endParaRPr>
                </a:p>
              </p:txBody>
            </p:sp>
          </p:grpSp>
        </p:grpSp>
        <p:sp>
          <p:nvSpPr>
            <p:cNvPr id="583" name="Shape 583"/>
            <p:cNvSpPr/>
            <p:nvPr/>
          </p:nvSpPr>
          <p:spPr>
            <a:xfrm>
              <a:off x="9438067" y="1000365"/>
              <a:ext cx="528344" cy="671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lgn="l">
                <a:defRPr sz="5600" b="1">
                  <a:solidFill>
                    <a:srgbClr val="5F6E75"/>
                  </a:solidFill>
                  <a:latin typeface="Helvetica Neue"/>
                  <a:ea typeface="Helvetica Neue"/>
                  <a:cs typeface="Helvetica Neue"/>
                  <a:sym typeface="Helvetica Neue"/>
                </a:defRPr>
              </a:lvl1pPr>
            </a:lstStyle>
            <a:p>
              <a:pPr defTabSz="219039">
                <a:defRPr sz="1800" b="0">
                  <a:solidFill>
                    <a:srgbClr val="000000"/>
                  </a:solidFill>
                </a:defRPr>
              </a:pPr>
              <a:r>
                <a:rPr sz="700" b="0" kern="0">
                  <a:solidFill>
                    <a:srgbClr val="000000"/>
                  </a:solidFill>
                </a:rPr>
                <a:t>+</a:t>
              </a:r>
            </a:p>
          </p:txBody>
        </p:sp>
        <p:sp>
          <p:nvSpPr>
            <p:cNvPr id="584" name="Shape 584"/>
            <p:cNvSpPr/>
            <p:nvPr/>
          </p:nvSpPr>
          <p:spPr>
            <a:xfrm>
              <a:off x="8209322" y="861110"/>
              <a:ext cx="858856" cy="753426"/>
            </a:xfrm>
            <a:custGeom>
              <a:avLst/>
              <a:gdLst/>
              <a:ahLst/>
              <a:cxnLst>
                <a:cxn ang="0">
                  <a:pos x="wd2" y="hd2"/>
                </a:cxn>
                <a:cxn ang="5400000">
                  <a:pos x="wd2" y="hd2"/>
                </a:cxn>
                <a:cxn ang="10800000">
                  <a:pos x="wd2" y="hd2"/>
                </a:cxn>
                <a:cxn ang="16200000">
                  <a:pos x="wd2" y="hd2"/>
                </a:cxn>
              </a:cxnLst>
              <a:rect l="0" t="0" r="r" b="b"/>
              <a:pathLst>
                <a:path w="21600" h="21600" extrusionOk="0">
                  <a:moveTo>
                    <a:pt x="5456" y="0"/>
                  </a:moveTo>
                  <a:lnTo>
                    <a:pt x="16176" y="0"/>
                  </a:lnTo>
                  <a:lnTo>
                    <a:pt x="21600" y="11165"/>
                  </a:lnTo>
                  <a:lnTo>
                    <a:pt x="16038" y="21600"/>
                  </a:lnTo>
                  <a:lnTo>
                    <a:pt x="5434" y="21600"/>
                  </a:lnTo>
                  <a:lnTo>
                    <a:pt x="0" y="11312"/>
                  </a:lnTo>
                  <a:lnTo>
                    <a:pt x="5456" y="0"/>
                  </a:lnTo>
                  <a:close/>
                </a:path>
              </a:pathLst>
            </a:custGeom>
            <a:noFill/>
            <a:ln w="25400" cap="flat">
              <a:solidFill>
                <a:srgbClr val="FFA574"/>
              </a:solidFill>
              <a:prstDash val="solid"/>
              <a:miter lim="400000"/>
            </a:ln>
            <a:effectLst/>
          </p:spPr>
          <p:txBody>
            <a:bodyPr wrap="square" lIns="0" tIns="0" rIns="0" bIns="0" numCol="1" anchor="ctr">
              <a:noAutofit/>
            </a:bodyPr>
            <a:lstStyle/>
            <a:p>
              <a:pPr defTabSz="171426">
                <a:defRPr sz="1600">
                  <a:latin typeface="Helvetica"/>
                  <a:ea typeface="Helvetica"/>
                  <a:cs typeface="Helvetica"/>
                  <a:sym typeface="Helvetica"/>
                </a:defRPr>
              </a:pPr>
              <a:endParaRPr sz="600" kern="0">
                <a:solidFill>
                  <a:sysClr val="windowText" lastClr="000000"/>
                </a:solidFill>
                <a:latin typeface="Helvetica"/>
                <a:ea typeface="Helvetica"/>
                <a:cs typeface="Helvetica"/>
                <a:sym typeface="Helvetica"/>
              </a:endParaRPr>
            </a:p>
          </p:txBody>
        </p:sp>
      </p:grpSp>
      <p:sp>
        <p:nvSpPr>
          <p:cNvPr id="107" name="Shape 482"/>
          <p:cNvSpPr/>
          <p:nvPr/>
        </p:nvSpPr>
        <p:spPr>
          <a:xfrm>
            <a:off x="150904" y="2637981"/>
            <a:ext cx="2518222" cy="1577343"/>
          </a:xfrm>
          <a:prstGeom prst="rect">
            <a:avLst/>
          </a:prstGeom>
          <a:ln w="12700">
            <a:miter lim="400000"/>
          </a:ln>
          <a:extLst>
            <a:ext uri="{C572A759-6A51-4108-AA02-DFA0A04FC94B}">
              <ma14:wrappingTextBoxFlag xmlns:ma14="http://schemas.microsoft.com/office/mac/drawingml/2011/main" xmlns="" val="1"/>
            </a:ext>
          </a:extLst>
        </p:spPr>
        <p:txBody>
          <a:bodyPr lIns="34284" tIns="34284" rIns="34284" bIns="34284">
            <a:spAutoFit/>
          </a:bodyPr>
          <a:lstStyle/>
          <a:p>
            <a:pPr defTabSz="685451">
              <a:spcBef>
                <a:spcPts val="600"/>
              </a:spcBef>
              <a:defRPr sz="1800"/>
            </a:pPr>
            <a:r>
              <a:rPr sz="1600" kern="0" dirty="0" smtClean="0">
                <a:solidFill>
                  <a:sysClr val="windowText" lastClr="000000"/>
                </a:solidFill>
                <a:latin typeface="Helvetica Neue Light"/>
                <a:ea typeface="Helvetica Neue Light"/>
                <a:cs typeface="Helvetica Neue Light"/>
                <a:sym typeface="Helvetica Neue Light"/>
              </a:rPr>
              <a:t>It </a:t>
            </a:r>
            <a:r>
              <a:rPr sz="1600" kern="0" dirty="0">
                <a:solidFill>
                  <a:sysClr val="windowText" lastClr="000000"/>
                </a:solidFill>
                <a:latin typeface="Helvetica Neue Light"/>
                <a:ea typeface="Helvetica Neue Light"/>
                <a:cs typeface="Helvetica Neue Light"/>
                <a:sym typeface="Helvetica Neue Light"/>
              </a:rPr>
              <a:t>extends each of these with a growing number of </a:t>
            </a:r>
            <a:r>
              <a:rPr sz="1600" b="1" kern="0" dirty="0">
                <a:solidFill>
                  <a:sysClr val="windowText" lastClr="000000"/>
                </a:solidFill>
                <a:latin typeface="Helvetica Neue"/>
                <a:ea typeface="Helvetica Neue"/>
                <a:cs typeface="Helvetica Neue"/>
                <a:sym typeface="Helvetica Neue"/>
              </a:rPr>
              <a:t>services</a:t>
            </a:r>
            <a:r>
              <a:rPr sz="1600" kern="0" dirty="0">
                <a:solidFill>
                  <a:sysClr val="windowText" lastClr="000000"/>
                </a:solidFill>
                <a:latin typeface="Helvetica Neue Light"/>
                <a:ea typeface="Helvetica Neue Light"/>
                <a:cs typeface="Helvetica Neue Light"/>
                <a:sym typeface="Helvetica Neue Light"/>
              </a:rPr>
              <a:t>, robust </a:t>
            </a:r>
            <a:r>
              <a:rPr sz="1600" b="1" kern="0" dirty="0">
                <a:solidFill>
                  <a:sysClr val="windowText" lastClr="000000"/>
                </a:solidFill>
                <a:latin typeface="Helvetica Neue"/>
                <a:ea typeface="Helvetica Neue"/>
                <a:cs typeface="Helvetica Neue"/>
                <a:sym typeface="Helvetica Neue"/>
              </a:rPr>
              <a:t>DevOps tooling</a:t>
            </a:r>
            <a:r>
              <a:rPr sz="1600" kern="0" dirty="0">
                <a:solidFill>
                  <a:sysClr val="windowText" lastClr="000000"/>
                </a:solidFill>
                <a:latin typeface="Helvetica Neue Light"/>
                <a:ea typeface="Helvetica Neue Light"/>
                <a:cs typeface="Helvetica Neue Light"/>
                <a:sym typeface="Helvetica Neue Light"/>
              </a:rPr>
              <a:t>, </a:t>
            </a:r>
            <a:r>
              <a:rPr sz="1600" b="1" kern="0" dirty="0">
                <a:solidFill>
                  <a:sysClr val="windowText" lastClr="000000"/>
                </a:solidFill>
                <a:latin typeface="Helvetica Neue"/>
                <a:ea typeface="Helvetica Neue"/>
                <a:cs typeface="Helvetica Neue"/>
                <a:sym typeface="Helvetica Neue"/>
              </a:rPr>
              <a:t>integration</a:t>
            </a:r>
            <a:r>
              <a:rPr sz="1600" kern="0" dirty="0">
                <a:solidFill>
                  <a:sysClr val="windowText" lastClr="000000"/>
                </a:solidFill>
                <a:latin typeface="Helvetica Neue Light"/>
                <a:ea typeface="Helvetica Neue Light"/>
                <a:cs typeface="Helvetica Neue Light"/>
                <a:sym typeface="Helvetica Neue Light"/>
              </a:rPr>
              <a:t> capabilities, and a seamless </a:t>
            </a:r>
            <a:r>
              <a:rPr sz="1600" b="1" kern="0" dirty="0">
                <a:solidFill>
                  <a:sysClr val="windowText" lastClr="000000"/>
                </a:solidFill>
                <a:latin typeface="Helvetica Neue"/>
                <a:ea typeface="Helvetica Neue"/>
                <a:cs typeface="Helvetica Neue"/>
                <a:sym typeface="Helvetica Neue"/>
              </a:rPr>
              <a:t>developer experience</a:t>
            </a:r>
            <a:r>
              <a:rPr kern="0" dirty="0">
                <a:solidFill>
                  <a:sysClr val="windowText" lastClr="000000"/>
                </a:solidFill>
                <a:latin typeface="Helvetica Neue Light"/>
                <a:ea typeface="Helvetica Neue Light"/>
                <a:cs typeface="Helvetica Neue Light"/>
                <a:sym typeface="Helvetica Neue Light"/>
              </a:rPr>
              <a:t>.</a:t>
            </a:r>
          </a:p>
        </p:txBody>
      </p:sp>
    </p:spTree>
    <p:extLst>
      <p:ext uri="{BB962C8B-B14F-4D97-AF65-F5344CB8AC3E}">
        <p14:creationId xmlns:p14="http://schemas.microsoft.com/office/powerpoint/2010/main" val="326766448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48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8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2" grpId="1" animBg="1"/>
      <p:bldP spid="10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Title 1"/>
          <p:cNvSpPr>
            <a:spLocks noGrp="1"/>
          </p:cNvSpPr>
          <p:nvPr>
            <p:ph type="title"/>
          </p:nvPr>
        </p:nvSpPr>
        <p:spPr>
          <a:xfrm>
            <a:off x="457200" y="32243"/>
            <a:ext cx="8229600" cy="857250"/>
          </a:xfrm>
        </p:spPr>
        <p:txBody>
          <a:bodyPr>
            <a:normAutofit/>
          </a:bodyPr>
          <a:lstStyle/>
          <a:p>
            <a:r>
              <a:rPr lang="en-US" altLang="en-US" sz="3600" dirty="0" err="1" smtClean="0"/>
              <a:t>BlueMix</a:t>
            </a:r>
            <a:r>
              <a:rPr lang="en-US" altLang="en-US" sz="3600" dirty="0" smtClean="0"/>
              <a:t> </a:t>
            </a:r>
            <a:r>
              <a:rPr lang="en-US" altLang="en-US" sz="3600" dirty="0" smtClean="0"/>
              <a:t>Architecture – High Level</a:t>
            </a:r>
          </a:p>
        </p:txBody>
      </p:sp>
      <p:pic>
        <p:nvPicPr>
          <p:cNvPr id="118786" name="Content Placeholder 2"/>
          <p:cNvPicPr>
            <a:picLocks noGrp="1" noChangeAspect="1"/>
          </p:cNvPicPr>
          <p:nvPr>
            <p:ph idx="1"/>
          </p:nvPr>
        </p:nvPicPr>
        <p:blipFill>
          <a:blip r:embed="rId3"/>
          <a:srcRect/>
          <a:stretch>
            <a:fillRect/>
          </a:stretch>
        </p:blipFill>
        <p:spPr>
          <a:xfrm>
            <a:off x="1428750" y="889493"/>
            <a:ext cx="6572250" cy="3886200"/>
          </a:xfrm>
        </p:spPr>
      </p:pic>
    </p:spTree>
    <p:extLst>
      <p:ext uri="{BB962C8B-B14F-4D97-AF65-F5344CB8AC3E}">
        <p14:creationId xmlns:p14="http://schemas.microsoft.com/office/powerpoint/2010/main" val="13238044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Title 1"/>
          <p:cNvSpPr>
            <a:spLocks noGrp="1"/>
          </p:cNvSpPr>
          <p:nvPr>
            <p:ph type="title"/>
          </p:nvPr>
        </p:nvSpPr>
        <p:spPr>
          <a:xfrm>
            <a:off x="485775" y="0"/>
            <a:ext cx="8229600" cy="944357"/>
          </a:xfrm>
        </p:spPr>
        <p:txBody>
          <a:bodyPr>
            <a:noAutofit/>
          </a:bodyPr>
          <a:lstStyle/>
          <a:p>
            <a:r>
              <a:rPr lang="en-US" altLang="en-US" sz="3600" dirty="0" err="1" smtClean="0"/>
              <a:t>BlueMix</a:t>
            </a:r>
            <a:r>
              <a:rPr lang="en-US" altLang="en-US" sz="3600" dirty="0" smtClean="0"/>
              <a:t> </a:t>
            </a:r>
            <a:r>
              <a:rPr lang="en-US" altLang="en-US" sz="3600" dirty="0" smtClean="0"/>
              <a:t> Architecture </a:t>
            </a:r>
            <a:r>
              <a:rPr lang="en-US" altLang="en-US" sz="3600" dirty="0" smtClean="0"/>
              <a:t>– How it works</a:t>
            </a:r>
          </a:p>
        </p:txBody>
      </p:sp>
      <p:pic>
        <p:nvPicPr>
          <p:cNvPr id="120834" name="Content Placeholder 6"/>
          <p:cNvPicPr>
            <a:picLocks noGrp="1" noChangeAspect="1"/>
          </p:cNvPicPr>
          <p:nvPr>
            <p:ph idx="1"/>
          </p:nvPr>
        </p:nvPicPr>
        <p:blipFill>
          <a:blip r:embed="rId3"/>
          <a:srcRect/>
          <a:stretch>
            <a:fillRect/>
          </a:stretch>
        </p:blipFill>
        <p:spPr>
          <a:xfrm>
            <a:off x="1428750" y="857250"/>
            <a:ext cx="6343650" cy="3943350"/>
          </a:xfrm>
        </p:spPr>
      </p:pic>
    </p:spTree>
    <p:extLst>
      <p:ext uri="{BB962C8B-B14F-4D97-AF65-F5344CB8AC3E}">
        <p14:creationId xmlns:p14="http://schemas.microsoft.com/office/powerpoint/2010/main" val="1513472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Title 1"/>
          <p:cNvSpPr>
            <a:spLocks noGrp="1"/>
          </p:cNvSpPr>
          <p:nvPr>
            <p:ph type="title"/>
          </p:nvPr>
        </p:nvSpPr>
        <p:spPr>
          <a:xfrm>
            <a:off x="457200" y="77963"/>
            <a:ext cx="8229600" cy="857250"/>
          </a:xfrm>
        </p:spPr>
        <p:txBody>
          <a:bodyPr>
            <a:noAutofit/>
          </a:bodyPr>
          <a:lstStyle/>
          <a:p>
            <a:r>
              <a:rPr lang="en-US" altLang="en-US" sz="3600" dirty="0" err="1" smtClean="0"/>
              <a:t>BlueMix</a:t>
            </a:r>
            <a:r>
              <a:rPr lang="en-US" altLang="en-US" sz="3600" dirty="0" smtClean="0"/>
              <a:t> Architecture – How it </a:t>
            </a:r>
            <a:r>
              <a:rPr lang="en-US" altLang="en-US" sz="3600" dirty="0" smtClean="0"/>
              <a:t>works</a:t>
            </a:r>
            <a:endParaRPr lang="en-US" altLang="en-US" sz="3600" dirty="0" smtClean="0"/>
          </a:p>
        </p:txBody>
      </p:sp>
      <p:pic>
        <p:nvPicPr>
          <p:cNvPr id="122882" name="Content Placeholder 5"/>
          <p:cNvPicPr>
            <a:picLocks noGrp="1" noChangeAspect="1"/>
          </p:cNvPicPr>
          <p:nvPr>
            <p:ph idx="1"/>
          </p:nvPr>
        </p:nvPicPr>
        <p:blipFill>
          <a:blip r:embed="rId3"/>
          <a:srcRect/>
          <a:stretch>
            <a:fillRect/>
          </a:stretch>
        </p:blipFill>
        <p:spPr>
          <a:xfrm>
            <a:off x="1428750" y="857250"/>
            <a:ext cx="6000750" cy="4057650"/>
          </a:xfrm>
        </p:spPr>
      </p:pic>
    </p:spTree>
    <p:extLst>
      <p:ext uri="{BB962C8B-B14F-4D97-AF65-F5344CB8AC3E}">
        <p14:creationId xmlns:p14="http://schemas.microsoft.com/office/powerpoint/2010/main" val="20923288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3" name="Shape 733"/>
          <p:cNvSpPr/>
          <p:nvPr/>
        </p:nvSpPr>
        <p:spPr>
          <a:xfrm>
            <a:off x="3503567" y="1879678"/>
            <a:ext cx="1649863" cy="682854"/>
          </a:xfrm>
          <a:prstGeom prst="rect">
            <a:avLst/>
          </a:prstGeom>
          <a:solidFill>
            <a:schemeClr val="tx2">
              <a:lumMod val="60000"/>
              <a:lumOff val="40000"/>
            </a:schemeClr>
          </a:solidFill>
          <a:ln w="12700">
            <a:miter lim="400000"/>
          </a:ln>
        </p:spPr>
        <p:txBody>
          <a:bodyPr lIns="0" tIns="0" rIns="0" bIns="0" anchor="ctr"/>
          <a:lstStyle/>
          <a:p>
            <a:pPr lvl="0">
              <a:defRPr>
                <a:solidFill>
                  <a:srgbClr val="5592DA"/>
                </a:solidFill>
              </a:defRPr>
            </a:pPr>
            <a:endParaRPr/>
          </a:p>
        </p:txBody>
      </p:sp>
      <p:sp>
        <p:nvSpPr>
          <p:cNvPr id="734" name="Shape 734"/>
          <p:cNvSpPr/>
          <p:nvPr/>
        </p:nvSpPr>
        <p:spPr>
          <a:xfrm>
            <a:off x="6161697" y="1879678"/>
            <a:ext cx="1649863" cy="682854"/>
          </a:xfrm>
          <a:prstGeom prst="rect">
            <a:avLst/>
          </a:prstGeom>
          <a:solidFill>
            <a:srgbClr val="467ABA"/>
          </a:solidFill>
          <a:ln w="12700">
            <a:miter lim="400000"/>
          </a:ln>
        </p:spPr>
        <p:txBody>
          <a:bodyPr lIns="0" tIns="0" rIns="0" bIns="0" anchor="ctr"/>
          <a:lstStyle/>
          <a:p>
            <a:pPr lvl="0">
              <a:defRPr>
                <a:solidFill>
                  <a:srgbClr val="5592DA"/>
                </a:solidFill>
              </a:defRPr>
            </a:pPr>
            <a:endParaRPr>
              <a:solidFill>
                <a:schemeClr val="accent3">
                  <a:lumMod val="50000"/>
                </a:schemeClr>
              </a:solidFill>
            </a:endParaRPr>
          </a:p>
        </p:txBody>
      </p:sp>
      <p:sp>
        <p:nvSpPr>
          <p:cNvPr id="735" name="Shape 735"/>
          <p:cNvSpPr/>
          <p:nvPr/>
        </p:nvSpPr>
        <p:spPr>
          <a:xfrm>
            <a:off x="919166" y="1885256"/>
            <a:ext cx="1645233" cy="681175"/>
          </a:xfrm>
          <a:prstGeom prst="rect">
            <a:avLst/>
          </a:prstGeom>
          <a:solidFill>
            <a:schemeClr val="tx2">
              <a:lumMod val="20000"/>
              <a:lumOff val="80000"/>
            </a:schemeClr>
          </a:solidFill>
          <a:ln w="12700">
            <a:miter lim="400000"/>
          </a:ln>
        </p:spPr>
        <p:txBody>
          <a:bodyPr lIns="0" tIns="0" rIns="0" bIns="0" anchor="ctr"/>
          <a:lstStyle/>
          <a:p>
            <a:pPr lvl="0">
              <a:defRPr>
                <a:solidFill>
                  <a:srgbClr val="5592DA"/>
                </a:solidFill>
              </a:defRPr>
            </a:pPr>
            <a:endParaRPr>
              <a:solidFill>
                <a:schemeClr val="tx2">
                  <a:lumMod val="20000"/>
                  <a:lumOff val="80000"/>
                </a:schemeClr>
              </a:solidFill>
            </a:endParaRPr>
          </a:p>
        </p:txBody>
      </p:sp>
      <p:sp>
        <p:nvSpPr>
          <p:cNvPr id="736" name="Shape 736"/>
          <p:cNvSpPr>
            <a:spLocks noGrp="1"/>
          </p:cNvSpPr>
          <p:nvPr>
            <p:ph type="title"/>
          </p:nvPr>
        </p:nvSpPr>
        <p:spPr>
          <a:xfrm>
            <a:off x="241102" y="-69588"/>
            <a:ext cx="8620676" cy="619924"/>
          </a:xfrm>
          <a:prstGeom prst="rect">
            <a:avLst/>
          </a:prstGeom>
        </p:spPr>
        <p:txBody>
          <a:bodyPr anchor="t">
            <a:normAutofit/>
          </a:bodyPr>
          <a:lstStyle/>
          <a:p>
            <a:pPr lvl="0">
              <a:defRPr sz="1800" b="0"/>
            </a:pPr>
            <a:r>
              <a:rPr sz="3200" dirty="0">
                <a:solidFill>
                  <a:srgbClr val="558ED5"/>
                </a:solidFill>
              </a:rPr>
              <a:t>Compute flexibility</a:t>
            </a:r>
          </a:p>
        </p:txBody>
      </p:sp>
      <p:sp>
        <p:nvSpPr>
          <p:cNvPr id="737" name="Shape 737"/>
          <p:cNvSpPr/>
          <p:nvPr/>
        </p:nvSpPr>
        <p:spPr>
          <a:xfrm>
            <a:off x="242521" y="407310"/>
            <a:ext cx="8746259" cy="544092"/>
          </a:xfrm>
          <a:prstGeom prst="rect">
            <a:avLst/>
          </a:prstGeom>
          <a:ln w="12700">
            <a:miter lim="400000"/>
          </a:ln>
          <a:extLst>
            <a:ext uri="{C572A759-6A51-4108-AA02-DFA0A04FC94B}">
              <ma14:wrappingTextBoxFlag xmlns:ma14="http://schemas.microsoft.com/office/mac/drawingml/2011/main" xmlns="" val="1"/>
            </a:ext>
          </a:extLst>
        </p:spPr>
        <p:txBody>
          <a:bodyPr wrap="square" lIns="40815" tIns="40815" rIns="40815" bIns="40815">
            <a:spAutoFit/>
          </a:bodyPr>
          <a:lstStyle/>
          <a:p>
            <a:pPr algn="l" defTabSz="816018">
              <a:spcBef>
                <a:spcPts val="1004"/>
              </a:spcBef>
              <a:defRPr sz="1800"/>
            </a:pPr>
            <a:r>
              <a:rPr sz="1500" dirty="0">
                <a:latin typeface="Helvetica Neue Light"/>
                <a:ea typeface="Helvetica Neue Light"/>
                <a:cs typeface="Helvetica Neue Light"/>
                <a:sym typeface="Helvetica Neue Light"/>
              </a:rPr>
              <a:t>Devs get to </a:t>
            </a:r>
            <a:r>
              <a:rPr sz="1500" b="1" dirty="0">
                <a:latin typeface="Helvetica Neue"/>
                <a:ea typeface="Helvetica Neue"/>
                <a:cs typeface="Helvetica Neue"/>
                <a:sym typeface="Helvetica Neue"/>
              </a:rPr>
              <a:t>choose</a:t>
            </a:r>
            <a:r>
              <a:rPr sz="1500" dirty="0">
                <a:latin typeface="Helvetica Neue Light"/>
                <a:ea typeface="Helvetica Neue Light"/>
                <a:cs typeface="Helvetica Neue Light"/>
                <a:sym typeface="Helvetica Neue Light"/>
              </a:rPr>
              <a:t> the level of </a:t>
            </a:r>
            <a:r>
              <a:rPr sz="1500" b="1" dirty="0">
                <a:latin typeface="Helvetica Neue"/>
                <a:ea typeface="Helvetica Neue"/>
                <a:cs typeface="Helvetica Neue"/>
                <a:sym typeface="Helvetica Neue"/>
              </a:rPr>
              <a:t>infrastructure abstraction</a:t>
            </a:r>
            <a:r>
              <a:rPr sz="1500" dirty="0">
                <a:latin typeface="Helvetica Neue Light"/>
                <a:ea typeface="Helvetica Neue Light"/>
                <a:cs typeface="Helvetica Neue Light"/>
                <a:sym typeface="Helvetica Neue Light"/>
              </a:rPr>
              <a:t> and </a:t>
            </a:r>
            <a:r>
              <a:rPr sz="1500" b="1" dirty="0">
                <a:latin typeface="Helvetica Neue"/>
                <a:ea typeface="Helvetica Neue"/>
                <a:cs typeface="Helvetica Neue"/>
                <a:sym typeface="Helvetica Neue"/>
              </a:rPr>
              <a:t>fine-tuned control </a:t>
            </a:r>
            <a:r>
              <a:rPr sz="1500" dirty="0">
                <a:latin typeface="Helvetica Neue Light"/>
                <a:ea typeface="Helvetica Neue Light"/>
                <a:cs typeface="Helvetica Neue Light"/>
                <a:sym typeface="Helvetica Neue Light"/>
              </a:rPr>
              <a:t>that suits their apps and services.</a:t>
            </a:r>
          </a:p>
        </p:txBody>
      </p:sp>
      <p:sp>
        <p:nvSpPr>
          <p:cNvPr id="739" name="Shape 739"/>
          <p:cNvSpPr/>
          <p:nvPr/>
        </p:nvSpPr>
        <p:spPr>
          <a:xfrm>
            <a:off x="928304" y="1314480"/>
            <a:ext cx="1636096" cy="565199"/>
          </a:xfrm>
          <a:prstGeom prst="rect">
            <a:avLst/>
          </a:prstGeom>
          <a:ln w="25400">
            <a:solidFill>
              <a:srgbClr val="5592DA"/>
            </a:solidFill>
          </a:ln>
        </p:spPr>
        <p:txBody>
          <a:bodyPr lIns="0" tIns="0" rIns="0" bIns="0" anchor="ctr"/>
          <a:lstStyle/>
          <a:p>
            <a:pPr lvl="0"/>
            <a:endParaRPr/>
          </a:p>
        </p:txBody>
      </p:sp>
      <p:pic>
        <p:nvPicPr>
          <p:cNvPr id="740" name="i-l-cloudfoundry-2x.png"/>
          <p:cNvPicPr/>
          <p:nvPr/>
        </p:nvPicPr>
        <p:blipFill>
          <a:blip r:embed="rId3">
            <a:extLst/>
          </a:blip>
          <a:stretch>
            <a:fillRect/>
          </a:stretch>
        </p:blipFill>
        <p:spPr>
          <a:xfrm>
            <a:off x="1015113" y="1413355"/>
            <a:ext cx="1462478" cy="394238"/>
          </a:xfrm>
          <a:prstGeom prst="rect">
            <a:avLst/>
          </a:prstGeom>
          <a:ln w="12700">
            <a:miter lim="400000"/>
          </a:ln>
        </p:spPr>
      </p:pic>
      <p:pic>
        <p:nvPicPr>
          <p:cNvPr id="741" name="i-l-docker-2x.png"/>
          <p:cNvPicPr/>
          <p:nvPr/>
        </p:nvPicPr>
        <p:blipFill>
          <a:blip r:embed="rId4">
            <a:extLst/>
          </a:blip>
          <a:stretch>
            <a:fillRect/>
          </a:stretch>
        </p:blipFill>
        <p:spPr>
          <a:xfrm>
            <a:off x="3630798" y="1413355"/>
            <a:ext cx="1393273" cy="375583"/>
          </a:xfrm>
          <a:prstGeom prst="rect">
            <a:avLst/>
          </a:prstGeom>
          <a:ln w="12700">
            <a:miter lim="400000"/>
          </a:ln>
        </p:spPr>
      </p:pic>
      <p:sp>
        <p:nvSpPr>
          <p:cNvPr id="742" name="Shape 742"/>
          <p:cNvSpPr/>
          <p:nvPr/>
        </p:nvSpPr>
        <p:spPr>
          <a:xfrm>
            <a:off x="3515423" y="1314480"/>
            <a:ext cx="1636096" cy="565199"/>
          </a:xfrm>
          <a:prstGeom prst="rect">
            <a:avLst/>
          </a:prstGeom>
          <a:ln w="25400">
            <a:solidFill>
              <a:srgbClr val="467AB9"/>
            </a:solidFill>
          </a:ln>
        </p:spPr>
        <p:txBody>
          <a:bodyPr lIns="0" tIns="0" rIns="0" bIns="0" anchor="ctr"/>
          <a:lstStyle/>
          <a:p>
            <a:pPr lvl="0">
              <a:defRPr>
                <a:solidFill>
                  <a:srgbClr val="4579B7"/>
                </a:solidFill>
              </a:defRPr>
            </a:pPr>
            <a:endParaRPr/>
          </a:p>
        </p:txBody>
      </p:sp>
      <p:sp>
        <p:nvSpPr>
          <p:cNvPr id="743" name="Shape 743"/>
          <p:cNvSpPr/>
          <p:nvPr/>
        </p:nvSpPr>
        <p:spPr>
          <a:xfrm>
            <a:off x="6170832" y="1314480"/>
            <a:ext cx="1636096" cy="565199"/>
          </a:xfrm>
          <a:prstGeom prst="rect">
            <a:avLst/>
          </a:prstGeom>
          <a:ln w="25400">
            <a:solidFill>
              <a:srgbClr val="39669B"/>
            </a:solidFill>
          </a:ln>
        </p:spPr>
        <p:txBody>
          <a:bodyPr lIns="0" tIns="0" rIns="0" bIns="0" anchor="ctr"/>
          <a:lstStyle/>
          <a:p>
            <a:pPr lvl="0"/>
            <a:endParaRPr/>
          </a:p>
        </p:txBody>
      </p:sp>
      <p:pic>
        <p:nvPicPr>
          <p:cNvPr id="744" name="i-l-openstack-2x.png"/>
          <p:cNvPicPr/>
          <p:nvPr/>
        </p:nvPicPr>
        <p:blipFill>
          <a:blip r:embed="rId5">
            <a:extLst/>
          </a:blip>
          <a:srcRect b="2976"/>
          <a:stretch>
            <a:fillRect/>
          </a:stretch>
        </p:blipFill>
        <p:spPr>
          <a:xfrm>
            <a:off x="6294768" y="1414580"/>
            <a:ext cx="1436418" cy="375687"/>
          </a:xfrm>
          <a:prstGeom prst="rect">
            <a:avLst/>
          </a:prstGeom>
          <a:ln w="12700">
            <a:miter lim="400000"/>
          </a:ln>
        </p:spPr>
      </p:pic>
      <p:sp>
        <p:nvSpPr>
          <p:cNvPr id="745" name="Shape 745"/>
          <p:cNvSpPr/>
          <p:nvPr/>
        </p:nvSpPr>
        <p:spPr>
          <a:xfrm>
            <a:off x="859632" y="1018633"/>
            <a:ext cx="1838510" cy="311343"/>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a:defRPr sz="1800">
                <a:solidFill>
                  <a:srgbClr val="5592DA"/>
                </a:solidFill>
                <a:latin typeface="Helvetica Neue Medium"/>
                <a:ea typeface="Helvetica Neue Medium"/>
                <a:cs typeface="Helvetica Neue Medium"/>
                <a:sym typeface="Helvetica Neue Medium"/>
              </a:defRPr>
            </a:lvl1pPr>
          </a:lstStyle>
          <a:p>
            <a:pPr lvl="0">
              <a:defRPr>
                <a:solidFill>
                  <a:srgbClr val="000000"/>
                </a:solidFill>
              </a:defRPr>
            </a:pPr>
            <a:r>
              <a:rPr dirty="0">
                <a:solidFill>
                  <a:srgbClr val="8EB4E3"/>
                </a:solidFill>
              </a:rPr>
              <a:t>Instant Runtimes</a:t>
            </a:r>
          </a:p>
        </p:txBody>
      </p:sp>
      <p:sp>
        <p:nvSpPr>
          <p:cNvPr id="746" name="Shape 746"/>
          <p:cNvSpPr/>
          <p:nvPr/>
        </p:nvSpPr>
        <p:spPr>
          <a:xfrm>
            <a:off x="3720686" y="1022210"/>
            <a:ext cx="1193106" cy="311343"/>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a:defRPr sz="1800">
                <a:solidFill>
                  <a:srgbClr val="39669B"/>
                </a:solidFill>
                <a:latin typeface="Helvetica Neue Medium"/>
                <a:ea typeface="Helvetica Neue Medium"/>
                <a:cs typeface="Helvetica Neue Medium"/>
                <a:sym typeface="Helvetica Neue Medium"/>
              </a:defRPr>
            </a:lvl1pPr>
          </a:lstStyle>
          <a:p>
            <a:pPr lvl="0">
              <a:defRPr>
                <a:solidFill>
                  <a:srgbClr val="000000"/>
                </a:solidFill>
              </a:defRPr>
            </a:pPr>
            <a:r>
              <a:rPr dirty="0" smtClean="0">
                <a:solidFill>
                  <a:schemeClr val="tx2">
                    <a:lumMod val="60000"/>
                    <a:lumOff val="40000"/>
                  </a:schemeClr>
                </a:solidFill>
              </a:rPr>
              <a:t>Containers</a:t>
            </a:r>
            <a:endParaRPr dirty="0">
              <a:solidFill>
                <a:schemeClr val="tx2">
                  <a:lumMod val="60000"/>
                  <a:lumOff val="40000"/>
                </a:schemeClr>
              </a:solidFill>
            </a:endParaRPr>
          </a:p>
        </p:txBody>
      </p:sp>
      <p:sp>
        <p:nvSpPr>
          <p:cNvPr id="747" name="Shape 747"/>
          <p:cNvSpPr/>
          <p:nvPr/>
        </p:nvSpPr>
        <p:spPr>
          <a:xfrm>
            <a:off x="6111540" y="1061701"/>
            <a:ext cx="1790816" cy="311343"/>
          </a:xfrm>
          <a:prstGeom prst="rect">
            <a:avLst/>
          </a:prstGeom>
          <a:ln w="12700">
            <a:miter lim="400000"/>
          </a:ln>
          <a:extLst>
            <a:ext uri="{C572A759-6A51-4108-AA02-DFA0A04FC94B}">
              <ma14:wrappingTextBoxFlag xmlns:ma14="http://schemas.microsoft.com/office/mac/drawingml/2011/main" xmlns="" val="1"/>
            </a:ext>
          </a:extLst>
        </p:spPr>
        <p:txBody>
          <a:bodyPr lIns="17006" tIns="17006" rIns="17006" bIns="17006" anchor="ctr">
            <a:spAutoFit/>
          </a:bodyPr>
          <a:lstStyle>
            <a:lvl1pPr algn="l">
              <a:defRPr sz="1800">
                <a:solidFill>
                  <a:srgbClr val="39669B"/>
                </a:solidFill>
                <a:latin typeface="Helvetica Neue Medium"/>
                <a:ea typeface="Helvetica Neue Medium"/>
                <a:cs typeface="Helvetica Neue Medium"/>
                <a:sym typeface="Helvetica Neue Medium"/>
              </a:defRPr>
            </a:lvl1pPr>
          </a:lstStyle>
          <a:p>
            <a:pPr lvl="0">
              <a:defRPr>
                <a:solidFill>
                  <a:srgbClr val="000000"/>
                </a:solidFill>
              </a:defRPr>
            </a:pPr>
            <a:r>
              <a:rPr dirty="0" smtClean="0">
                <a:solidFill>
                  <a:srgbClr val="39669B"/>
                </a:solidFill>
              </a:rPr>
              <a:t>Virtual </a:t>
            </a:r>
            <a:r>
              <a:rPr dirty="0">
                <a:solidFill>
                  <a:srgbClr val="39669B"/>
                </a:solidFill>
              </a:rPr>
              <a:t>Machines</a:t>
            </a:r>
          </a:p>
        </p:txBody>
      </p:sp>
      <p:sp>
        <p:nvSpPr>
          <p:cNvPr id="748" name="Shape 748"/>
          <p:cNvSpPr/>
          <p:nvPr/>
        </p:nvSpPr>
        <p:spPr>
          <a:xfrm>
            <a:off x="966735" y="1971577"/>
            <a:ext cx="1578436" cy="496009"/>
          </a:xfrm>
          <a:prstGeom prst="rect">
            <a:avLst/>
          </a:prstGeom>
          <a:ln w="12700">
            <a:miter lim="400000"/>
          </a:ln>
          <a:extLst>
            <a:ext uri="{C572A759-6A51-4108-AA02-DFA0A04FC94B}">
              <ma14:wrappingTextBoxFlag xmlns:ma14="http://schemas.microsoft.com/office/mac/drawingml/2011/main" xmlns="" val="1"/>
            </a:ext>
          </a:extLst>
        </p:spPr>
        <p:txBody>
          <a:bodyPr wrap="square" lIns="17006" tIns="17006" rIns="17006" bIns="17006" anchor="ctr">
            <a:spAutoFit/>
          </a:bodyPr>
          <a:lstStyle>
            <a:lvl1pPr algn="l" defTabSz="914400">
              <a:spcBef>
                <a:spcPts val="600"/>
              </a:spcBef>
              <a:defRPr sz="1400">
                <a:solidFill>
                  <a:srgbClr val="FFFFFF"/>
                </a:solidFill>
                <a:latin typeface="Helvetica Neue Medium"/>
                <a:ea typeface="Helvetica Neue Medium"/>
                <a:cs typeface="Helvetica Neue Medium"/>
                <a:sym typeface="Helvetica Neue Medium"/>
              </a:defRPr>
            </a:lvl1pPr>
          </a:lstStyle>
          <a:p>
            <a:pPr lvl="0">
              <a:defRPr sz="1800">
                <a:solidFill>
                  <a:srgbClr val="000000"/>
                </a:solidFill>
              </a:defRPr>
            </a:pPr>
            <a:r>
              <a:rPr sz="1000" dirty="0"/>
              <a:t>The highest level of infrastructure abstraction.  Focus on the app.</a:t>
            </a:r>
          </a:p>
        </p:txBody>
      </p:sp>
      <p:sp>
        <p:nvSpPr>
          <p:cNvPr id="749" name="Shape 749"/>
          <p:cNvSpPr/>
          <p:nvPr/>
        </p:nvSpPr>
        <p:spPr>
          <a:xfrm>
            <a:off x="3557210" y="1888815"/>
            <a:ext cx="1569577" cy="649897"/>
          </a:xfrm>
          <a:prstGeom prst="rect">
            <a:avLst/>
          </a:prstGeom>
          <a:ln w="12700">
            <a:miter lim="400000"/>
          </a:ln>
          <a:extLst>
            <a:ext uri="{C572A759-6A51-4108-AA02-DFA0A04FC94B}">
              <ma14:wrappingTextBoxFlag xmlns:ma14="http://schemas.microsoft.com/office/mac/drawingml/2011/main" xmlns="" val="1"/>
            </a:ext>
          </a:extLst>
        </p:spPr>
        <p:txBody>
          <a:bodyPr wrap="square" lIns="17006" tIns="17006" rIns="17006" bIns="17006" anchor="ctr">
            <a:spAutoFit/>
          </a:bodyPr>
          <a:lstStyle>
            <a:lvl1pPr algn="l" defTabSz="914400">
              <a:spcBef>
                <a:spcPts val="600"/>
              </a:spcBef>
              <a:defRPr sz="1400">
                <a:solidFill>
                  <a:srgbClr val="FFFFFF"/>
                </a:solidFill>
                <a:latin typeface="Helvetica Neue Medium"/>
                <a:ea typeface="Helvetica Neue Medium"/>
                <a:cs typeface="Helvetica Neue Medium"/>
                <a:sym typeface="Helvetica Neue Medium"/>
              </a:defRPr>
            </a:lvl1pPr>
          </a:lstStyle>
          <a:p>
            <a:pPr lvl="0">
              <a:defRPr sz="1800">
                <a:solidFill>
                  <a:srgbClr val="000000"/>
                </a:solidFill>
              </a:defRPr>
            </a:pPr>
            <a:r>
              <a:rPr sz="1000" dirty="0"/>
              <a:t>Powerful, but less resource intensive than VMs.  Key to supporting hybrid portability. </a:t>
            </a:r>
          </a:p>
        </p:txBody>
      </p:sp>
      <p:sp>
        <p:nvSpPr>
          <p:cNvPr id="750" name="Shape 750"/>
          <p:cNvSpPr/>
          <p:nvPr/>
        </p:nvSpPr>
        <p:spPr>
          <a:xfrm>
            <a:off x="6232643" y="2024481"/>
            <a:ext cx="1547863" cy="342121"/>
          </a:xfrm>
          <a:prstGeom prst="rect">
            <a:avLst/>
          </a:prstGeom>
          <a:ln w="12700">
            <a:miter lim="400000"/>
          </a:ln>
          <a:extLst>
            <a:ext uri="{C572A759-6A51-4108-AA02-DFA0A04FC94B}">
              <ma14:wrappingTextBoxFlag xmlns:ma14="http://schemas.microsoft.com/office/mac/drawingml/2011/main" xmlns="" val="1"/>
            </a:ext>
          </a:extLst>
        </p:spPr>
        <p:txBody>
          <a:bodyPr wrap="square" lIns="17006" tIns="17006" rIns="17006" bIns="17006" anchor="ctr">
            <a:spAutoFit/>
          </a:bodyPr>
          <a:lstStyle>
            <a:lvl1pPr algn="l" defTabSz="914400">
              <a:spcBef>
                <a:spcPts val="600"/>
              </a:spcBef>
              <a:defRPr sz="1400">
                <a:solidFill>
                  <a:srgbClr val="FFFFFF"/>
                </a:solidFill>
                <a:latin typeface="Helvetica Neue Medium"/>
                <a:ea typeface="Helvetica Neue Medium"/>
                <a:cs typeface="Helvetica Neue Medium"/>
                <a:sym typeface="Helvetica Neue Medium"/>
              </a:defRPr>
            </a:lvl1pPr>
          </a:lstStyle>
          <a:p>
            <a:pPr lvl="0">
              <a:defRPr sz="1800">
                <a:solidFill>
                  <a:srgbClr val="000000"/>
                </a:solidFill>
              </a:defRPr>
            </a:pPr>
            <a:r>
              <a:rPr sz="1000" dirty="0"/>
              <a:t>Control all the way down to the operating system.</a:t>
            </a:r>
          </a:p>
        </p:txBody>
      </p:sp>
      <p:sp>
        <p:nvSpPr>
          <p:cNvPr id="751" name="Shape 751"/>
          <p:cNvSpPr/>
          <p:nvPr/>
        </p:nvSpPr>
        <p:spPr>
          <a:xfrm>
            <a:off x="252191" y="2828601"/>
            <a:ext cx="2127290" cy="203621"/>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a:defRPr sz="1700">
                <a:solidFill>
                  <a:srgbClr val="3C3E3E">
                    <a:alpha val="71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1100" dirty="0"/>
              <a:t>What’s different about Bluemix?</a:t>
            </a:r>
          </a:p>
        </p:txBody>
      </p:sp>
      <p:sp>
        <p:nvSpPr>
          <p:cNvPr id="752" name="Shape 752"/>
          <p:cNvSpPr/>
          <p:nvPr/>
        </p:nvSpPr>
        <p:spPr>
          <a:xfrm>
            <a:off x="6159589" y="3621657"/>
            <a:ext cx="1636096" cy="1164617"/>
          </a:xfrm>
          <a:prstGeom prst="rect">
            <a:avLst/>
          </a:prstGeom>
          <a:solidFill>
            <a:srgbClr val="5F6E75">
              <a:alpha val="2000"/>
            </a:srgbClr>
          </a:solidFill>
          <a:ln w="12700">
            <a:solidFill>
              <a:srgbClr val="3C3E3E">
                <a:alpha val="32000"/>
              </a:srgbClr>
            </a:solidFill>
          </a:ln>
        </p:spPr>
        <p:txBody>
          <a:bodyPr lIns="0" tIns="0" rIns="0" bIns="0" anchor="ctr"/>
          <a:lstStyle/>
          <a:p>
            <a:pPr lvl="0">
              <a:defRPr>
                <a:solidFill>
                  <a:srgbClr val="5592DA"/>
                </a:solidFill>
              </a:defRPr>
            </a:pPr>
            <a:endParaRPr/>
          </a:p>
        </p:txBody>
      </p:sp>
      <p:sp>
        <p:nvSpPr>
          <p:cNvPr id="753" name="Shape 753"/>
          <p:cNvSpPr/>
          <p:nvPr/>
        </p:nvSpPr>
        <p:spPr>
          <a:xfrm>
            <a:off x="242521" y="3033861"/>
            <a:ext cx="8766479" cy="0"/>
          </a:xfrm>
          <a:prstGeom prst="line">
            <a:avLst/>
          </a:prstGeom>
          <a:ln w="12700">
            <a:solidFill>
              <a:srgbClr val="3C3E3E">
                <a:alpha val="33000"/>
              </a:srgbClr>
            </a:solidFill>
            <a:miter lim="400000"/>
            <a:headEnd type="oval"/>
            <a:tailEnd type="oval"/>
          </a:ln>
        </p:spPr>
        <p:txBody>
          <a:bodyPr lIns="0" tIns="0" rIns="0" bIns="0" anchor="ctr"/>
          <a:lstStyle/>
          <a:p>
            <a:pPr algn="l" defTabSz="286984">
              <a:defRPr sz="1200">
                <a:latin typeface="Helvetica"/>
                <a:ea typeface="Helvetica"/>
                <a:cs typeface="Helvetica"/>
                <a:sym typeface="Helvetica"/>
              </a:defRPr>
            </a:pPr>
            <a:endParaRPr/>
          </a:p>
        </p:txBody>
      </p:sp>
      <p:grpSp>
        <p:nvGrpSpPr>
          <p:cNvPr id="756" name="Group 756"/>
          <p:cNvGrpSpPr/>
          <p:nvPr/>
        </p:nvGrpSpPr>
        <p:grpSpPr>
          <a:xfrm>
            <a:off x="909076" y="3635992"/>
            <a:ext cx="1636097" cy="1150281"/>
            <a:chOff x="0" y="0"/>
            <a:chExt cx="2326892" cy="1863552"/>
          </a:xfrm>
        </p:grpSpPr>
        <p:sp>
          <p:nvSpPr>
            <p:cNvPr id="754" name="Shape 754"/>
            <p:cNvSpPr/>
            <p:nvPr/>
          </p:nvSpPr>
          <p:spPr>
            <a:xfrm>
              <a:off x="0" y="0"/>
              <a:ext cx="2326892" cy="1863552"/>
            </a:xfrm>
            <a:prstGeom prst="rect">
              <a:avLst/>
            </a:prstGeom>
            <a:solidFill>
              <a:srgbClr val="5F6E75">
                <a:alpha val="2000"/>
              </a:srgbClr>
            </a:solidFill>
            <a:ln w="12700" cap="flat">
              <a:solidFill>
                <a:srgbClr val="3C3E3E">
                  <a:alpha val="32000"/>
                </a:srgbClr>
              </a:solidFill>
              <a:prstDash val="solid"/>
              <a:bevel/>
            </a:ln>
            <a:effectLst/>
          </p:spPr>
          <p:txBody>
            <a:bodyPr wrap="square" lIns="0" tIns="0" rIns="0" bIns="0" numCol="1" anchor="ctr">
              <a:noAutofit/>
            </a:bodyPr>
            <a:lstStyle/>
            <a:p>
              <a:pPr lvl="0">
                <a:defRPr>
                  <a:solidFill>
                    <a:srgbClr val="5592DA"/>
                  </a:solidFill>
                </a:defRPr>
              </a:pPr>
              <a:endParaRPr/>
            </a:p>
          </p:txBody>
        </p:sp>
        <p:sp>
          <p:nvSpPr>
            <p:cNvPr id="755" name="Shape 755"/>
            <p:cNvSpPr/>
            <p:nvPr/>
          </p:nvSpPr>
          <p:spPr>
            <a:xfrm>
              <a:off x="163733" y="244740"/>
              <a:ext cx="1996824" cy="136241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27093" tIns="27093" rIns="27093" bIns="27093" numCol="1" anchor="t">
              <a:spAutoFit/>
            </a:bodyPr>
            <a:lstStyle/>
            <a:p>
              <a:pPr marL="84316" indent="-84316" algn="l" defTabSz="573969">
                <a:spcBef>
                  <a:spcPts val="251"/>
                </a:spcBef>
                <a:buClr>
                  <a:srgbClr val="5592DA"/>
                </a:buClr>
                <a:buSzPct val="75000"/>
                <a:buChar char="•"/>
                <a:defRPr sz="1800"/>
              </a:pPr>
              <a:r>
                <a:rPr sz="700" dirty="0">
                  <a:solidFill>
                    <a:srgbClr val="3C3E3E"/>
                  </a:solidFill>
                  <a:latin typeface="Helvetica Neue Medium"/>
                  <a:ea typeface="Helvetica Neue Medium"/>
                  <a:cs typeface="Helvetica Neue Medium"/>
                  <a:sym typeface="Helvetica Neue Medium"/>
                </a:rPr>
                <a:t>Extends Cloud Foundry with DevOps tooling, integration capabilities, and seamless app management</a:t>
              </a:r>
            </a:p>
            <a:p>
              <a:pPr marL="84316" indent="-84316" algn="l" defTabSz="573969">
                <a:spcBef>
                  <a:spcPts val="251"/>
                </a:spcBef>
                <a:buClr>
                  <a:srgbClr val="5592DA"/>
                </a:buClr>
                <a:buSzPct val="75000"/>
                <a:buChar char="•"/>
                <a:defRPr sz="1800"/>
              </a:pPr>
              <a:r>
                <a:rPr sz="700" dirty="0">
                  <a:solidFill>
                    <a:srgbClr val="3C3E3E"/>
                  </a:solidFill>
                  <a:latin typeface="Helvetica Neue Medium"/>
                  <a:ea typeface="Helvetica Neue Medium"/>
                  <a:cs typeface="Helvetica Neue Medium"/>
                  <a:sym typeface="Helvetica Neue Medium"/>
                </a:rPr>
                <a:t>Support for 7 key languages and the option to use a community buildpack.</a:t>
              </a:r>
            </a:p>
          </p:txBody>
        </p:sp>
      </p:grpSp>
      <p:pic>
        <p:nvPicPr>
          <p:cNvPr id="757" name="pasted-image.tif"/>
          <p:cNvPicPr/>
          <p:nvPr/>
        </p:nvPicPr>
        <p:blipFill>
          <a:blip r:embed="rId6">
            <a:extLst/>
          </a:blip>
          <a:stretch>
            <a:fillRect/>
          </a:stretch>
        </p:blipFill>
        <p:spPr>
          <a:xfrm>
            <a:off x="872083" y="3177150"/>
            <a:ext cx="312540" cy="234405"/>
          </a:xfrm>
          <a:prstGeom prst="rect">
            <a:avLst/>
          </a:prstGeom>
          <a:ln w="12700" cap="flat">
            <a:noFill/>
            <a:miter lim="400000"/>
          </a:ln>
          <a:effectLst/>
        </p:spPr>
      </p:pic>
      <p:pic>
        <p:nvPicPr>
          <p:cNvPr id="758" name="pasted-image.tif"/>
          <p:cNvPicPr/>
          <p:nvPr/>
        </p:nvPicPr>
        <p:blipFill>
          <a:blip r:embed="rId7">
            <a:extLst/>
          </a:blip>
          <a:stretch>
            <a:fillRect/>
          </a:stretch>
        </p:blipFill>
        <p:spPr>
          <a:xfrm>
            <a:off x="1221615" y="3194806"/>
            <a:ext cx="312539" cy="234405"/>
          </a:xfrm>
          <a:prstGeom prst="rect">
            <a:avLst/>
          </a:prstGeom>
          <a:ln w="12700" cap="flat">
            <a:noFill/>
            <a:miter lim="400000"/>
          </a:ln>
          <a:effectLst/>
        </p:spPr>
      </p:pic>
      <p:grpSp>
        <p:nvGrpSpPr>
          <p:cNvPr id="768" name="Group 768"/>
          <p:cNvGrpSpPr/>
          <p:nvPr/>
        </p:nvGrpSpPr>
        <p:grpSpPr>
          <a:xfrm>
            <a:off x="3481804" y="3614265"/>
            <a:ext cx="1636097" cy="1157674"/>
            <a:chOff x="0" y="0"/>
            <a:chExt cx="2326892" cy="2154087"/>
          </a:xfrm>
        </p:grpSpPr>
        <p:sp>
          <p:nvSpPr>
            <p:cNvPr id="766" name="Shape 766"/>
            <p:cNvSpPr/>
            <p:nvPr/>
          </p:nvSpPr>
          <p:spPr>
            <a:xfrm>
              <a:off x="0" y="0"/>
              <a:ext cx="2326892" cy="2154087"/>
            </a:xfrm>
            <a:prstGeom prst="rect">
              <a:avLst/>
            </a:prstGeom>
            <a:solidFill>
              <a:srgbClr val="5F6E75">
                <a:alpha val="2000"/>
              </a:srgbClr>
            </a:solidFill>
            <a:ln w="12700" cap="flat">
              <a:solidFill>
                <a:srgbClr val="3C3E3E">
                  <a:alpha val="32000"/>
                </a:srgbClr>
              </a:solidFill>
              <a:prstDash val="solid"/>
              <a:bevel/>
            </a:ln>
            <a:effectLst/>
          </p:spPr>
          <p:txBody>
            <a:bodyPr wrap="square" lIns="0" tIns="0" rIns="0" bIns="0" numCol="1" anchor="ctr">
              <a:noAutofit/>
            </a:bodyPr>
            <a:lstStyle/>
            <a:p>
              <a:pPr lvl="0">
                <a:defRPr>
                  <a:solidFill>
                    <a:srgbClr val="5592DA"/>
                  </a:solidFill>
                </a:defRPr>
              </a:pPr>
              <a:endParaRPr/>
            </a:p>
          </p:txBody>
        </p:sp>
        <p:sp>
          <p:nvSpPr>
            <p:cNvPr id="767" name="Shape 767"/>
            <p:cNvSpPr/>
            <p:nvPr/>
          </p:nvSpPr>
          <p:spPr>
            <a:xfrm>
              <a:off x="139632" y="27743"/>
              <a:ext cx="1996824" cy="208543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27093" tIns="27093" rIns="27093" bIns="27093" numCol="1" anchor="t">
              <a:spAutoFit/>
            </a:bodyPr>
            <a:lstStyle/>
            <a:p>
              <a:pPr marL="84316" indent="-84316" algn="l" defTabSz="573969">
                <a:spcBef>
                  <a:spcPts val="251"/>
                </a:spcBef>
                <a:buClr>
                  <a:srgbClr val="5592DA"/>
                </a:buClr>
                <a:buSzPct val="75000"/>
                <a:buChar char="•"/>
                <a:defRPr sz="1800"/>
              </a:pPr>
              <a:r>
                <a:rPr sz="700" dirty="0">
                  <a:solidFill>
                    <a:srgbClr val="3C3E3E"/>
                  </a:solidFill>
                  <a:latin typeface="Helvetica Neue Medium"/>
                  <a:ea typeface="Helvetica Neue Medium"/>
                  <a:cs typeface="Helvetica Neue Medium"/>
                  <a:sym typeface="Helvetica Neue Medium"/>
                </a:rPr>
                <a:t>Docker as-a-service means no VMs to manage</a:t>
              </a:r>
            </a:p>
            <a:p>
              <a:pPr marL="84316" indent="-84316" algn="l" defTabSz="573969">
                <a:spcBef>
                  <a:spcPts val="251"/>
                </a:spcBef>
                <a:buClr>
                  <a:srgbClr val="5592DA"/>
                </a:buClr>
                <a:buSzPct val="75000"/>
                <a:buChar char="•"/>
                <a:defRPr sz="1800"/>
              </a:pPr>
              <a:r>
                <a:rPr sz="700" dirty="0">
                  <a:solidFill>
                    <a:srgbClr val="3C3E3E"/>
                  </a:solidFill>
                  <a:latin typeface="Helvetica Neue Medium"/>
                  <a:ea typeface="Helvetica Neue Medium"/>
                  <a:cs typeface="Helvetica Neue Medium"/>
                  <a:sym typeface="Helvetica Neue Medium"/>
                </a:rPr>
                <a:t>A repository of enterprise-grade images which are trusted and secure</a:t>
              </a:r>
            </a:p>
            <a:p>
              <a:pPr marL="84316" indent="-84316" algn="l" defTabSz="573969">
                <a:spcBef>
                  <a:spcPts val="251"/>
                </a:spcBef>
                <a:buClr>
                  <a:srgbClr val="5592DA"/>
                </a:buClr>
                <a:buSzPct val="75000"/>
                <a:buChar char="•"/>
                <a:defRPr sz="1800"/>
              </a:pPr>
              <a:r>
                <a:rPr sz="700" dirty="0">
                  <a:solidFill>
                    <a:srgbClr val="3C3E3E"/>
                  </a:solidFill>
                  <a:latin typeface="Helvetica Neue Medium"/>
                  <a:ea typeface="Helvetica Neue Medium"/>
                  <a:cs typeface="Helvetica Neue Medium"/>
                  <a:sym typeface="Helvetica Neue Medium"/>
                </a:rPr>
                <a:t>Enhanced performance and scalability</a:t>
              </a:r>
            </a:p>
            <a:p>
              <a:pPr marL="84316" indent="-84316" algn="l" defTabSz="573969">
                <a:spcBef>
                  <a:spcPts val="251"/>
                </a:spcBef>
                <a:buClr>
                  <a:srgbClr val="5592DA"/>
                </a:buClr>
                <a:buSzPct val="75000"/>
                <a:buChar char="•"/>
                <a:defRPr sz="1800"/>
              </a:pPr>
              <a:r>
                <a:rPr sz="700" dirty="0">
                  <a:solidFill>
                    <a:srgbClr val="3C3E3E"/>
                  </a:solidFill>
                  <a:latin typeface="Helvetica Neue Medium"/>
                  <a:ea typeface="Helvetica Neue Medium"/>
                  <a:cs typeface="Helvetica Neue Medium"/>
                  <a:sym typeface="Helvetica Neue Medium"/>
                </a:rPr>
                <a:t>Integrated monitoring, logging, networking, and storage</a:t>
              </a:r>
            </a:p>
          </p:txBody>
        </p:sp>
      </p:grpSp>
      <p:sp>
        <p:nvSpPr>
          <p:cNvPr id="769" name="Shape 769"/>
          <p:cNvSpPr/>
          <p:nvPr/>
        </p:nvSpPr>
        <p:spPr>
          <a:xfrm>
            <a:off x="6259495" y="3795964"/>
            <a:ext cx="1404018" cy="836743"/>
          </a:xfrm>
          <a:prstGeom prst="rect">
            <a:avLst/>
          </a:prstGeom>
          <a:ln w="12700">
            <a:miter lim="400000"/>
          </a:ln>
          <a:extLst>
            <a:ext uri="{C572A759-6A51-4108-AA02-DFA0A04FC94B}">
              <ma14:wrappingTextBoxFlag xmlns:ma14="http://schemas.microsoft.com/office/mac/drawingml/2011/main" xmlns="" val="1"/>
            </a:ext>
          </a:extLst>
        </p:spPr>
        <p:txBody>
          <a:bodyPr lIns="17006" tIns="17006" rIns="17006" bIns="17006">
            <a:spAutoFit/>
          </a:bodyPr>
          <a:lstStyle/>
          <a:p>
            <a:pPr marL="84316" indent="-84316" algn="l" defTabSz="573969">
              <a:spcBef>
                <a:spcPts val="377"/>
              </a:spcBef>
              <a:buClr>
                <a:srgbClr val="5592DA"/>
              </a:buClr>
              <a:buSzPct val="75000"/>
              <a:buChar char="•"/>
              <a:defRPr sz="1800"/>
            </a:pPr>
            <a:r>
              <a:rPr sz="700" dirty="0">
                <a:solidFill>
                  <a:srgbClr val="3C3E3E"/>
                </a:solidFill>
                <a:latin typeface="Helvetica Neue Medium"/>
                <a:ea typeface="Helvetica Neue Medium"/>
                <a:cs typeface="Helvetica Neue Medium"/>
                <a:sym typeface="Helvetica Neue Medium"/>
              </a:rPr>
              <a:t>Deploy and manage VMs consistently across public, dedicated, and private instances with a single dashboard.   </a:t>
            </a:r>
          </a:p>
          <a:p>
            <a:pPr marL="84316" indent="-84316" algn="l" defTabSz="573969">
              <a:spcBef>
                <a:spcPts val="377"/>
              </a:spcBef>
              <a:buClr>
                <a:srgbClr val="5592DA"/>
              </a:buClr>
              <a:buSzPct val="75000"/>
              <a:buChar char="•"/>
              <a:defRPr sz="1800"/>
            </a:pPr>
            <a:r>
              <a:rPr sz="700" dirty="0">
                <a:solidFill>
                  <a:srgbClr val="3C3E3E"/>
                </a:solidFill>
                <a:latin typeface="Helvetica Neue Medium"/>
                <a:ea typeface="Helvetica Neue Medium"/>
                <a:cs typeface="Helvetica Neue Medium"/>
                <a:sym typeface="Helvetica Neue Medium"/>
              </a:rPr>
              <a:t>Connect to your own OpenStack infrastructure</a:t>
            </a:r>
          </a:p>
        </p:txBody>
      </p:sp>
      <p:pic>
        <p:nvPicPr>
          <p:cNvPr id="770" name="pasted-image.tif"/>
          <p:cNvPicPr/>
          <p:nvPr/>
        </p:nvPicPr>
        <p:blipFill>
          <a:blip r:embed="rId8">
            <a:extLst/>
          </a:blip>
          <a:stretch>
            <a:fillRect/>
          </a:stretch>
        </p:blipFill>
        <p:spPr>
          <a:xfrm>
            <a:off x="6091034" y="3140454"/>
            <a:ext cx="357573" cy="268180"/>
          </a:xfrm>
          <a:prstGeom prst="rect">
            <a:avLst/>
          </a:prstGeom>
          <a:ln w="12700">
            <a:miter lim="400000"/>
          </a:ln>
        </p:spPr>
      </p:pic>
      <p:pic>
        <p:nvPicPr>
          <p:cNvPr id="771" name="pasted-image.tif"/>
          <p:cNvPicPr/>
          <p:nvPr/>
        </p:nvPicPr>
        <p:blipFill>
          <a:blip r:embed="rId9">
            <a:extLst/>
          </a:blip>
          <a:stretch>
            <a:fillRect/>
          </a:stretch>
        </p:blipFill>
        <p:spPr>
          <a:xfrm>
            <a:off x="3467611" y="3147612"/>
            <a:ext cx="389228" cy="291921"/>
          </a:xfrm>
          <a:prstGeom prst="rect">
            <a:avLst/>
          </a:prstGeom>
          <a:ln w="12700">
            <a:miter lim="400000"/>
          </a:ln>
        </p:spPr>
      </p:pic>
    </p:spTree>
    <p:extLst>
      <p:ext uri="{BB962C8B-B14F-4D97-AF65-F5344CB8AC3E}">
        <p14:creationId xmlns:p14="http://schemas.microsoft.com/office/powerpoint/2010/main" val="632892906"/>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 name="Shape 719"/>
          <p:cNvSpPr>
            <a:spLocks noGrp="1"/>
          </p:cNvSpPr>
          <p:nvPr>
            <p:ph type="title"/>
          </p:nvPr>
        </p:nvSpPr>
        <p:spPr>
          <a:xfrm>
            <a:off x="484767" y="286027"/>
            <a:ext cx="8271124" cy="601427"/>
          </a:xfrm>
          <a:prstGeom prst="rect">
            <a:avLst/>
          </a:prstGeom>
        </p:spPr>
        <p:txBody>
          <a:bodyPr anchor="t"/>
          <a:lstStyle/>
          <a:p>
            <a:pPr lvl="0">
              <a:defRPr sz="1800" b="0"/>
            </a:pPr>
            <a:r>
              <a:rPr sz="3200" b="1" dirty="0"/>
              <a:t>Let’s </a:t>
            </a:r>
            <a:r>
              <a:rPr sz="3200" b="1" dirty="0">
                <a:solidFill>
                  <a:srgbClr val="5592DA"/>
                </a:solidFill>
              </a:rPr>
              <a:t>see</a:t>
            </a:r>
            <a:r>
              <a:rPr sz="3200" b="1" dirty="0"/>
              <a:t> it!</a:t>
            </a:r>
          </a:p>
        </p:txBody>
      </p:sp>
      <p:sp>
        <p:nvSpPr>
          <p:cNvPr id="717" name="Shape 717"/>
          <p:cNvSpPr>
            <a:spLocks noGrp="1"/>
          </p:cNvSpPr>
          <p:nvPr>
            <p:ph type="sldNum" sz="quarter" idx="4294967295"/>
          </p:nvPr>
        </p:nvSpPr>
        <p:spPr>
          <a:xfrm>
            <a:off x="0" y="4926013"/>
            <a:ext cx="258763" cy="200025"/>
          </a:xfrm>
          <a:prstGeom prst="rect">
            <a:avLst/>
          </a:prstGeom>
          <a:extLst>
            <a:ext uri="{C572A759-6A51-4108-AA02-DFA0A04FC94B}">
              <ma14:wrappingTextBoxFlag xmlns:ma14="http://schemas.microsoft.com/office/mac/drawingml/2011/main" xmlns="" val="1"/>
            </a:ext>
          </a:extLst>
        </p:spPr>
        <p:txBody>
          <a:bodyPr/>
          <a:lstStyle/>
          <a:p>
            <a:pPr lvl="0">
              <a:defRPr>
                <a:solidFill>
                  <a:srgbClr val="000000"/>
                </a:solidFill>
              </a:defRPr>
            </a:pPr>
            <a:fld id="{86CB4B4D-7CA3-9044-876B-883B54F8677D}" type="slidenum">
              <a:rPr>
                <a:solidFill>
                  <a:srgbClr val="A6AAA9"/>
                </a:solidFill>
              </a:rPr>
              <a:t>17</a:t>
            </a:fld>
            <a:endParaRPr>
              <a:solidFill>
                <a:srgbClr val="A6AAA9"/>
              </a:solidFill>
            </a:endParaRPr>
          </a:p>
        </p:txBody>
      </p:sp>
      <p:pic>
        <p:nvPicPr>
          <p:cNvPr id="718" name="Screen Shot 2015-02-19 at 9.25.06 AM.png">
            <a:hlinkClick r:id="rId3"/>
          </p:cNvPr>
          <p:cNvPicPr/>
          <p:nvPr/>
        </p:nvPicPr>
        <p:blipFill>
          <a:blip r:embed="rId4">
            <a:extLst/>
          </a:blip>
          <a:stretch>
            <a:fillRect/>
          </a:stretch>
        </p:blipFill>
        <p:spPr>
          <a:xfrm>
            <a:off x="-11599" y="1163446"/>
            <a:ext cx="9156700" cy="3979015"/>
          </a:xfrm>
          <a:prstGeom prst="rect">
            <a:avLst/>
          </a:prstGeom>
          <a:ln w="12700">
            <a:miter lim="400000"/>
          </a:ln>
        </p:spPr>
      </p:pic>
      <p:sp>
        <p:nvSpPr>
          <p:cNvPr id="720" name="Shape 720"/>
          <p:cNvSpPr/>
          <p:nvPr/>
        </p:nvSpPr>
        <p:spPr>
          <a:xfrm>
            <a:off x="433436" y="649130"/>
            <a:ext cx="675545" cy="311343"/>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a:defRPr sz="1900" b="1">
                <a:latin typeface="Helvetica Neue"/>
                <a:ea typeface="Helvetica Neue"/>
                <a:cs typeface="Helvetica Neue"/>
                <a:sym typeface="Helvetica Neue"/>
              </a:defRPr>
            </a:lvl1pPr>
          </a:lstStyle>
          <a:p>
            <a:pPr lvl="0">
              <a:defRPr sz="1800" b="0"/>
            </a:pPr>
            <a:r>
              <a:rPr sz="1800" dirty="0"/>
              <a:t>*click*</a:t>
            </a:r>
          </a:p>
        </p:txBody>
      </p:sp>
      <p:sp>
        <p:nvSpPr>
          <p:cNvPr id="721" name="Shape 721"/>
          <p:cNvSpPr/>
          <p:nvPr/>
        </p:nvSpPr>
        <p:spPr>
          <a:xfrm>
            <a:off x="1223227" y="859929"/>
            <a:ext cx="470973" cy="244942"/>
          </a:xfrm>
          <a:custGeom>
            <a:avLst/>
            <a:gdLst/>
            <a:ahLst/>
            <a:cxnLst>
              <a:cxn ang="0">
                <a:pos x="wd2" y="hd2"/>
              </a:cxn>
              <a:cxn ang="5400000">
                <a:pos x="wd2" y="hd2"/>
              </a:cxn>
              <a:cxn ang="10800000">
                <a:pos x="wd2" y="hd2"/>
              </a:cxn>
              <a:cxn ang="16200000">
                <a:pos x="wd2" y="hd2"/>
              </a:cxn>
            </a:cxnLst>
            <a:rect l="0" t="0" r="r" b="b"/>
            <a:pathLst>
              <a:path w="21542" h="21030" extrusionOk="0">
                <a:moveTo>
                  <a:pt x="0" y="36"/>
                </a:moveTo>
                <a:cubicBezTo>
                  <a:pt x="14420" y="-570"/>
                  <a:pt x="21600" y="6428"/>
                  <a:pt x="21541" y="21030"/>
                </a:cubicBezTo>
              </a:path>
            </a:pathLst>
          </a:custGeom>
          <a:ln w="25400">
            <a:solidFill>
              <a:srgbClr val="5592DA"/>
            </a:solidFill>
            <a:miter lim="400000"/>
            <a:tailEnd type="arrow"/>
          </a:ln>
        </p:spPr>
        <p:txBody>
          <a:bodyPr lIns="0" tIns="0" rIns="0" bIns="0" anchor="ctr"/>
          <a:lstStyle/>
          <a:p>
            <a:pPr defTabSz="286984">
              <a:defRPr sz="1200">
                <a:latin typeface="Helvetica"/>
                <a:ea typeface="Helvetica"/>
                <a:cs typeface="Helvetica"/>
                <a:sym typeface="Helvetica"/>
              </a:defRPr>
            </a:pPr>
            <a:endParaRPr/>
          </a:p>
        </p:txBody>
      </p:sp>
    </p:spTree>
    <p:extLst>
      <p:ext uri="{BB962C8B-B14F-4D97-AF65-F5344CB8AC3E}">
        <p14:creationId xmlns:p14="http://schemas.microsoft.com/office/powerpoint/2010/main" val="667051921"/>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Shape 371"/>
          <p:cNvSpPr>
            <a:spLocks noGrp="1"/>
          </p:cNvSpPr>
          <p:nvPr>
            <p:ph type="title"/>
          </p:nvPr>
        </p:nvSpPr>
        <p:spPr>
          <a:xfrm>
            <a:off x="148499" y="456"/>
            <a:ext cx="8777400" cy="413376"/>
          </a:xfrm>
          <a:prstGeom prst="rect">
            <a:avLst/>
          </a:prstGeom>
        </p:spPr>
        <p:txBody>
          <a:bodyPr>
            <a:normAutofit fontScale="90000"/>
          </a:bodyPr>
          <a:lstStyle>
            <a:lvl1pPr algn="l" defTabSz="731519">
              <a:defRPr sz="3200">
                <a:solidFill>
                  <a:srgbClr val="1174B8"/>
                </a:solidFill>
              </a:defRPr>
            </a:lvl1pPr>
          </a:lstStyle>
          <a:p>
            <a:pPr lvl="0" algn="ctr">
              <a:defRPr sz="1800" b="0">
                <a:solidFill>
                  <a:srgbClr val="000000"/>
                </a:solidFill>
              </a:defRPr>
            </a:pPr>
            <a:r>
              <a:rPr lang="en-US" sz="2500" b="1" dirty="0" smtClean="0">
                <a:solidFill>
                  <a:srgbClr val="4F81BD"/>
                </a:solidFill>
              </a:rPr>
              <a:t>Hybrid Customer Example </a:t>
            </a:r>
            <a:endParaRPr sz="2500" b="1" dirty="0">
              <a:solidFill>
                <a:srgbClr val="4F81BD"/>
              </a:solidFill>
            </a:endParaRPr>
          </a:p>
        </p:txBody>
      </p:sp>
      <p:sp>
        <p:nvSpPr>
          <p:cNvPr id="372" name="Shape 372"/>
          <p:cNvSpPr/>
          <p:nvPr/>
        </p:nvSpPr>
        <p:spPr>
          <a:xfrm>
            <a:off x="4682538" y="484151"/>
            <a:ext cx="3275215" cy="4492785"/>
          </a:xfrm>
          <a:prstGeom prst="roundRect">
            <a:avLst>
              <a:gd name="adj" fmla="val 15105"/>
            </a:avLst>
          </a:prstGeom>
          <a:gradFill>
            <a:gsLst>
              <a:gs pos="0">
                <a:srgbClr val="BEBEBE"/>
              </a:gs>
              <a:gs pos="0">
                <a:srgbClr val="DDDDDD"/>
              </a:gs>
              <a:gs pos="35661">
                <a:srgbClr val="FBFBFB"/>
              </a:gs>
            </a:gsLst>
            <a:path path="circle">
              <a:fillToRect l="37721" t="-19636" r="62278" b="119636"/>
            </a:path>
          </a:gradFill>
          <a:ln w="3175">
            <a:solidFill>
              <a:srgbClr val="85888D"/>
            </a:solidFill>
            <a:miter lim="400000"/>
          </a:ln>
        </p:spPr>
        <p:txBody>
          <a:bodyPr lIns="20091" tIns="20091" rIns="20091" bIns="20091" anchor="ctr"/>
          <a:lstStyle/>
          <a:p>
            <a:pPr algn="ctr" defTabSz="365089">
              <a:defRPr sz="1800">
                <a:latin typeface="Helvetica Light"/>
                <a:ea typeface="Helvetica Light"/>
                <a:cs typeface="Helvetica Light"/>
                <a:sym typeface="Helvetica Light"/>
              </a:defRPr>
            </a:pPr>
            <a:endParaRPr/>
          </a:p>
        </p:txBody>
      </p:sp>
      <p:grpSp>
        <p:nvGrpSpPr>
          <p:cNvPr id="383" name="Group 383"/>
          <p:cNvGrpSpPr/>
          <p:nvPr/>
        </p:nvGrpSpPr>
        <p:grpSpPr>
          <a:xfrm>
            <a:off x="5312310" y="919927"/>
            <a:ext cx="2014227" cy="1756154"/>
            <a:chOff x="0" y="0"/>
            <a:chExt cx="3222762" cy="2809845"/>
          </a:xfrm>
        </p:grpSpPr>
        <p:pic>
          <p:nvPicPr>
            <p:cNvPr id="373" name="image21.png"/>
            <p:cNvPicPr/>
            <p:nvPr/>
          </p:nvPicPr>
          <p:blipFill>
            <a:blip r:embed="rId3">
              <a:extLst/>
            </a:blip>
            <a:stretch>
              <a:fillRect/>
            </a:stretch>
          </p:blipFill>
          <p:spPr>
            <a:xfrm>
              <a:off x="0" y="0"/>
              <a:ext cx="3222763" cy="2809846"/>
            </a:xfrm>
            <a:prstGeom prst="rect">
              <a:avLst/>
            </a:prstGeom>
            <a:ln w="12700" cap="flat">
              <a:noFill/>
              <a:miter lim="400000"/>
            </a:ln>
            <a:effectLst/>
          </p:spPr>
        </p:pic>
        <p:sp>
          <p:nvSpPr>
            <p:cNvPr id="374" name="Shape 374"/>
            <p:cNvSpPr/>
            <p:nvPr/>
          </p:nvSpPr>
          <p:spPr>
            <a:xfrm>
              <a:off x="594072" y="291970"/>
              <a:ext cx="2360435" cy="139926"/>
            </a:xfrm>
            <a:prstGeom prst="rect">
              <a:avLst/>
            </a:prstGeom>
            <a:solidFill>
              <a:srgbClr val="1976D2"/>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sp>
          <p:nvSpPr>
            <p:cNvPr id="375" name="Shape 375"/>
            <p:cNvSpPr/>
            <p:nvPr/>
          </p:nvSpPr>
          <p:spPr>
            <a:xfrm>
              <a:off x="264642" y="523114"/>
              <a:ext cx="2689866" cy="48354"/>
            </a:xfrm>
            <a:prstGeom prst="rect">
              <a:avLst/>
            </a:prstGeom>
            <a:solidFill>
              <a:srgbClr val="D9D9D9"/>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sp>
          <p:nvSpPr>
            <p:cNvPr id="376" name="Shape 376"/>
            <p:cNvSpPr/>
            <p:nvPr/>
          </p:nvSpPr>
          <p:spPr>
            <a:xfrm>
              <a:off x="264642" y="291970"/>
              <a:ext cx="297030" cy="139926"/>
            </a:xfrm>
            <a:prstGeom prst="rect">
              <a:avLst/>
            </a:prstGeom>
            <a:solidFill>
              <a:srgbClr val="64B5F6"/>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sp>
          <p:nvSpPr>
            <p:cNvPr id="377" name="Shape 377"/>
            <p:cNvSpPr/>
            <p:nvPr/>
          </p:nvSpPr>
          <p:spPr>
            <a:xfrm>
              <a:off x="264641" y="622857"/>
              <a:ext cx="2689866" cy="48353"/>
            </a:xfrm>
            <a:prstGeom prst="rect">
              <a:avLst/>
            </a:prstGeom>
            <a:solidFill>
              <a:srgbClr val="D9D9D9"/>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sp>
          <p:nvSpPr>
            <p:cNvPr id="378" name="Shape 378"/>
            <p:cNvSpPr/>
            <p:nvPr/>
          </p:nvSpPr>
          <p:spPr>
            <a:xfrm>
              <a:off x="264639" y="721231"/>
              <a:ext cx="2689866" cy="48353"/>
            </a:xfrm>
            <a:prstGeom prst="rect">
              <a:avLst/>
            </a:prstGeom>
            <a:solidFill>
              <a:srgbClr val="D9D9D9"/>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sp>
          <p:nvSpPr>
            <p:cNvPr id="379" name="Shape 379"/>
            <p:cNvSpPr/>
            <p:nvPr/>
          </p:nvSpPr>
          <p:spPr>
            <a:xfrm>
              <a:off x="264639" y="855700"/>
              <a:ext cx="1259747" cy="472913"/>
            </a:xfrm>
            <a:prstGeom prst="rect">
              <a:avLst/>
            </a:prstGeom>
            <a:solidFill>
              <a:srgbClr val="F2F2F2"/>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sp>
          <p:nvSpPr>
            <p:cNvPr id="380" name="Shape 380"/>
            <p:cNvSpPr/>
            <p:nvPr/>
          </p:nvSpPr>
          <p:spPr>
            <a:xfrm>
              <a:off x="1598441" y="858148"/>
              <a:ext cx="1356066" cy="139925"/>
            </a:xfrm>
            <a:prstGeom prst="rect">
              <a:avLst/>
            </a:prstGeom>
            <a:solidFill>
              <a:srgbClr val="1E88E5"/>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sp>
          <p:nvSpPr>
            <p:cNvPr id="381" name="Shape 381"/>
            <p:cNvSpPr/>
            <p:nvPr/>
          </p:nvSpPr>
          <p:spPr>
            <a:xfrm>
              <a:off x="1598437" y="1057709"/>
              <a:ext cx="1356070" cy="630411"/>
            </a:xfrm>
            <a:prstGeom prst="rect">
              <a:avLst/>
            </a:prstGeom>
            <a:solidFill>
              <a:srgbClr val="D9EDFD"/>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sp>
          <p:nvSpPr>
            <p:cNvPr id="382" name="Shape 382"/>
            <p:cNvSpPr/>
            <p:nvPr/>
          </p:nvSpPr>
          <p:spPr>
            <a:xfrm>
              <a:off x="264642" y="1414729"/>
              <a:ext cx="1259747" cy="273390"/>
            </a:xfrm>
            <a:prstGeom prst="rect">
              <a:avLst/>
            </a:prstGeom>
            <a:solidFill>
              <a:srgbClr val="D9D9D9"/>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grpSp>
      <p:sp>
        <p:nvSpPr>
          <p:cNvPr id="384" name="Shape 384"/>
          <p:cNvSpPr/>
          <p:nvPr/>
        </p:nvSpPr>
        <p:spPr>
          <a:xfrm>
            <a:off x="2743603" y="2676768"/>
            <a:ext cx="3667263" cy="2021681"/>
          </a:xfrm>
          <a:prstGeom prst="roundRect">
            <a:avLst>
              <a:gd name="adj" fmla="val 29416"/>
            </a:avLst>
          </a:prstGeom>
          <a:ln w="3175">
            <a:miter lim="400000"/>
          </a:ln>
          <a:effectLst>
            <a:outerShdw blurRad="12700" dir="5400000" rotWithShape="0">
              <a:srgbClr val="000000">
                <a:alpha val="50000"/>
              </a:srgbClr>
            </a:outerShdw>
          </a:effectLst>
        </p:spPr>
        <p:txBody>
          <a:bodyPr lIns="20091" tIns="20091" rIns="20091" bIns="20091" anchor="ctr"/>
          <a:lstStyle/>
          <a:p>
            <a:pPr algn="ctr" defTabSz="365089">
              <a:defRPr sz="1800">
                <a:solidFill>
                  <a:srgbClr val="FFFFFF"/>
                </a:solidFill>
                <a:latin typeface="Helvetica Light"/>
                <a:ea typeface="Helvetica Light"/>
                <a:cs typeface="Helvetica Light"/>
                <a:sym typeface="Helvetica Light"/>
              </a:defRPr>
            </a:pPr>
            <a:endParaRPr/>
          </a:p>
        </p:txBody>
      </p:sp>
      <p:sp>
        <p:nvSpPr>
          <p:cNvPr id="385" name="Shape 385"/>
          <p:cNvSpPr/>
          <p:nvPr/>
        </p:nvSpPr>
        <p:spPr>
          <a:xfrm>
            <a:off x="4852914" y="2861234"/>
            <a:ext cx="1399729" cy="1580555"/>
          </a:xfrm>
          <a:prstGeom prst="roundRect">
            <a:avLst>
              <a:gd name="adj" fmla="val 15819"/>
            </a:avLst>
          </a:prstGeom>
          <a:gradFill>
            <a:gsLst>
              <a:gs pos="0">
                <a:srgbClr val="82FBFB"/>
              </a:gs>
              <a:gs pos="100000">
                <a:srgbClr val="BEBEBE"/>
              </a:gs>
            </a:gsLst>
            <a:lin ang="5490414"/>
          </a:gradFill>
          <a:ln w="3175">
            <a:miter lim="400000"/>
          </a:ln>
          <a:effectLst>
            <a:outerShdw blurRad="12700" dir="5400000" rotWithShape="0">
              <a:srgbClr val="000000">
                <a:alpha val="50000"/>
              </a:srgbClr>
            </a:outerShdw>
          </a:effectLst>
        </p:spPr>
        <p:txBody>
          <a:bodyPr lIns="20091" tIns="20091" rIns="20091" bIns="20091" anchor="ctr"/>
          <a:lstStyle/>
          <a:p>
            <a:pPr algn="ctr" defTabSz="365089">
              <a:defRPr sz="1800">
                <a:latin typeface="Helvetica Light"/>
                <a:ea typeface="Helvetica Light"/>
                <a:cs typeface="Helvetica Light"/>
                <a:sym typeface="Helvetica Light"/>
              </a:defRPr>
            </a:pPr>
            <a:endParaRPr/>
          </a:p>
        </p:txBody>
      </p:sp>
      <p:sp>
        <p:nvSpPr>
          <p:cNvPr id="386" name="Shape 386"/>
          <p:cNvSpPr/>
          <p:nvPr/>
        </p:nvSpPr>
        <p:spPr>
          <a:xfrm>
            <a:off x="2897808" y="2862009"/>
            <a:ext cx="1516751" cy="1578998"/>
          </a:xfrm>
          <a:prstGeom prst="roundRect">
            <a:avLst>
              <a:gd name="adj" fmla="val 17223"/>
            </a:avLst>
          </a:prstGeom>
          <a:gradFill>
            <a:gsLst>
              <a:gs pos="0">
                <a:srgbClr val="82FBFB"/>
              </a:gs>
              <a:gs pos="100000">
                <a:srgbClr val="BEBEBE"/>
              </a:gs>
            </a:gsLst>
            <a:lin ang="5490414"/>
          </a:gradFill>
          <a:ln w="3175">
            <a:miter lim="400000"/>
          </a:ln>
          <a:effectLst>
            <a:outerShdw blurRad="12700" dir="5400000" rotWithShape="0">
              <a:srgbClr val="000000">
                <a:alpha val="50000"/>
              </a:srgbClr>
            </a:outerShdw>
          </a:effectLst>
        </p:spPr>
        <p:txBody>
          <a:bodyPr lIns="20091" tIns="20091" rIns="20091" bIns="20091" anchor="ctr"/>
          <a:lstStyle/>
          <a:p>
            <a:pPr algn="ctr" defTabSz="365089">
              <a:defRPr sz="1800">
                <a:latin typeface="Helvetica Light"/>
                <a:ea typeface="Helvetica Light"/>
                <a:cs typeface="Helvetica Light"/>
                <a:sym typeface="Helvetica Light"/>
              </a:defRPr>
            </a:pPr>
            <a:endParaRPr/>
          </a:p>
        </p:txBody>
      </p:sp>
      <p:pic>
        <p:nvPicPr>
          <p:cNvPr id="387" name="pasted-image.pdf"/>
          <p:cNvPicPr/>
          <p:nvPr/>
        </p:nvPicPr>
        <p:blipFill>
          <a:blip r:embed="rId4">
            <a:extLst/>
          </a:blip>
          <a:stretch>
            <a:fillRect/>
          </a:stretch>
        </p:blipFill>
        <p:spPr>
          <a:xfrm>
            <a:off x="3435542" y="2906992"/>
            <a:ext cx="229832" cy="228596"/>
          </a:xfrm>
          <a:prstGeom prst="rect">
            <a:avLst/>
          </a:prstGeom>
          <a:ln w="3175">
            <a:miter lim="400000"/>
          </a:ln>
        </p:spPr>
      </p:pic>
      <p:sp>
        <p:nvSpPr>
          <p:cNvPr id="388" name="Shape 388"/>
          <p:cNvSpPr/>
          <p:nvPr/>
        </p:nvSpPr>
        <p:spPr>
          <a:xfrm>
            <a:off x="3698213" y="2902601"/>
            <a:ext cx="493182" cy="256018"/>
          </a:xfrm>
          <a:prstGeom prst="rect">
            <a:avLst/>
          </a:prstGeom>
          <a:ln w="12700">
            <a:miter lim="400000"/>
          </a:ln>
          <a:extLst>
            <a:ext uri="{C572A759-6A51-4108-AA02-DFA0A04FC94B}">
              <ma14:wrappingTextBoxFlag xmlns:ma14="http://schemas.microsoft.com/office/mac/drawingml/2011/main" xmlns="" val="1"/>
            </a:ext>
          </a:extLst>
        </p:spPr>
        <p:txBody>
          <a:bodyPr wrap="none" lIns="20091" tIns="20091" rIns="20091" bIns="20091" anchor="ctr">
            <a:spAutoFit/>
          </a:bodyPr>
          <a:lstStyle>
            <a:lvl1pPr algn="ctr" defTabSz="584200">
              <a:defRPr sz="2200">
                <a:latin typeface="Helvetica Neue Thin"/>
                <a:ea typeface="Helvetica Neue Thin"/>
                <a:cs typeface="Helvetica Neue Thin"/>
                <a:sym typeface="Helvetica Neue Thin"/>
              </a:defRPr>
            </a:lvl1pPr>
          </a:lstStyle>
          <a:p>
            <a:pPr lvl="0">
              <a:defRPr sz="1800"/>
            </a:pPr>
            <a:r>
              <a:rPr sz="1400"/>
              <a:t>Public</a:t>
            </a:r>
          </a:p>
        </p:txBody>
      </p:sp>
      <p:sp>
        <p:nvSpPr>
          <p:cNvPr id="389" name="Shape 389"/>
          <p:cNvSpPr/>
          <p:nvPr/>
        </p:nvSpPr>
        <p:spPr>
          <a:xfrm>
            <a:off x="5298044" y="2895904"/>
            <a:ext cx="439860" cy="256018"/>
          </a:xfrm>
          <a:prstGeom prst="rect">
            <a:avLst/>
          </a:prstGeom>
          <a:ln w="12700">
            <a:miter lim="400000"/>
          </a:ln>
          <a:extLst>
            <a:ext uri="{C572A759-6A51-4108-AA02-DFA0A04FC94B}">
              <ma14:wrappingTextBoxFlag xmlns:ma14="http://schemas.microsoft.com/office/mac/drawingml/2011/main" xmlns="" val="1"/>
            </a:ext>
          </a:extLst>
        </p:spPr>
        <p:txBody>
          <a:bodyPr wrap="none" lIns="20091" tIns="20091" rIns="20091" bIns="20091" anchor="ctr">
            <a:spAutoFit/>
          </a:bodyPr>
          <a:lstStyle>
            <a:lvl1pPr algn="ctr" defTabSz="584200">
              <a:defRPr sz="2200">
                <a:latin typeface="Helvetica Neue Thin"/>
                <a:ea typeface="Helvetica Neue Thin"/>
                <a:cs typeface="Helvetica Neue Thin"/>
                <a:sym typeface="Helvetica Neue Thin"/>
              </a:defRPr>
            </a:lvl1pPr>
          </a:lstStyle>
          <a:p>
            <a:pPr lvl="0">
              <a:defRPr sz="1800"/>
            </a:pPr>
            <a:r>
              <a:rPr sz="1400"/>
              <a:t>Local</a:t>
            </a:r>
          </a:p>
        </p:txBody>
      </p:sp>
      <p:pic>
        <p:nvPicPr>
          <p:cNvPr id="390" name="pasted-image.png"/>
          <p:cNvPicPr/>
          <p:nvPr/>
        </p:nvPicPr>
        <p:blipFill>
          <a:blip r:embed="rId5">
            <a:extLst/>
          </a:blip>
          <a:stretch>
            <a:fillRect/>
          </a:stretch>
        </p:blipFill>
        <p:spPr>
          <a:xfrm>
            <a:off x="6527800" y="3632886"/>
            <a:ext cx="1053196" cy="971104"/>
          </a:xfrm>
          <a:prstGeom prst="rect">
            <a:avLst/>
          </a:prstGeom>
          <a:ln w="3175">
            <a:miter lim="400000"/>
          </a:ln>
        </p:spPr>
      </p:pic>
      <p:pic>
        <p:nvPicPr>
          <p:cNvPr id="391" name="pasted-image.pdf"/>
          <p:cNvPicPr/>
          <p:nvPr/>
        </p:nvPicPr>
        <p:blipFill>
          <a:blip r:embed="rId6">
            <a:extLst/>
          </a:blip>
          <a:srcRect r="69255" b="40006"/>
          <a:stretch>
            <a:fillRect/>
          </a:stretch>
        </p:blipFill>
        <p:spPr>
          <a:xfrm>
            <a:off x="5100881" y="3238482"/>
            <a:ext cx="324294" cy="274223"/>
          </a:xfrm>
          <a:prstGeom prst="rect">
            <a:avLst/>
          </a:prstGeom>
          <a:ln w="3175">
            <a:miter lim="400000"/>
          </a:ln>
        </p:spPr>
      </p:pic>
      <p:pic>
        <p:nvPicPr>
          <p:cNvPr id="392" name="pasted-image.pdf"/>
          <p:cNvPicPr/>
          <p:nvPr/>
        </p:nvPicPr>
        <p:blipFill>
          <a:blip r:embed="rId7">
            <a:extLst/>
          </a:blip>
          <a:srcRect r="70885" b="43255"/>
          <a:stretch>
            <a:fillRect/>
          </a:stretch>
        </p:blipFill>
        <p:spPr>
          <a:xfrm>
            <a:off x="5417203" y="3241026"/>
            <a:ext cx="307107" cy="267924"/>
          </a:xfrm>
          <a:prstGeom prst="rect">
            <a:avLst/>
          </a:prstGeom>
          <a:ln w="3175">
            <a:miter lim="400000"/>
          </a:ln>
        </p:spPr>
      </p:pic>
      <p:sp>
        <p:nvSpPr>
          <p:cNvPr id="393" name="Shape 393"/>
          <p:cNvSpPr/>
          <p:nvPr/>
        </p:nvSpPr>
        <p:spPr>
          <a:xfrm>
            <a:off x="6331358" y="2269513"/>
            <a:ext cx="2014227" cy="387482"/>
          </a:xfrm>
          <a:prstGeom prst="rect">
            <a:avLst/>
          </a:prstGeom>
          <a:ln w="12700">
            <a:miter lim="400000"/>
          </a:ln>
          <a:extLst>
            <a:ext uri="{C572A759-6A51-4108-AA02-DFA0A04FC94B}">
              <ma14:wrappingTextBoxFlag xmlns:ma14="http://schemas.microsoft.com/office/mac/drawingml/2011/main" xmlns="" val="1"/>
            </a:ext>
          </a:extLst>
        </p:spPr>
        <p:txBody>
          <a:bodyPr lIns="10716" tIns="10716" rIns="10716" bIns="10716" anchor="ctr"/>
          <a:lstStyle/>
          <a:p>
            <a:pPr defTabSz="275138">
              <a:defRPr sz="1800"/>
            </a:pPr>
            <a:r>
              <a:rPr sz="1300">
                <a:solidFill>
                  <a:srgbClr val="2E3035"/>
                </a:solidFill>
                <a:latin typeface="Helvetica Neue Thin"/>
                <a:ea typeface="Helvetica Neue Thin"/>
                <a:cs typeface="Helvetica Neue Thin"/>
                <a:sym typeface="Helvetica Neue Thin"/>
              </a:rPr>
              <a:t>BlueBank Internal </a:t>
            </a:r>
          </a:p>
          <a:p>
            <a:pPr defTabSz="275138">
              <a:defRPr sz="1800"/>
            </a:pPr>
            <a:r>
              <a:rPr sz="1300">
                <a:solidFill>
                  <a:srgbClr val="2E3035"/>
                </a:solidFill>
                <a:latin typeface="Helvetica Neue Thin"/>
                <a:ea typeface="Helvetica Neue Thin"/>
                <a:cs typeface="Helvetica Neue Thin"/>
                <a:sym typeface="Helvetica Neue Thin"/>
              </a:rPr>
              <a:t>Application</a:t>
            </a:r>
          </a:p>
        </p:txBody>
      </p:sp>
      <p:pic>
        <p:nvPicPr>
          <p:cNvPr id="394" name="pasted-image.pdf"/>
          <p:cNvPicPr/>
          <p:nvPr/>
        </p:nvPicPr>
        <p:blipFill>
          <a:blip r:embed="rId4">
            <a:extLst/>
          </a:blip>
          <a:stretch>
            <a:fillRect/>
          </a:stretch>
        </p:blipFill>
        <p:spPr>
          <a:xfrm>
            <a:off x="5034193" y="2909183"/>
            <a:ext cx="229832" cy="228596"/>
          </a:xfrm>
          <a:prstGeom prst="rect">
            <a:avLst/>
          </a:prstGeom>
          <a:ln w="3175">
            <a:miter lim="400000"/>
          </a:ln>
        </p:spPr>
      </p:pic>
      <p:sp>
        <p:nvSpPr>
          <p:cNvPr id="395" name="Shape 395"/>
          <p:cNvSpPr/>
          <p:nvPr/>
        </p:nvSpPr>
        <p:spPr>
          <a:xfrm>
            <a:off x="2648214" y="2841331"/>
            <a:ext cx="950441" cy="634111"/>
          </a:xfrm>
          <a:custGeom>
            <a:avLst/>
            <a:gdLst/>
            <a:ahLst/>
            <a:cxnLst>
              <a:cxn ang="0">
                <a:pos x="wd2" y="hd2"/>
              </a:cxn>
              <a:cxn ang="5400000">
                <a:pos x="wd2" y="hd2"/>
              </a:cxn>
              <a:cxn ang="10800000">
                <a:pos x="wd2" y="hd2"/>
              </a:cxn>
              <a:cxn ang="16200000">
                <a:pos x="wd2" y="hd2"/>
              </a:cxn>
            </a:cxnLst>
            <a:rect l="0" t="0" r="r" b="b"/>
            <a:pathLst>
              <a:path w="21600" h="21519" extrusionOk="0">
                <a:moveTo>
                  <a:pt x="0" y="0"/>
                </a:moveTo>
                <a:lnTo>
                  <a:pt x="5680" y="0"/>
                </a:lnTo>
                <a:cubicBezTo>
                  <a:pt x="6985" y="140"/>
                  <a:pt x="8206" y="879"/>
                  <a:pt x="9120" y="2079"/>
                </a:cubicBezTo>
                <a:cubicBezTo>
                  <a:pt x="9943" y="3162"/>
                  <a:pt x="10467" y="4559"/>
                  <a:pt x="10613" y="6059"/>
                </a:cubicBezTo>
                <a:lnTo>
                  <a:pt x="10613" y="15432"/>
                </a:lnTo>
                <a:cubicBezTo>
                  <a:pt x="10539" y="17126"/>
                  <a:pt x="11051" y="18776"/>
                  <a:pt x="12014" y="19943"/>
                </a:cubicBezTo>
                <a:cubicBezTo>
                  <a:pt x="12914" y="21033"/>
                  <a:pt x="14125" y="21600"/>
                  <a:pt x="15362" y="21509"/>
                </a:cubicBezTo>
                <a:lnTo>
                  <a:pt x="21600" y="21509"/>
                </a:lnTo>
              </a:path>
            </a:pathLst>
          </a:custGeom>
          <a:ln w="3175">
            <a:solidFill>
              <a:srgbClr val="53585F"/>
            </a:solidFill>
            <a:miter lim="400000"/>
            <a:headEnd type="oval"/>
            <a:tailEnd type="triangle"/>
          </a:ln>
        </p:spPr>
        <p:txBody>
          <a:bodyPr lIns="15069" tIns="15069" rIns="15069" bIns="15069" anchor="ctr"/>
          <a:lstStyle/>
          <a:p>
            <a:pPr algn="ctr" defTabSz="365089">
              <a:defRPr sz="1400">
                <a:latin typeface="Helvetica Light"/>
                <a:ea typeface="Helvetica Light"/>
                <a:cs typeface="Helvetica Light"/>
                <a:sym typeface="Helvetica Light"/>
              </a:defRPr>
            </a:pPr>
            <a:endParaRPr/>
          </a:p>
        </p:txBody>
      </p:sp>
      <p:pic>
        <p:nvPicPr>
          <p:cNvPr id="396" name="pasted-image.pdf"/>
          <p:cNvPicPr/>
          <p:nvPr/>
        </p:nvPicPr>
        <p:blipFill>
          <a:blip r:embed="rId8">
            <a:extLst/>
          </a:blip>
          <a:stretch>
            <a:fillRect/>
          </a:stretch>
        </p:blipFill>
        <p:spPr>
          <a:xfrm>
            <a:off x="3605917" y="3195035"/>
            <a:ext cx="477181" cy="477181"/>
          </a:xfrm>
          <a:prstGeom prst="rect">
            <a:avLst/>
          </a:prstGeom>
          <a:ln w="3175">
            <a:miter lim="400000"/>
          </a:ln>
        </p:spPr>
      </p:pic>
      <p:sp>
        <p:nvSpPr>
          <p:cNvPr id="397" name="Shape 397"/>
          <p:cNvSpPr/>
          <p:nvPr/>
        </p:nvSpPr>
        <p:spPr>
          <a:xfrm>
            <a:off x="6252641" y="2679781"/>
            <a:ext cx="227444" cy="618490"/>
          </a:xfrm>
          <a:custGeom>
            <a:avLst/>
            <a:gdLst/>
            <a:ahLst/>
            <a:cxnLst>
              <a:cxn ang="0">
                <a:pos x="wd2" y="hd2"/>
              </a:cxn>
              <a:cxn ang="5400000">
                <a:pos x="wd2" y="hd2"/>
              </a:cxn>
              <a:cxn ang="10800000">
                <a:pos x="wd2" y="hd2"/>
              </a:cxn>
              <a:cxn ang="16200000">
                <a:pos x="wd2" y="hd2"/>
              </a:cxn>
            </a:cxnLst>
            <a:rect l="0" t="0" r="r" b="b"/>
            <a:pathLst>
              <a:path w="21470" h="21487" extrusionOk="0">
                <a:moveTo>
                  <a:pt x="21456" y="0"/>
                </a:moveTo>
                <a:lnTo>
                  <a:pt x="21456" y="6514"/>
                </a:lnTo>
                <a:lnTo>
                  <a:pt x="21456" y="13028"/>
                </a:lnTo>
                <a:cubicBezTo>
                  <a:pt x="21600" y="15382"/>
                  <a:pt x="20599" y="17675"/>
                  <a:pt x="18719" y="19297"/>
                </a:cubicBezTo>
                <a:cubicBezTo>
                  <a:pt x="16963" y="20812"/>
                  <a:pt x="14597" y="21600"/>
                  <a:pt x="12181" y="21474"/>
                </a:cubicBezTo>
                <a:lnTo>
                  <a:pt x="0" y="21474"/>
                </a:lnTo>
              </a:path>
            </a:pathLst>
          </a:custGeom>
          <a:ln w="3175">
            <a:solidFill>
              <a:srgbClr val="53585F"/>
            </a:solidFill>
            <a:miter lim="400000"/>
            <a:headEnd type="oval"/>
            <a:tailEnd type="triangle"/>
          </a:ln>
        </p:spPr>
        <p:txBody>
          <a:bodyPr lIns="15069" tIns="15069" rIns="15069" bIns="15069" anchor="ctr"/>
          <a:lstStyle/>
          <a:p>
            <a:pPr algn="ctr" defTabSz="365089">
              <a:defRPr sz="1400">
                <a:latin typeface="Helvetica Light"/>
                <a:ea typeface="Helvetica Light"/>
                <a:cs typeface="Helvetica Light"/>
                <a:sym typeface="Helvetica Light"/>
              </a:defRPr>
            </a:pPr>
            <a:endParaRPr/>
          </a:p>
        </p:txBody>
      </p:sp>
      <p:sp>
        <p:nvSpPr>
          <p:cNvPr id="398" name="Shape 398"/>
          <p:cNvSpPr/>
          <p:nvPr/>
        </p:nvSpPr>
        <p:spPr>
          <a:xfrm>
            <a:off x="953630" y="819331"/>
            <a:ext cx="2698266" cy="607219"/>
          </a:xfrm>
          <a:prstGeom prst="rect">
            <a:avLst/>
          </a:prstGeom>
          <a:ln w="12700">
            <a:miter lim="400000"/>
          </a:ln>
          <a:extLst>
            <a:ext uri="{C572A759-6A51-4108-AA02-DFA0A04FC94B}">
              <ma14:wrappingTextBoxFlag xmlns:ma14="http://schemas.microsoft.com/office/mac/drawingml/2011/main" xmlns="" val="1"/>
            </a:ext>
          </a:extLst>
        </p:spPr>
        <p:txBody>
          <a:bodyPr lIns="10716" tIns="10716" rIns="10716" bIns="10716" anchor="ctr"/>
          <a:lstStyle/>
          <a:p>
            <a:pPr algn="ctr" defTabSz="275138">
              <a:defRPr sz="1800"/>
            </a:pPr>
            <a:endParaRPr sz="900" dirty="0">
              <a:solidFill>
                <a:srgbClr val="2E3035"/>
              </a:solidFill>
              <a:latin typeface="Helvetica Neue Thin"/>
              <a:ea typeface="Helvetica Neue Thin"/>
              <a:cs typeface="Helvetica Neue Thin"/>
              <a:sym typeface="Helvetica Neue Thin"/>
            </a:endParaRPr>
          </a:p>
          <a:p>
            <a:pPr algn="ctr" defTabSz="275138">
              <a:defRPr sz="1800"/>
            </a:pPr>
            <a:endParaRPr dirty="0">
              <a:solidFill>
                <a:srgbClr val="2E3035"/>
              </a:solidFill>
              <a:latin typeface="Helvetica Neue Thin"/>
              <a:ea typeface="Helvetica Neue Thin"/>
              <a:cs typeface="Helvetica Neue Thin"/>
              <a:sym typeface="Helvetica Neue Thin"/>
            </a:endParaRPr>
          </a:p>
          <a:p>
            <a:pPr algn="ctr" defTabSz="275138">
              <a:defRPr sz="1800"/>
            </a:pPr>
            <a:r>
              <a:rPr dirty="0">
                <a:solidFill>
                  <a:srgbClr val="2E3035"/>
                </a:solidFill>
                <a:latin typeface="Helvetica Neue Thin"/>
                <a:ea typeface="Helvetica Neue Thin"/>
                <a:cs typeface="Helvetica Neue Thin"/>
                <a:sym typeface="Helvetica Neue Thin"/>
              </a:rPr>
              <a:t>Customer Loyalty App</a:t>
            </a:r>
          </a:p>
        </p:txBody>
      </p:sp>
      <p:grpSp>
        <p:nvGrpSpPr>
          <p:cNvPr id="3" name="Group 2"/>
          <p:cNvGrpSpPr/>
          <p:nvPr/>
        </p:nvGrpSpPr>
        <p:grpSpPr>
          <a:xfrm>
            <a:off x="1680740" y="1592415"/>
            <a:ext cx="948766" cy="1948606"/>
            <a:chOff x="1312770" y="1414395"/>
            <a:chExt cx="948766" cy="1948606"/>
          </a:xfrm>
        </p:grpSpPr>
        <p:grpSp>
          <p:nvGrpSpPr>
            <p:cNvPr id="403" name="Group 403"/>
            <p:cNvGrpSpPr/>
            <p:nvPr/>
          </p:nvGrpSpPr>
          <p:grpSpPr>
            <a:xfrm>
              <a:off x="1312770" y="1414395"/>
              <a:ext cx="948766" cy="1948606"/>
              <a:chOff x="0" y="0"/>
              <a:chExt cx="1518024" cy="3117768"/>
            </a:xfrm>
          </p:grpSpPr>
          <p:grpSp>
            <p:nvGrpSpPr>
              <p:cNvPr id="401" name="Group 401"/>
              <p:cNvGrpSpPr/>
              <p:nvPr/>
            </p:nvGrpSpPr>
            <p:grpSpPr>
              <a:xfrm>
                <a:off x="-1" y="0"/>
                <a:ext cx="1518026" cy="3117769"/>
                <a:chOff x="0" y="0"/>
                <a:chExt cx="1518024" cy="3117768"/>
              </a:xfrm>
            </p:grpSpPr>
            <p:pic>
              <p:nvPicPr>
                <p:cNvPr id="399" name="image2.png"/>
                <p:cNvPicPr/>
                <p:nvPr/>
              </p:nvPicPr>
              <p:blipFill>
                <a:blip r:embed="rId9">
                  <a:extLst/>
                </a:blip>
                <a:stretch>
                  <a:fillRect/>
                </a:stretch>
              </p:blipFill>
              <p:spPr>
                <a:xfrm>
                  <a:off x="0" y="0"/>
                  <a:ext cx="1518025" cy="3117769"/>
                </a:xfrm>
                <a:prstGeom prst="rect">
                  <a:avLst/>
                </a:prstGeom>
                <a:ln w="12700" cap="flat">
                  <a:noFill/>
                  <a:miter lim="400000"/>
                </a:ln>
                <a:effectLst/>
              </p:spPr>
            </p:pic>
            <p:sp>
              <p:nvSpPr>
                <p:cNvPr id="400" name="Shape 400"/>
                <p:cNvSpPr/>
                <p:nvPr/>
              </p:nvSpPr>
              <p:spPr>
                <a:xfrm>
                  <a:off x="101666" y="373808"/>
                  <a:ext cx="1314693" cy="2333119"/>
                </a:xfrm>
                <a:prstGeom prst="rect">
                  <a:avLst/>
                </a:prstGeom>
                <a:solidFill>
                  <a:srgbClr val="FFFFFF"/>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grpSp>
          <p:sp>
            <p:nvSpPr>
              <p:cNvPr id="402" name="Shape 402"/>
              <p:cNvSpPr/>
              <p:nvPr/>
            </p:nvSpPr>
            <p:spPr>
              <a:xfrm>
                <a:off x="101666" y="366297"/>
                <a:ext cx="1314693" cy="2333120"/>
              </a:xfrm>
              <a:prstGeom prst="rect">
                <a:avLst/>
              </a:prstGeom>
              <a:solidFill>
                <a:srgbClr val="FFFFFF"/>
              </a:solidFill>
              <a:ln w="3175" cap="flat">
                <a:noFill/>
                <a:miter lim="400000"/>
                <a:tailEnd type="triangle" w="med" len="med"/>
              </a:ln>
              <a:effectLst/>
            </p:spPr>
            <p:txBody>
              <a:bodyPr wrap="square" lIns="20574" tIns="20574" rIns="20574" bIns="20574" numCol="1" anchor="ctr">
                <a:noAutofit/>
              </a:bodyPr>
              <a:lstStyle/>
              <a:p>
                <a:pPr algn="ctr" defTabSz="285722">
                  <a:defRPr sz="1000">
                    <a:solidFill>
                      <a:srgbClr val="FFFFFF"/>
                    </a:solidFill>
                    <a:latin typeface="Calibri"/>
                    <a:ea typeface="Calibri"/>
                    <a:cs typeface="Calibri"/>
                    <a:sym typeface="Calibri"/>
                  </a:defRPr>
                </a:pPr>
                <a:endParaRPr/>
              </a:p>
            </p:txBody>
          </p:sp>
        </p:grpSp>
        <p:pic>
          <p:nvPicPr>
            <p:cNvPr id="404" name="pasted-image.tif"/>
            <p:cNvPicPr/>
            <p:nvPr/>
          </p:nvPicPr>
          <p:blipFill>
            <a:blip r:embed="rId10">
              <a:extLst/>
            </a:blip>
            <a:stretch>
              <a:fillRect/>
            </a:stretch>
          </p:blipFill>
          <p:spPr>
            <a:xfrm>
              <a:off x="1370467" y="1630540"/>
              <a:ext cx="839863" cy="1493089"/>
            </a:xfrm>
            <a:prstGeom prst="rect">
              <a:avLst/>
            </a:prstGeom>
            <a:ln w="3175">
              <a:miter lim="400000"/>
            </a:ln>
          </p:spPr>
        </p:pic>
      </p:grpSp>
      <p:pic>
        <p:nvPicPr>
          <p:cNvPr id="405" name="pasted-image.png"/>
          <p:cNvPicPr/>
          <p:nvPr/>
        </p:nvPicPr>
        <p:blipFill>
          <a:blip r:embed="rId11">
            <a:extLst/>
          </a:blip>
          <a:stretch>
            <a:fillRect/>
          </a:stretch>
        </p:blipFill>
        <p:spPr>
          <a:xfrm>
            <a:off x="5383800" y="1017931"/>
            <a:ext cx="1867594" cy="1072236"/>
          </a:xfrm>
          <a:prstGeom prst="rect">
            <a:avLst/>
          </a:prstGeom>
          <a:ln w="3175">
            <a:miter lim="400000"/>
          </a:ln>
        </p:spPr>
      </p:pic>
      <p:sp>
        <p:nvSpPr>
          <p:cNvPr id="406" name="Shape 406"/>
          <p:cNvSpPr/>
          <p:nvPr/>
        </p:nvSpPr>
        <p:spPr>
          <a:xfrm>
            <a:off x="4526842" y="3701482"/>
            <a:ext cx="214453" cy="211383"/>
          </a:xfrm>
          <a:prstGeom prst="rect">
            <a:avLst/>
          </a:prstGeom>
          <a:solidFill>
            <a:srgbClr val="FFFFFF"/>
          </a:solidFill>
          <a:ln w="3175">
            <a:miter lim="400000"/>
          </a:ln>
        </p:spPr>
        <p:txBody>
          <a:bodyPr lIns="20091" tIns="20091" rIns="20091" bIns="20091" anchor="ctr"/>
          <a:lstStyle/>
          <a:p>
            <a:pPr algn="ctr" defTabSz="365089">
              <a:defRPr sz="1800">
                <a:solidFill>
                  <a:srgbClr val="FFFFFF"/>
                </a:solidFill>
                <a:latin typeface="Helvetica Light"/>
                <a:ea typeface="Helvetica Light"/>
                <a:cs typeface="Helvetica Light"/>
                <a:sym typeface="Helvetica Light"/>
              </a:defRPr>
            </a:pPr>
            <a:endParaRPr/>
          </a:p>
        </p:txBody>
      </p:sp>
      <p:sp>
        <p:nvSpPr>
          <p:cNvPr id="407" name="Shape 407"/>
          <p:cNvSpPr/>
          <p:nvPr/>
        </p:nvSpPr>
        <p:spPr>
          <a:xfrm>
            <a:off x="4347207" y="3706526"/>
            <a:ext cx="489415" cy="148296"/>
          </a:xfrm>
          <a:prstGeom prst="rect">
            <a:avLst/>
          </a:prstGeom>
          <a:ln w="12700">
            <a:miter lim="400000"/>
          </a:ln>
          <a:extLst>
            <a:ext uri="{C572A759-6A51-4108-AA02-DFA0A04FC94B}">
              <ma14:wrappingTextBoxFlag xmlns:ma14="http://schemas.microsoft.com/office/mac/drawingml/2011/main" xmlns="" val="1"/>
            </a:ext>
          </a:extLst>
        </p:spPr>
        <p:txBody>
          <a:bodyPr wrap="none" lIns="20091" tIns="20091" rIns="20091" bIns="20091" anchor="ctr">
            <a:spAutoFit/>
          </a:bodyPr>
          <a:lstStyle>
            <a:lvl1pPr algn="ctr" defTabSz="584200">
              <a:defRPr sz="1100" b="1"/>
            </a:lvl1pPr>
          </a:lstStyle>
          <a:p>
            <a:pPr lvl="0">
              <a:defRPr sz="1800" b="0"/>
            </a:pPr>
            <a:r>
              <a:rPr sz="700"/>
              <a:t>Syndicated</a:t>
            </a:r>
          </a:p>
        </p:txBody>
      </p:sp>
      <p:pic>
        <p:nvPicPr>
          <p:cNvPr id="408" name="bluebank.png"/>
          <p:cNvPicPr/>
          <p:nvPr/>
        </p:nvPicPr>
        <p:blipFill>
          <a:blip r:embed="rId12">
            <a:extLst/>
          </a:blip>
          <a:stretch>
            <a:fillRect/>
          </a:stretch>
        </p:blipFill>
        <p:spPr>
          <a:xfrm>
            <a:off x="5478396" y="464643"/>
            <a:ext cx="1684620" cy="477181"/>
          </a:xfrm>
          <a:prstGeom prst="rect">
            <a:avLst/>
          </a:prstGeom>
          <a:ln w="3175">
            <a:miter lim="400000"/>
          </a:ln>
        </p:spPr>
      </p:pic>
      <p:pic>
        <p:nvPicPr>
          <p:cNvPr id="409" name="bluebank.png"/>
          <p:cNvPicPr/>
          <p:nvPr/>
        </p:nvPicPr>
        <p:blipFill>
          <a:blip r:embed="rId12">
            <a:extLst/>
          </a:blip>
          <a:stretch>
            <a:fillRect/>
          </a:stretch>
        </p:blipFill>
        <p:spPr>
          <a:xfrm>
            <a:off x="1689964" y="916229"/>
            <a:ext cx="1216611" cy="344614"/>
          </a:xfrm>
          <a:prstGeom prst="rect">
            <a:avLst/>
          </a:prstGeom>
          <a:ln w="3175">
            <a:miter lim="400000"/>
          </a:ln>
        </p:spPr>
      </p:pic>
      <p:pic>
        <p:nvPicPr>
          <p:cNvPr id="410" name="pasted-image.pdf"/>
          <p:cNvPicPr/>
          <p:nvPr/>
        </p:nvPicPr>
        <p:blipFill>
          <a:blip r:embed="rId13">
            <a:extLst/>
          </a:blip>
          <a:stretch>
            <a:fillRect/>
          </a:stretch>
        </p:blipFill>
        <p:spPr>
          <a:xfrm>
            <a:off x="3651898" y="3687204"/>
            <a:ext cx="342817" cy="447678"/>
          </a:xfrm>
          <a:prstGeom prst="rect">
            <a:avLst/>
          </a:prstGeom>
          <a:ln w="3175">
            <a:miter lim="400000"/>
          </a:ln>
        </p:spPr>
      </p:pic>
      <p:pic>
        <p:nvPicPr>
          <p:cNvPr id="411" name="pasted-image.pdf"/>
          <p:cNvPicPr/>
          <p:nvPr/>
        </p:nvPicPr>
        <p:blipFill>
          <a:blip r:embed="rId14">
            <a:extLst/>
          </a:blip>
          <a:stretch>
            <a:fillRect/>
          </a:stretch>
        </p:blipFill>
        <p:spPr>
          <a:xfrm>
            <a:off x="2914769" y="3701618"/>
            <a:ext cx="342817" cy="386665"/>
          </a:xfrm>
          <a:prstGeom prst="rect">
            <a:avLst/>
          </a:prstGeom>
          <a:ln w="3175">
            <a:miter lim="400000"/>
          </a:ln>
        </p:spPr>
      </p:pic>
      <p:pic>
        <p:nvPicPr>
          <p:cNvPr id="412" name="pasted-image.pdf"/>
          <p:cNvPicPr/>
          <p:nvPr/>
        </p:nvPicPr>
        <p:blipFill>
          <a:blip r:embed="rId15">
            <a:extLst/>
          </a:blip>
          <a:stretch>
            <a:fillRect/>
          </a:stretch>
        </p:blipFill>
        <p:spPr>
          <a:xfrm>
            <a:off x="5386841" y="3722524"/>
            <a:ext cx="342817" cy="447678"/>
          </a:xfrm>
          <a:prstGeom prst="rect">
            <a:avLst/>
          </a:prstGeom>
          <a:ln w="3175">
            <a:miter lim="400000"/>
          </a:ln>
        </p:spPr>
      </p:pic>
      <p:pic>
        <p:nvPicPr>
          <p:cNvPr id="413" name="pasted-image.pdf"/>
          <p:cNvPicPr/>
          <p:nvPr/>
        </p:nvPicPr>
        <p:blipFill>
          <a:blip r:embed="rId16">
            <a:extLst/>
          </a:blip>
          <a:stretch>
            <a:fillRect/>
          </a:stretch>
        </p:blipFill>
        <p:spPr>
          <a:xfrm>
            <a:off x="5744797" y="3731542"/>
            <a:ext cx="342817" cy="432417"/>
          </a:xfrm>
          <a:prstGeom prst="rect">
            <a:avLst/>
          </a:prstGeom>
          <a:ln w="3175">
            <a:miter lim="400000"/>
          </a:ln>
        </p:spPr>
      </p:pic>
      <p:pic>
        <p:nvPicPr>
          <p:cNvPr id="414" name="pasted-image.pdf"/>
          <p:cNvPicPr/>
          <p:nvPr/>
        </p:nvPicPr>
        <p:blipFill>
          <a:blip r:embed="rId17">
            <a:extLst/>
          </a:blip>
          <a:stretch>
            <a:fillRect/>
          </a:stretch>
        </p:blipFill>
        <p:spPr>
          <a:xfrm>
            <a:off x="3283334" y="3693916"/>
            <a:ext cx="342817" cy="418161"/>
          </a:xfrm>
          <a:prstGeom prst="rect">
            <a:avLst/>
          </a:prstGeom>
          <a:ln w="3175">
            <a:miter lim="400000"/>
          </a:ln>
        </p:spPr>
      </p:pic>
      <p:pic>
        <p:nvPicPr>
          <p:cNvPr id="415" name="pasted-image.pdf"/>
          <p:cNvPicPr/>
          <p:nvPr/>
        </p:nvPicPr>
        <p:blipFill>
          <a:blip r:embed="rId18">
            <a:extLst/>
          </a:blip>
          <a:stretch>
            <a:fillRect/>
          </a:stretch>
        </p:blipFill>
        <p:spPr>
          <a:xfrm>
            <a:off x="1778137" y="3598225"/>
            <a:ext cx="816682" cy="244163"/>
          </a:xfrm>
          <a:prstGeom prst="rect">
            <a:avLst/>
          </a:prstGeom>
          <a:ln w="3175">
            <a:miter lim="400000"/>
          </a:ln>
        </p:spPr>
      </p:pic>
      <p:sp>
        <p:nvSpPr>
          <p:cNvPr id="416" name="Shape 416"/>
          <p:cNvSpPr/>
          <p:nvPr/>
        </p:nvSpPr>
        <p:spPr>
          <a:xfrm>
            <a:off x="4293826" y="3865985"/>
            <a:ext cx="647191" cy="1"/>
          </a:xfrm>
          <a:prstGeom prst="line">
            <a:avLst/>
          </a:prstGeom>
          <a:ln w="3175">
            <a:solidFill>
              <a:srgbClr val="53585F"/>
            </a:solidFill>
            <a:miter lim="400000"/>
            <a:headEnd type="triangle"/>
            <a:tailEnd type="stealth"/>
          </a:ln>
        </p:spPr>
        <p:txBody>
          <a:bodyPr lIns="10716" tIns="10716" rIns="10716" bIns="10716" anchor="ctr"/>
          <a:lstStyle/>
          <a:p>
            <a:pPr algn="ctr" defTabSz="365089">
              <a:defRPr sz="900">
                <a:latin typeface="Helvetica Light"/>
                <a:ea typeface="Helvetica Light"/>
                <a:cs typeface="Helvetica Light"/>
                <a:sym typeface="Helvetica Light"/>
              </a:defRPr>
            </a:pPr>
            <a:endParaRPr/>
          </a:p>
        </p:txBody>
      </p:sp>
      <p:pic>
        <p:nvPicPr>
          <p:cNvPr id="417" name="pasted-image.png"/>
          <p:cNvPicPr/>
          <p:nvPr/>
        </p:nvPicPr>
        <p:blipFill>
          <a:blip r:embed="rId19">
            <a:extLst/>
          </a:blip>
          <a:stretch>
            <a:fillRect/>
          </a:stretch>
        </p:blipFill>
        <p:spPr>
          <a:xfrm>
            <a:off x="4161162" y="2439723"/>
            <a:ext cx="1127596" cy="344614"/>
          </a:xfrm>
          <a:prstGeom prst="rect">
            <a:avLst/>
          </a:prstGeom>
          <a:ln w="3175">
            <a:miter lim="400000"/>
          </a:ln>
        </p:spPr>
      </p:pic>
      <p:pic>
        <p:nvPicPr>
          <p:cNvPr id="418" name="pasted-image.pdf"/>
          <p:cNvPicPr/>
          <p:nvPr/>
        </p:nvPicPr>
        <p:blipFill>
          <a:blip r:embed="rId20">
            <a:extLst/>
          </a:blip>
          <a:stretch>
            <a:fillRect/>
          </a:stretch>
        </p:blipFill>
        <p:spPr>
          <a:xfrm>
            <a:off x="4021090" y="3698081"/>
            <a:ext cx="341561" cy="442020"/>
          </a:xfrm>
          <a:prstGeom prst="rect">
            <a:avLst/>
          </a:prstGeom>
          <a:ln w="3175">
            <a:miter lim="400000"/>
          </a:ln>
        </p:spPr>
      </p:pic>
      <p:pic>
        <p:nvPicPr>
          <p:cNvPr id="419" name="pasted-image.pdf"/>
          <p:cNvPicPr/>
          <p:nvPr/>
        </p:nvPicPr>
        <p:blipFill>
          <a:blip r:embed="rId20">
            <a:extLst/>
          </a:blip>
          <a:stretch>
            <a:fillRect/>
          </a:stretch>
        </p:blipFill>
        <p:spPr>
          <a:xfrm>
            <a:off x="5029510" y="3722119"/>
            <a:ext cx="341561" cy="442021"/>
          </a:xfrm>
          <a:prstGeom prst="rect">
            <a:avLst/>
          </a:prstGeom>
          <a:ln w="3175">
            <a:miter lim="400000"/>
          </a:ln>
        </p:spPr>
      </p:pic>
      <p:sp>
        <p:nvSpPr>
          <p:cNvPr id="53" name="Shape 371"/>
          <p:cNvSpPr txBox="1">
            <a:spLocks/>
          </p:cNvSpPr>
          <p:nvPr/>
        </p:nvSpPr>
        <p:spPr>
          <a:xfrm>
            <a:off x="41134" y="4718364"/>
            <a:ext cx="4406248" cy="413376"/>
          </a:xfrm>
          <a:prstGeom prst="rect">
            <a:avLst/>
          </a:prstGeom>
        </p:spPr>
        <p:txBody>
          <a:bodyPr vert="horz" lIns="91440" tIns="45720" rIns="91440" bIns="45720" rtlCol="0" anchor="ctr">
            <a:normAutofit fontScale="97500"/>
          </a:bodyPr>
          <a:lstStyle>
            <a:lvl1pPr algn="l" defTabSz="731519" rtl="0" eaLnBrk="1" latinLnBrk="0" hangingPunct="1">
              <a:spcBef>
                <a:spcPct val="0"/>
              </a:spcBef>
              <a:buNone/>
              <a:defRPr sz="3200" b="1" kern="1200">
                <a:solidFill>
                  <a:srgbClr val="1174B8"/>
                </a:solidFill>
                <a:latin typeface="+mj-lt"/>
                <a:ea typeface="+mj-ea"/>
                <a:cs typeface="+mj-cs"/>
                <a:sym typeface="Helvetica"/>
              </a:defRPr>
            </a:lvl1pPr>
          </a:lstStyle>
          <a:p>
            <a:pPr>
              <a:defRPr sz="1800" b="0">
                <a:solidFill>
                  <a:srgbClr val="000000"/>
                </a:solidFill>
              </a:defRPr>
            </a:pPr>
            <a:r>
              <a:rPr lang="en-US" sz="1100" dirty="0">
                <a:solidFill>
                  <a:schemeClr val="tx1"/>
                </a:solidFill>
              </a:rPr>
              <a:t>Live Demo: </a:t>
            </a:r>
            <a:r>
              <a:rPr lang="en-US" sz="1200" b="0" u="sng" dirty="0">
                <a:solidFill>
                  <a:srgbClr val="4F81BD"/>
                </a:solidFill>
                <a:hlinkClick r:id="rId21"/>
              </a:rPr>
              <a:t>https://</a:t>
            </a:r>
            <a:r>
              <a:rPr lang="en-US" sz="1200" b="0" u="sng" dirty="0" err="1">
                <a:solidFill>
                  <a:srgbClr val="4F81BD"/>
                </a:solidFill>
                <a:hlinkClick r:id="rId21"/>
              </a:rPr>
              <a:t>www.youtube.com</a:t>
            </a:r>
            <a:r>
              <a:rPr lang="en-US" sz="1200" b="0" u="sng" dirty="0">
                <a:solidFill>
                  <a:srgbClr val="4F81BD"/>
                </a:solidFill>
                <a:hlinkClick r:id="rId21"/>
              </a:rPr>
              <a:t>/</a:t>
            </a:r>
            <a:r>
              <a:rPr lang="en-US" sz="1200" b="0" u="sng" dirty="0" err="1">
                <a:solidFill>
                  <a:srgbClr val="4F81BD"/>
                </a:solidFill>
                <a:hlinkClick r:id="rId21"/>
              </a:rPr>
              <a:t>watch?v</a:t>
            </a:r>
            <a:r>
              <a:rPr lang="en-US" sz="1200" b="0" u="sng" dirty="0">
                <a:solidFill>
                  <a:srgbClr val="4F81BD"/>
                </a:solidFill>
                <a:hlinkClick r:id="rId21"/>
              </a:rPr>
              <a:t>=eLX05QkZ-s0</a:t>
            </a:r>
            <a:endParaRPr lang="en-US" sz="1100" u="sng" dirty="0">
              <a:solidFill>
                <a:srgbClr val="4F81BD"/>
              </a:solidFill>
            </a:endParaRPr>
          </a:p>
        </p:txBody>
      </p:sp>
    </p:spTree>
    <p:extLst>
      <p:ext uri="{BB962C8B-B14F-4D97-AF65-F5344CB8AC3E}">
        <p14:creationId xmlns:p14="http://schemas.microsoft.com/office/powerpoint/2010/main" val="125185354"/>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773242" y="2185732"/>
            <a:ext cx="1862137" cy="1050132"/>
            <a:chOff x="1773238" y="2428875"/>
            <a:chExt cx="1862137" cy="1400175"/>
          </a:xfrm>
        </p:grpSpPr>
        <p:pic>
          <p:nvPicPr>
            <p:cNvPr id="55308" name="Picture 14"/>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773238" y="3003550"/>
              <a:ext cx="1862137" cy="82550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12" name="Picture 18"/>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2168525" y="2428875"/>
              <a:ext cx="501650" cy="60960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15" name="Text Box 21"/>
            <p:cNvSpPr txBox="1">
              <a:spLocks noChangeArrowheads="1"/>
            </p:cNvSpPr>
            <p:nvPr/>
          </p:nvSpPr>
          <p:spPr bwMode="auto">
            <a:xfrm>
              <a:off x="2086959" y="3246738"/>
              <a:ext cx="1269999" cy="56175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eaLnBrk="1" hangingPunct="1">
                <a:buSzPct val="100000"/>
              </a:pPr>
              <a:r>
                <a:rPr lang="en-US" sz="1100" b="1" dirty="0">
                  <a:solidFill>
                    <a:srgbClr val="333333"/>
                  </a:solidFill>
                  <a:latin typeface="Calibri" panose="020F0502020204030204" pitchFamily="34" charset="0"/>
                </a:rPr>
                <a:t>Internet</a:t>
              </a:r>
            </a:p>
          </p:txBody>
        </p:sp>
      </p:grpSp>
      <p:grpSp>
        <p:nvGrpSpPr>
          <p:cNvPr id="10" name="Group 9"/>
          <p:cNvGrpSpPr/>
          <p:nvPr/>
        </p:nvGrpSpPr>
        <p:grpSpPr>
          <a:xfrm>
            <a:off x="7467602" y="1980944"/>
            <a:ext cx="1738047" cy="856838"/>
            <a:chOff x="7388228" y="2405064"/>
            <a:chExt cx="1738047" cy="1142449"/>
          </a:xfrm>
        </p:grpSpPr>
        <p:grpSp>
          <p:nvGrpSpPr>
            <p:cNvPr id="55306" name="Group 9"/>
            <p:cNvGrpSpPr>
              <a:grpSpLocks/>
            </p:cNvGrpSpPr>
            <p:nvPr/>
          </p:nvGrpSpPr>
          <p:grpSpPr bwMode="auto">
            <a:xfrm>
              <a:off x="7388228" y="2405064"/>
              <a:ext cx="1209675" cy="855662"/>
              <a:chOff x="4654" y="1515"/>
              <a:chExt cx="762" cy="539"/>
            </a:xfrm>
          </p:grpSpPr>
          <p:pic>
            <p:nvPicPr>
              <p:cNvPr id="55465" name="Picture 10"/>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4654" y="1519"/>
                <a:ext cx="762" cy="337"/>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466" name="Oval 11"/>
              <p:cNvSpPr>
                <a:spLocks noChangeArrowheads="1"/>
              </p:cNvSpPr>
              <p:nvPr/>
            </p:nvSpPr>
            <p:spPr bwMode="auto">
              <a:xfrm>
                <a:off x="4676" y="1515"/>
                <a:ext cx="695" cy="336"/>
              </a:xfrm>
              <a:prstGeom prst="ellipse">
                <a:avLst/>
              </a:prstGeom>
              <a:noFill/>
              <a:ln w="9360" cap="sq">
                <a:solidFill>
                  <a:srgbClr val="00FFFF"/>
                </a:solidFill>
                <a:miter lim="800000"/>
                <a:headEnd/>
                <a:tailEnd/>
              </a:ln>
              <a:effectLst>
                <a:outerShdw dist="17819" dir="2700000" algn="ctr" rotWithShape="0">
                  <a:srgbClr val="009898"/>
                </a:outerShdw>
              </a:effectLst>
              <a:extLst>
                <a:ext uri="{909E8E84-426E-40dd-AFC4-6F175D3DCCD1}">
                  <a14:hiddenFill xmlns:a14="http://schemas.microsoft.com/office/drawing/2010/main" xmlns="">
                    <a:solidFill>
                      <a:srgbClr val="FFFFFF"/>
                    </a:solidFill>
                  </a14:hiddenFill>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sp>
            <p:nvSpPr>
              <p:cNvPr id="55467" name="Line 12"/>
              <p:cNvSpPr>
                <a:spLocks noChangeShapeType="1"/>
              </p:cNvSpPr>
              <p:nvPr/>
            </p:nvSpPr>
            <p:spPr bwMode="auto">
              <a:xfrm>
                <a:off x="4768" y="1800"/>
                <a:ext cx="71" cy="254"/>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sp>
          <p:nvSpPr>
            <p:cNvPr id="55321" name="Text Box 27"/>
            <p:cNvSpPr txBox="1">
              <a:spLocks noChangeArrowheads="1"/>
            </p:cNvSpPr>
            <p:nvPr/>
          </p:nvSpPr>
          <p:spPr bwMode="auto">
            <a:xfrm>
              <a:off x="7630852" y="2760055"/>
              <a:ext cx="1495423" cy="78745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1100" b="1" dirty="0">
                  <a:solidFill>
                    <a:srgbClr val="333333"/>
                  </a:solidFill>
                  <a:latin typeface="Calibri" panose="020F0502020204030204" pitchFamily="34" charset="0"/>
                </a:rPr>
                <a:t>Social </a:t>
              </a:r>
              <a:r>
                <a:rPr lang="en-US" sz="1100" b="1" dirty="0" smtClean="0">
                  <a:solidFill>
                    <a:srgbClr val="333333"/>
                  </a:solidFill>
                  <a:latin typeface="Calibri" panose="020F0502020204030204" pitchFamily="34" charset="0"/>
                </a:rPr>
                <a:t>&amp; Internet </a:t>
              </a:r>
              <a:r>
                <a:rPr lang="en-US" sz="1100" b="1" dirty="0">
                  <a:solidFill>
                    <a:srgbClr val="333333"/>
                  </a:solidFill>
                  <a:latin typeface="Calibri" panose="020F0502020204030204" pitchFamily="34" charset="0"/>
                </a:rPr>
                <a:t>Data sources</a:t>
              </a:r>
            </a:p>
          </p:txBody>
        </p:sp>
      </p:grpSp>
      <p:sp>
        <p:nvSpPr>
          <p:cNvPr id="55323" name="Line 29"/>
          <p:cNvSpPr>
            <a:spLocks noChangeShapeType="1"/>
          </p:cNvSpPr>
          <p:nvPr/>
        </p:nvSpPr>
        <p:spPr bwMode="auto">
          <a:xfrm flipV="1">
            <a:off x="7637799" y="2956773"/>
            <a:ext cx="117942" cy="416975"/>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lIns="34290" tIns="17145" rIns="34290" bIns="17145"/>
          <a:lstStyle/>
          <a:p>
            <a:endParaRPr lang="en-US" sz="3800" dirty="0"/>
          </a:p>
        </p:txBody>
      </p:sp>
      <p:grpSp>
        <p:nvGrpSpPr>
          <p:cNvPr id="17" name="Group 16"/>
          <p:cNvGrpSpPr/>
          <p:nvPr/>
        </p:nvGrpSpPr>
        <p:grpSpPr>
          <a:xfrm>
            <a:off x="7072588" y="3377157"/>
            <a:ext cx="1722438" cy="833701"/>
            <a:chOff x="7354097" y="3938588"/>
            <a:chExt cx="1722438" cy="1111598"/>
          </a:xfrm>
        </p:grpSpPr>
        <p:pic>
          <p:nvPicPr>
            <p:cNvPr id="55303" name="Picture 6"/>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7911310" y="3938588"/>
              <a:ext cx="1165225" cy="70802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16" name="Text Box 22"/>
            <p:cNvSpPr txBox="1">
              <a:spLocks noChangeArrowheads="1"/>
            </p:cNvSpPr>
            <p:nvPr/>
          </p:nvSpPr>
          <p:spPr bwMode="auto">
            <a:xfrm>
              <a:off x="7401722" y="4681539"/>
              <a:ext cx="1439863" cy="36864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lIns="0" tIns="0" rIns="0" bIns="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lnSpc>
                  <a:spcPct val="80000"/>
                </a:lnSpc>
                <a:buSzPct val="100000"/>
              </a:pPr>
              <a:r>
                <a:rPr lang="en-US" sz="1100" b="1" dirty="0">
                  <a:solidFill>
                    <a:srgbClr val="333333"/>
                  </a:solidFill>
                  <a:latin typeface="Calibri" panose="020F0502020204030204" pitchFamily="34" charset="0"/>
                </a:rPr>
                <a:t>Trading partner communities</a:t>
              </a:r>
            </a:p>
          </p:txBody>
        </p:sp>
        <p:sp>
          <p:nvSpPr>
            <p:cNvPr id="55322" name="Oval 28"/>
            <p:cNvSpPr>
              <a:spLocks noChangeArrowheads="1"/>
            </p:cNvSpPr>
            <p:nvPr/>
          </p:nvSpPr>
          <p:spPr bwMode="auto">
            <a:xfrm>
              <a:off x="7354097" y="4129088"/>
              <a:ext cx="1344613" cy="479425"/>
            </a:xfrm>
            <a:prstGeom prst="ellipse">
              <a:avLst/>
            </a:prstGeom>
            <a:noFill/>
            <a:ln w="9360" cap="sq">
              <a:solidFill>
                <a:srgbClr val="00FFFF"/>
              </a:solidFill>
              <a:miter lim="800000"/>
              <a:headEnd/>
              <a:tailEnd/>
            </a:ln>
            <a:effectLst>
              <a:outerShdw dist="17819" dir="2700000" algn="ctr" rotWithShape="0">
                <a:srgbClr val="009898"/>
              </a:outerShdw>
            </a:effectLst>
            <a:extLst>
              <a:ext uri="{909E8E84-426E-40dd-AFC4-6F175D3DCCD1}">
                <a14:hiddenFill xmlns:a14="http://schemas.microsoft.com/office/drawing/2010/main" xmlns="">
                  <a:solidFill>
                    <a:srgbClr val="FFFFFF"/>
                  </a:solidFill>
                </a14:hiddenFill>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pic>
          <p:nvPicPr>
            <p:cNvPr id="55342" name="Picture 48"/>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8252622" y="3956050"/>
              <a:ext cx="495300" cy="49530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43" name="Picture 49"/>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7414422" y="4132263"/>
              <a:ext cx="304800" cy="30480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44" name="Picture 50"/>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7747797" y="3941763"/>
              <a:ext cx="547688" cy="42386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45" name="Picture 51"/>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7570546" y="4203700"/>
              <a:ext cx="428625" cy="42862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46" name="Picture 52"/>
            <p:cNvPicPr>
              <a:picLocks noChangeAspect="1" noChangeArrowheads="1"/>
            </p:cNvPicPr>
            <p:nvPr/>
          </p:nvPicPr>
          <p:blipFill>
            <a:blip r:embed="rId11">
              <a:extLst>
                <a:ext uri="{28A0092B-C50C-407E-A947-70E740481C1C}">
                  <a14:useLocalDpi xmlns:a14="http://schemas.microsoft.com/office/drawing/2010/main"/>
                </a:ext>
              </a:extLst>
            </a:blip>
            <a:srcRect/>
            <a:stretch>
              <a:fillRect/>
            </a:stretch>
          </p:blipFill>
          <p:spPr bwMode="auto">
            <a:xfrm>
              <a:off x="8038310" y="4179888"/>
              <a:ext cx="377825" cy="46196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grpSp>
        <p:nvGrpSpPr>
          <p:cNvPr id="5" name="Group 4"/>
          <p:cNvGrpSpPr/>
          <p:nvPr/>
        </p:nvGrpSpPr>
        <p:grpSpPr>
          <a:xfrm>
            <a:off x="377836" y="2071426"/>
            <a:ext cx="1595437" cy="971167"/>
            <a:chOff x="395288" y="2301875"/>
            <a:chExt cx="1595437" cy="1294889"/>
          </a:xfrm>
        </p:grpSpPr>
        <p:sp>
          <p:nvSpPr>
            <p:cNvPr id="55311" name="Line 17"/>
            <p:cNvSpPr>
              <a:spLocks noChangeShapeType="1"/>
            </p:cNvSpPr>
            <p:nvPr/>
          </p:nvSpPr>
          <p:spPr bwMode="auto">
            <a:xfrm flipH="1" flipV="1">
              <a:off x="1557338" y="2897188"/>
              <a:ext cx="433387" cy="322262"/>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317" name="Text Box 23"/>
            <p:cNvSpPr txBox="1">
              <a:spLocks noChangeArrowheads="1"/>
            </p:cNvSpPr>
            <p:nvPr/>
          </p:nvSpPr>
          <p:spPr bwMode="auto">
            <a:xfrm>
              <a:off x="519113" y="2809308"/>
              <a:ext cx="1181100" cy="78745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1100" b="1" dirty="0">
                  <a:solidFill>
                    <a:srgbClr val="333333"/>
                  </a:solidFill>
                  <a:latin typeface="Calibri" panose="020F0502020204030204" pitchFamily="34" charset="0"/>
                </a:rPr>
                <a:t>Mobile, PoS, ATMs</a:t>
              </a:r>
            </a:p>
          </p:txBody>
        </p:sp>
        <p:sp>
          <p:nvSpPr>
            <p:cNvPr id="55324" name="Oval 30"/>
            <p:cNvSpPr>
              <a:spLocks noChangeArrowheads="1"/>
            </p:cNvSpPr>
            <p:nvPr/>
          </p:nvSpPr>
          <p:spPr bwMode="auto">
            <a:xfrm>
              <a:off x="454025" y="2540000"/>
              <a:ext cx="1295400" cy="434975"/>
            </a:xfrm>
            <a:prstGeom prst="ellipse">
              <a:avLst/>
            </a:prstGeom>
            <a:noFill/>
            <a:ln w="9360" cap="sq">
              <a:solidFill>
                <a:srgbClr val="00FFFF"/>
              </a:solidFill>
              <a:miter lim="800000"/>
              <a:headEnd/>
              <a:tailEnd/>
            </a:ln>
            <a:effectLst>
              <a:outerShdw dist="17819" dir="2700000" algn="ctr" rotWithShape="0">
                <a:srgbClr val="009898"/>
              </a:outerShdw>
            </a:effectLst>
            <a:extLst>
              <a:ext uri="{909E8E84-426E-40dd-AFC4-6F175D3DCCD1}">
                <a14:hiddenFill xmlns:a14="http://schemas.microsoft.com/office/drawing/2010/main" xmlns="">
                  <a:solidFill>
                    <a:srgbClr val="FFFFFF"/>
                  </a:solidFill>
                </a14:hiddenFill>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pic>
          <p:nvPicPr>
            <p:cNvPr id="55347" name="Picture 53"/>
            <p:cNvPicPr>
              <a:picLocks noChangeAspect="1" noChangeArrowheads="1"/>
            </p:cNvPicPr>
            <p:nvPr/>
          </p:nvPicPr>
          <p:blipFill>
            <a:blip r:embed="rId12">
              <a:extLst>
                <a:ext uri="{28A0092B-C50C-407E-A947-70E740481C1C}">
                  <a14:useLocalDpi xmlns:a14="http://schemas.microsoft.com/office/drawing/2010/main"/>
                </a:ext>
              </a:extLst>
            </a:blip>
            <a:srcRect/>
            <a:stretch>
              <a:fillRect/>
            </a:stretch>
          </p:blipFill>
          <p:spPr bwMode="auto">
            <a:xfrm>
              <a:off x="1362075" y="2463800"/>
              <a:ext cx="361950" cy="36195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48" name="Picture 54"/>
            <p:cNvPicPr>
              <a:picLocks noChangeAspect="1" noChangeArrowheads="1"/>
            </p:cNvPicPr>
            <p:nvPr/>
          </p:nvPicPr>
          <p:blipFill>
            <a:blip r:embed="rId13">
              <a:extLst>
                <a:ext uri="{28A0092B-C50C-407E-A947-70E740481C1C}">
                  <a14:useLocalDpi xmlns:a14="http://schemas.microsoft.com/office/drawing/2010/main"/>
                </a:ext>
              </a:extLst>
            </a:blip>
            <a:srcRect/>
            <a:stretch>
              <a:fillRect/>
            </a:stretch>
          </p:blipFill>
          <p:spPr bwMode="auto">
            <a:xfrm>
              <a:off x="1057275" y="2301875"/>
              <a:ext cx="385763" cy="481013"/>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49" name="Picture 55"/>
            <p:cNvPicPr>
              <a:picLocks noChangeAspect="1" noChangeArrowheads="1"/>
            </p:cNvPicPr>
            <p:nvPr/>
          </p:nvPicPr>
          <p:blipFill>
            <a:blip r:embed="rId14">
              <a:extLst>
                <a:ext uri="{28A0092B-C50C-407E-A947-70E740481C1C}">
                  <a14:useLocalDpi xmlns:a14="http://schemas.microsoft.com/office/drawing/2010/main"/>
                </a:ext>
              </a:extLst>
            </a:blip>
            <a:srcRect/>
            <a:stretch>
              <a:fillRect/>
            </a:stretch>
          </p:blipFill>
          <p:spPr bwMode="auto">
            <a:xfrm>
              <a:off x="395288" y="2392363"/>
              <a:ext cx="434975" cy="43497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50" name="Picture 56"/>
            <p:cNvPicPr>
              <a:picLocks noChangeAspect="1" noChangeArrowheads="1"/>
            </p:cNvPicPr>
            <p:nvPr/>
          </p:nvPicPr>
          <p:blipFill>
            <a:blip r:embed="rId15">
              <a:extLst>
                <a:ext uri="{28A0092B-C50C-407E-A947-70E740481C1C}">
                  <a14:useLocalDpi xmlns:a14="http://schemas.microsoft.com/office/drawing/2010/main"/>
                </a:ext>
              </a:extLst>
            </a:blip>
            <a:srcRect/>
            <a:stretch>
              <a:fillRect/>
            </a:stretch>
          </p:blipFill>
          <p:spPr bwMode="auto">
            <a:xfrm>
              <a:off x="771525" y="2444750"/>
              <a:ext cx="234950" cy="23495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51" name="Picture 57"/>
            <p:cNvPicPr>
              <a:picLocks noChangeAspect="1" noChangeArrowheads="1"/>
            </p:cNvPicPr>
            <p:nvPr/>
          </p:nvPicPr>
          <p:blipFill>
            <a:blip r:embed="rId16">
              <a:extLst>
                <a:ext uri="{28A0092B-C50C-407E-A947-70E740481C1C}">
                  <a14:useLocalDpi xmlns:a14="http://schemas.microsoft.com/office/drawing/2010/main"/>
                </a:ext>
              </a:extLst>
            </a:blip>
            <a:srcRect/>
            <a:stretch>
              <a:fillRect/>
            </a:stretch>
          </p:blipFill>
          <p:spPr bwMode="auto">
            <a:xfrm>
              <a:off x="776288" y="2706688"/>
              <a:ext cx="271462" cy="27146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52" name="Picture 58"/>
            <p:cNvPicPr>
              <a:picLocks noChangeAspect="1" noChangeArrowheads="1"/>
            </p:cNvPicPr>
            <p:nvPr/>
          </p:nvPicPr>
          <p:blipFill>
            <a:blip r:embed="rId17">
              <a:extLst>
                <a:ext uri="{28A0092B-C50C-407E-A947-70E740481C1C}">
                  <a14:useLocalDpi xmlns:a14="http://schemas.microsoft.com/office/drawing/2010/main"/>
                </a:ext>
              </a:extLst>
            </a:blip>
            <a:srcRect/>
            <a:stretch>
              <a:fillRect/>
            </a:stretch>
          </p:blipFill>
          <p:spPr bwMode="auto">
            <a:xfrm>
              <a:off x="571500" y="2635250"/>
              <a:ext cx="296863" cy="296863"/>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53" name="Picture 59"/>
            <p:cNvPicPr>
              <a:picLocks noChangeAspect="1" noChangeArrowheads="1"/>
            </p:cNvPicPr>
            <p:nvPr/>
          </p:nvPicPr>
          <p:blipFill>
            <a:blip r:embed="rId18">
              <a:extLst>
                <a:ext uri="{28A0092B-C50C-407E-A947-70E740481C1C}">
                  <a14:useLocalDpi xmlns:a14="http://schemas.microsoft.com/office/drawing/2010/main"/>
                </a:ext>
              </a:extLst>
            </a:blip>
            <a:srcRect/>
            <a:stretch>
              <a:fillRect/>
            </a:stretch>
          </p:blipFill>
          <p:spPr bwMode="auto">
            <a:xfrm>
              <a:off x="919163" y="2416175"/>
              <a:ext cx="266700" cy="26670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54" name="Picture 60"/>
            <p:cNvPicPr>
              <a:picLocks noChangeAspect="1" noChangeArrowheads="1"/>
            </p:cNvPicPr>
            <p:nvPr/>
          </p:nvPicPr>
          <p:blipFill>
            <a:blip r:embed="rId19">
              <a:extLst>
                <a:ext uri="{28A0092B-C50C-407E-A947-70E740481C1C}">
                  <a14:useLocalDpi xmlns:a14="http://schemas.microsoft.com/office/drawing/2010/main"/>
                </a:ext>
              </a:extLst>
            </a:blip>
            <a:srcRect/>
            <a:stretch>
              <a:fillRect/>
            </a:stretch>
          </p:blipFill>
          <p:spPr bwMode="auto">
            <a:xfrm>
              <a:off x="985838" y="2601913"/>
              <a:ext cx="454025" cy="45402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grpSp>
        <p:nvGrpSpPr>
          <p:cNvPr id="9" name="Group 8"/>
          <p:cNvGrpSpPr/>
          <p:nvPr/>
        </p:nvGrpSpPr>
        <p:grpSpPr>
          <a:xfrm>
            <a:off x="6204754" y="2526971"/>
            <a:ext cx="1862137" cy="619125"/>
            <a:chOff x="6072188" y="2962275"/>
            <a:chExt cx="1862137" cy="825500"/>
          </a:xfrm>
        </p:grpSpPr>
        <p:pic>
          <p:nvPicPr>
            <p:cNvPr id="55305" name="Picture 8"/>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072188" y="2962275"/>
              <a:ext cx="1862137" cy="82550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77" name="Text Box 110"/>
            <p:cNvSpPr txBox="1">
              <a:spLocks noChangeArrowheads="1"/>
            </p:cNvSpPr>
            <p:nvPr/>
          </p:nvSpPr>
          <p:spPr bwMode="auto">
            <a:xfrm>
              <a:off x="6618018" y="3125398"/>
              <a:ext cx="962825" cy="56175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eaLnBrk="1" hangingPunct="1">
                <a:buSzPct val="100000"/>
              </a:pPr>
              <a:r>
                <a:rPr lang="en-US" sz="1100" b="1" dirty="0">
                  <a:solidFill>
                    <a:srgbClr val="333333"/>
                  </a:solidFill>
                  <a:latin typeface="Calibri" panose="020F0502020204030204" pitchFamily="34" charset="0"/>
                </a:rPr>
                <a:t>Internet</a:t>
              </a:r>
            </a:p>
          </p:txBody>
        </p:sp>
      </p:grpSp>
      <p:grpSp>
        <p:nvGrpSpPr>
          <p:cNvPr id="6" name="Group 5"/>
          <p:cNvGrpSpPr/>
          <p:nvPr/>
        </p:nvGrpSpPr>
        <p:grpSpPr>
          <a:xfrm>
            <a:off x="1153955" y="1417703"/>
            <a:ext cx="1447685" cy="1280515"/>
            <a:chOff x="1083057" y="1396209"/>
            <a:chExt cx="1447685" cy="1707354"/>
          </a:xfrm>
        </p:grpSpPr>
        <p:sp>
          <p:nvSpPr>
            <p:cNvPr id="55314" name="Line 20"/>
            <p:cNvSpPr>
              <a:spLocks noChangeShapeType="1"/>
            </p:cNvSpPr>
            <p:nvPr/>
          </p:nvSpPr>
          <p:spPr bwMode="auto">
            <a:xfrm>
              <a:off x="1833563" y="2100263"/>
              <a:ext cx="395287" cy="1003300"/>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pic>
          <p:nvPicPr>
            <p:cNvPr id="55378" name="Picture 111"/>
            <p:cNvPicPr>
              <a:picLocks noChangeAspect="1" noChangeArrowheads="1"/>
            </p:cNvPicPr>
            <p:nvPr/>
          </p:nvPicPr>
          <p:blipFill>
            <a:blip r:embed="rId20" cstate="screen">
              <a:extLst>
                <a:ext uri="{28A0092B-C50C-407E-A947-70E740481C1C}">
                  <a14:useLocalDpi xmlns:a14="http://schemas.microsoft.com/office/drawing/2010/main"/>
                </a:ext>
              </a:extLst>
            </a:blip>
            <a:srcRect/>
            <a:stretch>
              <a:fillRect/>
            </a:stretch>
          </p:blipFill>
          <p:spPr bwMode="auto">
            <a:xfrm>
              <a:off x="1163638" y="1411288"/>
              <a:ext cx="1270000" cy="81121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79" name="Text Box 112"/>
            <p:cNvSpPr txBox="1">
              <a:spLocks noChangeArrowheads="1"/>
            </p:cNvSpPr>
            <p:nvPr/>
          </p:nvSpPr>
          <p:spPr bwMode="auto">
            <a:xfrm>
              <a:off x="1083057" y="1396209"/>
              <a:ext cx="1447685" cy="78745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1100" b="1" dirty="0">
                  <a:solidFill>
                    <a:srgbClr val="333333"/>
                  </a:solidFill>
                  <a:latin typeface="Calibri" panose="020F0502020204030204" pitchFamily="34" charset="0"/>
                </a:rPr>
                <a:t>Public Cloud</a:t>
              </a:r>
            </a:p>
            <a:p>
              <a:pPr algn="ctr" eaLnBrk="1" hangingPunct="1">
                <a:buSzPct val="100000"/>
              </a:pPr>
              <a:r>
                <a:rPr lang="en-US" sz="1100" b="1" dirty="0">
                  <a:solidFill>
                    <a:srgbClr val="333333"/>
                  </a:solidFill>
                  <a:latin typeface="Calibri" panose="020F0502020204030204" pitchFamily="34" charset="0"/>
                </a:rPr>
                <a:t>Dedicated Cloud</a:t>
              </a:r>
            </a:p>
          </p:txBody>
        </p:sp>
      </p:grpSp>
      <p:sp>
        <p:nvSpPr>
          <p:cNvPr id="55385" name="AutoShape 118"/>
          <p:cNvSpPr>
            <a:spLocks noChangeArrowheads="1"/>
          </p:cNvSpPr>
          <p:nvPr/>
        </p:nvSpPr>
        <p:spPr bwMode="auto">
          <a:xfrm>
            <a:off x="2038560" y="2822717"/>
            <a:ext cx="287338" cy="150019"/>
          </a:xfrm>
          <a:prstGeom prst="flowChartAlternateProcess">
            <a:avLst/>
          </a:prstGeom>
          <a:gradFill rotWithShape="0">
            <a:gsLst>
              <a:gs pos="0">
                <a:srgbClr val="000099"/>
              </a:gs>
              <a:gs pos="100000">
                <a:srgbClr val="0066FF"/>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90000" tIns="46800" rIns="90000" bIns="46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1000" b="1" dirty="0">
                <a:solidFill>
                  <a:srgbClr val="FFFFFF"/>
                </a:solidFill>
              </a:rPr>
              <a:t>API</a:t>
            </a:r>
          </a:p>
        </p:txBody>
      </p:sp>
      <p:grpSp>
        <p:nvGrpSpPr>
          <p:cNvPr id="20" name="Group 19"/>
          <p:cNvGrpSpPr/>
          <p:nvPr/>
        </p:nvGrpSpPr>
        <p:grpSpPr>
          <a:xfrm>
            <a:off x="1577975" y="3117981"/>
            <a:ext cx="1460500" cy="978698"/>
            <a:chOff x="1577975" y="3671888"/>
            <a:chExt cx="1460500" cy="1304930"/>
          </a:xfrm>
        </p:grpSpPr>
        <p:sp>
          <p:nvSpPr>
            <p:cNvPr id="55376" name="Line 109"/>
            <p:cNvSpPr>
              <a:spLocks noChangeShapeType="1"/>
            </p:cNvSpPr>
            <p:nvPr/>
          </p:nvSpPr>
          <p:spPr bwMode="auto">
            <a:xfrm flipH="1">
              <a:off x="2052638" y="3671888"/>
              <a:ext cx="222250" cy="449262"/>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nvGrpSpPr>
            <p:cNvPr id="55387" name="Group 120"/>
            <p:cNvGrpSpPr>
              <a:grpSpLocks/>
            </p:cNvGrpSpPr>
            <p:nvPr/>
          </p:nvGrpSpPr>
          <p:grpSpPr bwMode="auto">
            <a:xfrm>
              <a:off x="1577975" y="4033842"/>
              <a:ext cx="1460500" cy="942976"/>
              <a:chOff x="994" y="2541"/>
              <a:chExt cx="920" cy="594"/>
            </a:xfrm>
          </p:grpSpPr>
          <p:sp>
            <p:nvSpPr>
              <p:cNvPr id="55421" name="Oval 121"/>
              <p:cNvSpPr>
                <a:spLocks noChangeArrowheads="1"/>
              </p:cNvSpPr>
              <p:nvPr/>
            </p:nvSpPr>
            <p:spPr bwMode="auto">
              <a:xfrm>
                <a:off x="1002" y="2581"/>
                <a:ext cx="836" cy="289"/>
              </a:xfrm>
              <a:prstGeom prst="ellipse">
                <a:avLst/>
              </a:prstGeom>
              <a:noFill/>
              <a:ln w="9360" cap="sq">
                <a:solidFill>
                  <a:srgbClr val="00FFFF"/>
                </a:solidFill>
                <a:miter lim="800000"/>
                <a:headEnd/>
                <a:tailEnd/>
              </a:ln>
              <a:effectLst>
                <a:outerShdw dist="17819" dir="2700000" algn="ctr" rotWithShape="0">
                  <a:srgbClr val="009898"/>
                </a:outerShdw>
              </a:effectLst>
              <a:extLst>
                <a:ext uri="{909E8E84-426E-40dd-AFC4-6F175D3DCCD1}">
                  <a14:hiddenFill xmlns:a14="http://schemas.microsoft.com/office/drawing/2010/main" xmlns="">
                    <a:solidFill>
                      <a:srgbClr val="FFFFFF"/>
                    </a:solidFill>
                  </a14:hiddenFill>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sp>
            <p:nvSpPr>
              <p:cNvPr id="55422" name="Text Box 122"/>
              <p:cNvSpPr txBox="1">
                <a:spLocks noChangeArrowheads="1"/>
              </p:cNvSpPr>
              <p:nvPr/>
            </p:nvSpPr>
            <p:spPr bwMode="auto">
              <a:xfrm>
                <a:off x="994" y="2903"/>
                <a:ext cx="920" cy="23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lIns="0" tIns="0" rIns="0" bIns="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lnSpc>
                    <a:spcPct val="80000"/>
                  </a:lnSpc>
                  <a:buSzPct val="100000"/>
                </a:pPr>
                <a:r>
                  <a:rPr lang="en-US" sz="1100" b="1" dirty="0">
                    <a:solidFill>
                      <a:srgbClr val="333333"/>
                    </a:solidFill>
                    <a:latin typeface="Calibri" panose="020F0502020204030204" pitchFamily="34" charset="0"/>
                  </a:rPr>
                  <a:t>Developer &amp; Customer communities</a:t>
                </a:r>
              </a:p>
            </p:txBody>
          </p:sp>
          <p:pic>
            <p:nvPicPr>
              <p:cNvPr id="55423" name="Picture 123"/>
              <p:cNvPicPr>
                <a:picLocks noChangeAspect="1" noChangeArrowheads="1"/>
              </p:cNvPicPr>
              <p:nvPr/>
            </p:nvPicPr>
            <p:blipFill>
              <a:blip r:embed="rId21">
                <a:extLst>
                  <a:ext uri="{28A0092B-C50C-407E-A947-70E740481C1C}">
                    <a14:useLocalDpi xmlns:a14="http://schemas.microsoft.com/office/drawing/2010/main"/>
                  </a:ext>
                </a:extLst>
              </a:blip>
              <a:srcRect/>
              <a:stretch>
                <a:fillRect/>
              </a:stretch>
            </p:blipFill>
            <p:spPr bwMode="auto">
              <a:xfrm>
                <a:off x="1126" y="2556"/>
                <a:ext cx="148" cy="148"/>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424" name="Picture 124"/>
              <p:cNvPicPr>
                <a:picLocks noChangeAspect="1" noChangeArrowheads="1"/>
              </p:cNvPicPr>
              <p:nvPr/>
            </p:nvPicPr>
            <p:blipFill>
              <a:blip r:embed="rId22">
                <a:extLst>
                  <a:ext uri="{28A0092B-C50C-407E-A947-70E740481C1C}">
                    <a14:useLocalDpi xmlns:a14="http://schemas.microsoft.com/office/drawing/2010/main"/>
                  </a:ext>
                </a:extLst>
              </a:blip>
              <a:srcRect/>
              <a:stretch>
                <a:fillRect/>
              </a:stretch>
            </p:blipFill>
            <p:spPr bwMode="auto">
              <a:xfrm>
                <a:off x="1221" y="2678"/>
                <a:ext cx="162" cy="16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425" name="Picture 125"/>
              <p:cNvPicPr>
                <a:picLocks noChangeAspect="1" noChangeArrowheads="1"/>
              </p:cNvPicPr>
              <p:nvPr/>
            </p:nvPicPr>
            <p:blipFill>
              <a:blip r:embed="rId23" cstate="screen">
                <a:extLst>
                  <a:ext uri="{28A0092B-C50C-407E-A947-70E740481C1C}">
                    <a14:useLocalDpi xmlns:a14="http://schemas.microsoft.com/office/drawing/2010/main"/>
                  </a:ext>
                </a:extLst>
              </a:blip>
              <a:srcRect/>
              <a:stretch>
                <a:fillRect/>
              </a:stretch>
            </p:blipFill>
            <p:spPr bwMode="auto">
              <a:xfrm>
                <a:off x="1516" y="2550"/>
                <a:ext cx="127" cy="124"/>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426" name="Picture 126"/>
              <p:cNvPicPr>
                <a:picLocks noChangeAspect="1" noChangeArrowheads="1"/>
              </p:cNvPicPr>
              <p:nvPr/>
            </p:nvPicPr>
            <p:blipFill>
              <a:blip r:embed="rId24">
                <a:extLst>
                  <a:ext uri="{28A0092B-C50C-407E-A947-70E740481C1C}">
                    <a14:useLocalDpi xmlns:a14="http://schemas.microsoft.com/office/drawing/2010/main"/>
                  </a:ext>
                </a:extLst>
              </a:blip>
              <a:srcRect/>
              <a:stretch>
                <a:fillRect/>
              </a:stretch>
            </p:blipFill>
            <p:spPr bwMode="auto">
              <a:xfrm>
                <a:off x="1444" y="2683"/>
                <a:ext cx="145" cy="14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nvGrpSpPr>
              <p:cNvPr id="55427" name="Group 127"/>
              <p:cNvGrpSpPr>
                <a:grpSpLocks/>
              </p:cNvGrpSpPr>
              <p:nvPr/>
            </p:nvGrpSpPr>
            <p:grpSpPr bwMode="auto">
              <a:xfrm>
                <a:off x="1332" y="2541"/>
                <a:ext cx="129" cy="147"/>
                <a:chOff x="1332" y="2541"/>
                <a:chExt cx="129" cy="147"/>
              </a:xfrm>
            </p:grpSpPr>
            <p:grpSp>
              <p:nvGrpSpPr>
                <p:cNvPr id="55434" name="Group 128"/>
                <p:cNvGrpSpPr>
                  <a:grpSpLocks/>
                </p:cNvGrpSpPr>
                <p:nvPr/>
              </p:nvGrpSpPr>
              <p:grpSpPr bwMode="auto">
                <a:xfrm>
                  <a:off x="1332" y="2541"/>
                  <a:ext cx="129" cy="147"/>
                  <a:chOff x="1332" y="2541"/>
                  <a:chExt cx="129" cy="147"/>
                </a:xfrm>
              </p:grpSpPr>
              <p:pic>
                <p:nvPicPr>
                  <p:cNvPr id="55436" name="Picture 129"/>
                  <p:cNvPicPr>
                    <a:picLocks noChangeAspect="1" noChangeArrowheads="1"/>
                  </p:cNvPicPr>
                  <p:nvPr/>
                </p:nvPicPr>
                <p:blipFill>
                  <a:blip r:embed="rId25" cstate="screen">
                    <a:extLst>
                      <a:ext uri="{28A0092B-C50C-407E-A947-70E740481C1C}">
                        <a14:useLocalDpi xmlns:a14="http://schemas.microsoft.com/office/drawing/2010/main"/>
                      </a:ext>
                    </a:extLst>
                  </a:blip>
                  <a:srcRect/>
                  <a:stretch>
                    <a:fillRect/>
                  </a:stretch>
                </p:blipFill>
                <p:spPr bwMode="auto">
                  <a:xfrm>
                    <a:off x="1332" y="2541"/>
                    <a:ext cx="129" cy="147"/>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437" name="AutoShape 130"/>
                  <p:cNvSpPr>
                    <a:spLocks noChangeArrowheads="1"/>
                  </p:cNvSpPr>
                  <p:nvPr/>
                </p:nvSpPr>
                <p:spPr bwMode="auto">
                  <a:xfrm>
                    <a:off x="1340" y="2619"/>
                    <a:ext cx="54" cy="38"/>
                  </a:xfrm>
                  <a:custGeom>
                    <a:avLst/>
                    <a:gdLst>
                      <a:gd name="T0" fmla="*/ 11 w 144"/>
                      <a:gd name="T1" fmla="*/ 0 h 105"/>
                      <a:gd name="T2" fmla="*/ 19 w 144"/>
                      <a:gd name="T3" fmla="*/ 3 h 105"/>
                      <a:gd name="T4" fmla="*/ 30 w 144"/>
                      <a:gd name="T5" fmla="*/ 4 h 105"/>
                      <a:gd name="T6" fmla="*/ 38 w 144"/>
                      <a:gd name="T7" fmla="*/ 2 h 105"/>
                      <a:gd name="T8" fmla="*/ 46 w 144"/>
                      <a:gd name="T9" fmla="*/ 0 h 105"/>
                      <a:gd name="T10" fmla="*/ 52 w 144"/>
                      <a:gd name="T11" fmla="*/ 7 h 105"/>
                      <a:gd name="T12" fmla="*/ 54 w 144"/>
                      <a:gd name="T13" fmla="*/ 17 h 105"/>
                      <a:gd name="T14" fmla="*/ 54 w 144"/>
                      <a:gd name="T15" fmla="*/ 28 h 105"/>
                      <a:gd name="T16" fmla="*/ 44 w 144"/>
                      <a:gd name="T17" fmla="*/ 35 h 105"/>
                      <a:gd name="T18" fmla="*/ 30 w 144"/>
                      <a:gd name="T19" fmla="*/ 38 h 105"/>
                      <a:gd name="T20" fmla="*/ 1 w 144"/>
                      <a:gd name="T21" fmla="*/ 37 h 105"/>
                      <a:gd name="T22" fmla="*/ 0 w 144"/>
                      <a:gd name="T23" fmla="*/ 20 h 105"/>
                      <a:gd name="T24" fmla="*/ 1 w 144"/>
                      <a:gd name="T25" fmla="*/ 13 h 105"/>
                      <a:gd name="T26" fmla="*/ 5 w 144"/>
                      <a:gd name="T27" fmla="*/ 7 h 105"/>
                      <a:gd name="T28" fmla="*/ 11 w 144"/>
                      <a:gd name="T29" fmla="*/ 0 h 10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105"/>
                      <a:gd name="T47" fmla="*/ 144 w 144"/>
                      <a:gd name="T48" fmla="*/ 105 h 10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105">
                        <a:moveTo>
                          <a:pt x="30" y="0"/>
                        </a:moveTo>
                        <a:lnTo>
                          <a:pt x="51" y="9"/>
                        </a:lnTo>
                        <a:lnTo>
                          <a:pt x="81" y="12"/>
                        </a:lnTo>
                        <a:lnTo>
                          <a:pt x="102" y="6"/>
                        </a:lnTo>
                        <a:lnTo>
                          <a:pt x="123" y="0"/>
                        </a:lnTo>
                        <a:lnTo>
                          <a:pt x="138" y="18"/>
                        </a:lnTo>
                        <a:lnTo>
                          <a:pt x="144" y="48"/>
                        </a:lnTo>
                        <a:lnTo>
                          <a:pt x="144" y="78"/>
                        </a:lnTo>
                        <a:lnTo>
                          <a:pt x="117" y="96"/>
                        </a:lnTo>
                        <a:lnTo>
                          <a:pt x="81" y="105"/>
                        </a:lnTo>
                        <a:lnTo>
                          <a:pt x="3" y="102"/>
                        </a:lnTo>
                        <a:lnTo>
                          <a:pt x="0" y="54"/>
                        </a:lnTo>
                        <a:lnTo>
                          <a:pt x="3" y="36"/>
                        </a:lnTo>
                        <a:lnTo>
                          <a:pt x="12" y="18"/>
                        </a:lnTo>
                        <a:lnTo>
                          <a:pt x="30" y="0"/>
                        </a:lnTo>
                        <a:close/>
                      </a:path>
                    </a:pathLst>
                  </a:custGeom>
                  <a:blipFill dpi="0" rotWithShape="0">
                    <a:blip r:embed="rId26"/>
                    <a:srcRect/>
                    <a:stretch>
                      <a:fillRect/>
                    </a:stretch>
                  </a:blip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sz="3800" dirty="0"/>
                  </a:p>
                </p:txBody>
              </p:sp>
            </p:grpSp>
            <p:sp>
              <p:nvSpPr>
                <p:cNvPr id="55435" name="AutoShape 131"/>
                <p:cNvSpPr>
                  <a:spLocks noChangeArrowheads="1"/>
                </p:cNvSpPr>
                <p:nvPr/>
              </p:nvSpPr>
              <p:spPr bwMode="auto">
                <a:xfrm>
                  <a:off x="1358" y="2630"/>
                  <a:ext cx="18" cy="18"/>
                </a:xfrm>
                <a:prstGeom prst="smileyFace">
                  <a:avLst>
                    <a:gd name="adj" fmla="val 4653"/>
                  </a:avLst>
                </a:prstGeom>
                <a:solidFill>
                  <a:srgbClr val="FFCC66"/>
                </a:solidFill>
                <a:ln w="9360" cap="sq">
                  <a:solidFill>
                    <a:srgbClr val="808080"/>
                  </a:solidFill>
                  <a:miter lim="800000"/>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grpSp>
            <p:nvGrpSpPr>
              <p:cNvPr id="55428" name="Group 132"/>
              <p:cNvGrpSpPr>
                <a:grpSpLocks/>
              </p:cNvGrpSpPr>
              <p:nvPr/>
            </p:nvGrpSpPr>
            <p:grpSpPr bwMode="auto">
              <a:xfrm>
                <a:off x="1623" y="2649"/>
                <a:ext cx="129" cy="147"/>
                <a:chOff x="1623" y="2649"/>
                <a:chExt cx="129" cy="147"/>
              </a:xfrm>
            </p:grpSpPr>
            <p:grpSp>
              <p:nvGrpSpPr>
                <p:cNvPr id="55430" name="Group 133"/>
                <p:cNvGrpSpPr>
                  <a:grpSpLocks/>
                </p:cNvGrpSpPr>
                <p:nvPr/>
              </p:nvGrpSpPr>
              <p:grpSpPr bwMode="auto">
                <a:xfrm>
                  <a:off x="1623" y="2649"/>
                  <a:ext cx="129" cy="147"/>
                  <a:chOff x="1623" y="2649"/>
                  <a:chExt cx="129" cy="147"/>
                </a:xfrm>
              </p:grpSpPr>
              <p:pic>
                <p:nvPicPr>
                  <p:cNvPr id="55432" name="Picture 134"/>
                  <p:cNvPicPr>
                    <a:picLocks noChangeAspect="1" noChangeArrowheads="1"/>
                  </p:cNvPicPr>
                  <p:nvPr/>
                </p:nvPicPr>
                <p:blipFill>
                  <a:blip r:embed="rId25" cstate="screen">
                    <a:extLst>
                      <a:ext uri="{28A0092B-C50C-407E-A947-70E740481C1C}">
                        <a14:useLocalDpi xmlns:a14="http://schemas.microsoft.com/office/drawing/2010/main"/>
                      </a:ext>
                    </a:extLst>
                  </a:blip>
                  <a:srcRect/>
                  <a:stretch>
                    <a:fillRect/>
                  </a:stretch>
                </p:blipFill>
                <p:spPr bwMode="auto">
                  <a:xfrm>
                    <a:off x="1623" y="2649"/>
                    <a:ext cx="129" cy="147"/>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433" name="AutoShape 135"/>
                  <p:cNvSpPr>
                    <a:spLocks noChangeArrowheads="1"/>
                  </p:cNvSpPr>
                  <p:nvPr/>
                </p:nvSpPr>
                <p:spPr bwMode="auto">
                  <a:xfrm>
                    <a:off x="1631" y="2727"/>
                    <a:ext cx="54" cy="38"/>
                  </a:xfrm>
                  <a:custGeom>
                    <a:avLst/>
                    <a:gdLst>
                      <a:gd name="T0" fmla="*/ 11 w 144"/>
                      <a:gd name="T1" fmla="*/ 0 h 105"/>
                      <a:gd name="T2" fmla="*/ 19 w 144"/>
                      <a:gd name="T3" fmla="*/ 3 h 105"/>
                      <a:gd name="T4" fmla="*/ 30 w 144"/>
                      <a:gd name="T5" fmla="*/ 4 h 105"/>
                      <a:gd name="T6" fmla="*/ 38 w 144"/>
                      <a:gd name="T7" fmla="*/ 2 h 105"/>
                      <a:gd name="T8" fmla="*/ 46 w 144"/>
                      <a:gd name="T9" fmla="*/ 0 h 105"/>
                      <a:gd name="T10" fmla="*/ 52 w 144"/>
                      <a:gd name="T11" fmla="*/ 7 h 105"/>
                      <a:gd name="T12" fmla="*/ 54 w 144"/>
                      <a:gd name="T13" fmla="*/ 17 h 105"/>
                      <a:gd name="T14" fmla="*/ 54 w 144"/>
                      <a:gd name="T15" fmla="*/ 28 h 105"/>
                      <a:gd name="T16" fmla="*/ 44 w 144"/>
                      <a:gd name="T17" fmla="*/ 35 h 105"/>
                      <a:gd name="T18" fmla="*/ 30 w 144"/>
                      <a:gd name="T19" fmla="*/ 38 h 105"/>
                      <a:gd name="T20" fmla="*/ 1 w 144"/>
                      <a:gd name="T21" fmla="*/ 37 h 105"/>
                      <a:gd name="T22" fmla="*/ 0 w 144"/>
                      <a:gd name="T23" fmla="*/ 20 h 105"/>
                      <a:gd name="T24" fmla="*/ 1 w 144"/>
                      <a:gd name="T25" fmla="*/ 13 h 105"/>
                      <a:gd name="T26" fmla="*/ 5 w 144"/>
                      <a:gd name="T27" fmla="*/ 7 h 105"/>
                      <a:gd name="T28" fmla="*/ 11 w 144"/>
                      <a:gd name="T29" fmla="*/ 0 h 10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105"/>
                      <a:gd name="T47" fmla="*/ 144 w 144"/>
                      <a:gd name="T48" fmla="*/ 105 h 10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105">
                        <a:moveTo>
                          <a:pt x="30" y="0"/>
                        </a:moveTo>
                        <a:lnTo>
                          <a:pt x="51" y="9"/>
                        </a:lnTo>
                        <a:lnTo>
                          <a:pt x="81" y="12"/>
                        </a:lnTo>
                        <a:lnTo>
                          <a:pt x="102" y="6"/>
                        </a:lnTo>
                        <a:lnTo>
                          <a:pt x="123" y="0"/>
                        </a:lnTo>
                        <a:lnTo>
                          <a:pt x="138" y="18"/>
                        </a:lnTo>
                        <a:lnTo>
                          <a:pt x="144" y="48"/>
                        </a:lnTo>
                        <a:lnTo>
                          <a:pt x="144" y="78"/>
                        </a:lnTo>
                        <a:lnTo>
                          <a:pt x="117" y="96"/>
                        </a:lnTo>
                        <a:lnTo>
                          <a:pt x="81" y="105"/>
                        </a:lnTo>
                        <a:lnTo>
                          <a:pt x="3" y="102"/>
                        </a:lnTo>
                        <a:lnTo>
                          <a:pt x="0" y="54"/>
                        </a:lnTo>
                        <a:lnTo>
                          <a:pt x="3" y="36"/>
                        </a:lnTo>
                        <a:lnTo>
                          <a:pt x="12" y="18"/>
                        </a:lnTo>
                        <a:lnTo>
                          <a:pt x="30" y="0"/>
                        </a:lnTo>
                        <a:close/>
                      </a:path>
                    </a:pathLst>
                  </a:custGeom>
                  <a:blipFill dpi="0" rotWithShape="0">
                    <a:blip r:embed="rId26"/>
                    <a:srcRect/>
                    <a:stretch>
                      <a:fillRect/>
                    </a:stretch>
                  </a:blip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sz="3800" dirty="0"/>
                  </a:p>
                </p:txBody>
              </p:sp>
            </p:grpSp>
            <p:sp>
              <p:nvSpPr>
                <p:cNvPr id="55431" name="AutoShape 136"/>
                <p:cNvSpPr>
                  <a:spLocks noChangeArrowheads="1"/>
                </p:cNvSpPr>
                <p:nvPr/>
              </p:nvSpPr>
              <p:spPr bwMode="auto">
                <a:xfrm>
                  <a:off x="1649" y="2738"/>
                  <a:ext cx="18" cy="18"/>
                </a:xfrm>
                <a:prstGeom prst="smileyFace">
                  <a:avLst>
                    <a:gd name="adj" fmla="val 4653"/>
                  </a:avLst>
                </a:prstGeom>
                <a:solidFill>
                  <a:srgbClr val="FFCC66"/>
                </a:solidFill>
                <a:ln w="9360" cap="sq">
                  <a:solidFill>
                    <a:srgbClr val="808080"/>
                  </a:solidFill>
                  <a:miter lim="800000"/>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pic>
            <p:nvPicPr>
              <p:cNvPr id="55429" name="Picture 137"/>
              <p:cNvPicPr>
                <a:picLocks noChangeAspect="1" noChangeArrowheads="1"/>
              </p:cNvPicPr>
              <p:nvPr/>
            </p:nvPicPr>
            <p:blipFill>
              <a:blip r:embed="rId23" cstate="screen">
                <a:extLst>
                  <a:ext uri="{28A0092B-C50C-407E-A947-70E740481C1C}">
                    <a14:useLocalDpi xmlns:a14="http://schemas.microsoft.com/office/drawing/2010/main"/>
                  </a:ext>
                </a:extLst>
              </a:blip>
              <a:srcRect/>
              <a:stretch>
                <a:fillRect/>
              </a:stretch>
            </p:blipFill>
            <p:spPr bwMode="auto">
              <a:xfrm>
                <a:off x="1078" y="2673"/>
                <a:ext cx="127" cy="124"/>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grpSp>
      <p:grpSp>
        <p:nvGrpSpPr>
          <p:cNvPr id="21" name="Group 20"/>
          <p:cNvGrpSpPr/>
          <p:nvPr/>
        </p:nvGrpSpPr>
        <p:grpSpPr>
          <a:xfrm>
            <a:off x="80973" y="2950103"/>
            <a:ext cx="1863725" cy="913850"/>
            <a:chOff x="80963" y="3448050"/>
            <a:chExt cx="1863725" cy="1218467"/>
          </a:xfrm>
        </p:grpSpPr>
        <p:grpSp>
          <p:nvGrpSpPr>
            <p:cNvPr id="4" name="Group 3"/>
            <p:cNvGrpSpPr/>
            <p:nvPr/>
          </p:nvGrpSpPr>
          <p:grpSpPr>
            <a:xfrm>
              <a:off x="80963" y="3448050"/>
              <a:ext cx="1863725" cy="1218467"/>
              <a:chOff x="80963" y="3448050"/>
              <a:chExt cx="1863725" cy="1218467"/>
            </a:xfrm>
          </p:grpSpPr>
          <p:sp>
            <p:nvSpPr>
              <p:cNvPr id="55320" name="Line 26"/>
              <p:cNvSpPr>
                <a:spLocks noChangeShapeType="1"/>
              </p:cNvSpPr>
              <p:nvPr/>
            </p:nvSpPr>
            <p:spPr bwMode="auto">
              <a:xfrm flipH="1">
                <a:off x="1533525" y="3448050"/>
                <a:ext cx="411163" cy="182563"/>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389" name="Oval 139"/>
              <p:cNvSpPr>
                <a:spLocks noChangeArrowheads="1"/>
              </p:cNvSpPr>
              <p:nvPr/>
            </p:nvSpPr>
            <p:spPr bwMode="auto">
              <a:xfrm>
                <a:off x="261938" y="3519488"/>
                <a:ext cx="1420812" cy="496887"/>
              </a:xfrm>
              <a:prstGeom prst="ellipse">
                <a:avLst/>
              </a:prstGeom>
              <a:noFill/>
              <a:ln w="9360" cap="sq">
                <a:solidFill>
                  <a:srgbClr val="00FFFF"/>
                </a:solidFill>
                <a:miter lim="800000"/>
                <a:headEnd/>
                <a:tailEnd/>
              </a:ln>
              <a:effectLst>
                <a:outerShdw dist="17819" dir="2700000" algn="ctr" rotWithShape="0">
                  <a:srgbClr val="009898"/>
                </a:outerShdw>
              </a:effectLst>
              <a:extLst>
                <a:ext uri="{909E8E84-426E-40dd-AFC4-6F175D3DCCD1}">
                  <a14:hiddenFill xmlns:a14="http://schemas.microsoft.com/office/drawing/2010/main" xmlns="">
                    <a:solidFill>
                      <a:srgbClr val="FFFFFF"/>
                    </a:solidFill>
                  </a14:hiddenFill>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sp>
            <p:nvSpPr>
              <p:cNvPr id="55390" name="Text Box 140"/>
              <p:cNvSpPr txBox="1">
                <a:spLocks noChangeArrowheads="1"/>
              </p:cNvSpPr>
              <p:nvPr/>
            </p:nvSpPr>
            <p:spPr bwMode="auto">
              <a:xfrm>
                <a:off x="80963" y="3879061"/>
                <a:ext cx="1792287" cy="78745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1100" b="1" dirty="0">
                    <a:solidFill>
                      <a:srgbClr val="333333"/>
                    </a:solidFill>
                    <a:latin typeface="Calibri" panose="020F0502020204030204" pitchFamily="34" charset="0"/>
                  </a:rPr>
                  <a:t>Internet of Things</a:t>
                </a:r>
              </a:p>
              <a:p>
                <a:pPr algn="ctr" eaLnBrk="1" hangingPunct="1">
                  <a:buSzPct val="100000"/>
                </a:pPr>
                <a:r>
                  <a:rPr lang="en-US" sz="1100" b="1" dirty="0">
                    <a:solidFill>
                      <a:srgbClr val="333333"/>
                    </a:solidFill>
                    <a:latin typeface="Calibri" panose="020F0502020204030204" pitchFamily="34" charset="0"/>
                  </a:rPr>
                  <a:t>Sensors</a:t>
                </a:r>
              </a:p>
            </p:txBody>
          </p:sp>
          <p:pic>
            <p:nvPicPr>
              <p:cNvPr id="55391" name="Picture 141"/>
              <p:cNvPicPr>
                <a:picLocks noChangeAspect="1" noChangeArrowheads="1"/>
              </p:cNvPicPr>
              <p:nvPr/>
            </p:nvPicPr>
            <p:blipFill>
              <a:blip r:embed="rId27" cstate="screen">
                <a:lum bright="-100000" contrast="100000"/>
                <a:grayscl/>
                <a:extLst>
                  <a:ext uri="{28A0092B-C50C-407E-A947-70E740481C1C}">
                    <a14:useLocalDpi xmlns:a14="http://schemas.microsoft.com/office/drawing/2010/main"/>
                  </a:ext>
                </a:extLst>
              </a:blip>
              <a:srcRect/>
              <a:stretch>
                <a:fillRect/>
              </a:stretch>
            </p:blipFill>
            <p:spPr bwMode="auto">
              <a:xfrm>
                <a:off x="1152525" y="3636963"/>
                <a:ext cx="85725" cy="88900"/>
              </a:xfrm>
              <a:prstGeom prst="rect">
                <a:avLst/>
              </a:prstGeom>
              <a:noFill/>
              <a:ln>
                <a:noFill/>
              </a:ln>
              <a:effectLst/>
              <a:extLst>
                <a:ext uri="{909E8E84-426E-40dd-AFC4-6F175D3DCCD1}">
                  <a14:hiddenFill xmlns:a14="http://schemas.microsoft.com/office/drawing/2010/main" xmlns="">
                    <a:blipFill dpi="0" rotWithShape="0">
                      <a:blip>
                        <a:lum bright="-100000" contrast="100000"/>
                        <a:grayscl/>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nvGrpSpPr>
              <p:cNvPr id="55392" name="Group 142"/>
              <p:cNvGrpSpPr>
                <a:grpSpLocks/>
              </p:cNvGrpSpPr>
              <p:nvPr/>
            </p:nvGrpSpPr>
            <p:grpSpPr bwMode="auto">
              <a:xfrm>
                <a:off x="1316038" y="3602038"/>
                <a:ext cx="122237" cy="173037"/>
                <a:chOff x="829" y="2269"/>
                <a:chExt cx="77" cy="109"/>
              </a:xfrm>
            </p:grpSpPr>
            <p:sp>
              <p:nvSpPr>
                <p:cNvPr id="55416" name="Oval 143"/>
                <p:cNvSpPr>
                  <a:spLocks noChangeArrowheads="1"/>
                </p:cNvSpPr>
                <p:nvPr/>
              </p:nvSpPr>
              <p:spPr bwMode="auto">
                <a:xfrm>
                  <a:off x="843" y="2282"/>
                  <a:ext cx="47" cy="52"/>
                </a:xfrm>
                <a:prstGeom prst="ellipse">
                  <a:avLst/>
                </a:prstGeom>
                <a:noFill/>
                <a:ln w="12600" cap="sq">
                  <a:solidFill>
                    <a:srgbClr val="C0C0C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sp>
              <p:nvSpPr>
                <p:cNvPr id="55417" name="Oval 144"/>
                <p:cNvSpPr>
                  <a:spLocks noChangeArrowheads="1"/>
                </p:cNvSpPr>
                <p:nvPr/>
              </p:nvSpPr>
              <p:spPr bwMode="auto">
                <a:xfrm>
                  <a:off x="852" y="2293"/>
                  <a:ext cx="27" cy="30"/>
                </a:xfrm>
                <a:prstGeom prst="ellipse">
                  <a:avLst/>
                </a:prstGeom>
                <a:noFill/>
                <a:ln w="12600" cap="sq">
                  <a:solidFill>
                    <a:srgbClr val="969696"/>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pic>
              <p:nvPicPr>
                <p:cNvPr id="55418" name="Picture 145"/>
                <p:cNvPicPr>
                  <a:picLocks noChangeAspect="1" noChangeArrowheads="1"/>
                </p:cNvPicPr>
                <p:nvPr/>
              </p:nvPicPr>
              <p:blipFill>
                <a:blip r:embed="rId28">
                  <a:extLst>
                    <a:ext uri="{28A0092B-C50C-407E-A947-70E740481C1C}">
                      <a14:useLocalDpi xmlns:a14="http://schemas.microsoft.com/office/drawing/2010/main"/>
                    </a:ext>
                  </a:extLst>
                </a:blip>
                <a:srcRect/>
                <a:stretch>
                  <a:fillRect/>
                </a:stretch>
              </p:blipFill>
              <p:spPr bwMode="auto">
                <a:xfrm>
                  <a:off x="859" y="2300"/>
                  <a:ext cx="13" cy="43"/>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419" name="Oval 146"/>
                <p:cNvSpPr>
                  <a:spLocks noChangeArrowheads="1"/>
                </p:cNvSpPr>
                <p:nvPr/>
              </p:nvSpPr>
              <p:spPr bwMode="auto">
                <a:xfrm>
                  <a:off x="829" y="2269"/>
                  <a:ext cx="77" cy="78"/>
                </a:xfrm>
                <a:prstGeom prst="ellipse">
                  <a:avLst/>
                </a:prstGeom>
                <a:noFill/>
                <a:ln w="12600" cap="sq">
                  <a:solidFill>
                    <a:srgbClr val="DDDDDD"/>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pic>
              <p:nvPicPr>
                <p:cNvPr id="55420" name="Picture 147"/>
                <p:cNvPicPr>
                  <a:picLocks noChangeAspect="1" noChangeArrowheads="1"/>
                </p:cNvPicPr>
                <p:nvPr/>
              </p:nvPicPr>
              <p:blipFill>
                <a:blip r:embed="rId29">
                  <a:extLst>
                    <a:ext uri="{28A0092B-C50C-407E-A947-70E740481C1C}">
                      <a14:useLocalDpi xmlns:a14="http://schemas.microsoft.com/office/drawing/2010/main"/>
                    </a:ext>
                  </a:extLst>
                </a:blip>
                <a:srcRect/>
                <a:stretch>
                  <a:fillRect/>
                </a:stretch>
              </p:blipFill>
              <p:spPr bwMode="auto">
                <a:xfrm>
                  <a:off x="837" y="2334"/>
                  <a:ext cx="57" cy="44"/>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pic>
            <p:nvPicPr>
              <p:cNvPr id="55393" name="Picture 148"/>
              <p:cNvPicPr>
                <a:picLocks noChangeAspect="1" noChangeArrowheads="1"/>
              </p:cNvPicPr>
              <p:nvPr/>
            </p:nvPicPr>
            <p:blipFill>
              <a:blip r:embed="rId30">
                <a:lum bright="-40000" contrast="40000"/>
                <a:extLst>
                  <a:ext uri="{28A0092B-C50C-407E-A947-70E740481C1C}">
                    <a14:useLocalDpi xmlns:a14="http://schemas.microsoft.com/office/drawing/2010/main"/>
                  </a:ext>
                </a:extLst>
              </a:blip>
              <a:srcRect/>
              <a:stretch>
                <a:fillRect/>
              </a:stretch>
            </p:blipFill>
            <p:spPr bwMode="auto">
              <a:xfrm>
                <a:off x="782638" y="3802063"/>
                <a:ext cx="166687" cy="166687"/>
              </a:xfrm>
              <a:prstGeom prst="rect">
                <a:avLst/>
              </a:prstGeom>
              <a:noFill/>
              <a:ln>
                <a:noFill/>
              </a:ln>
              <a:effectLst/>
              <a:extLst>
                <a:ext uri="{909E8E84-426E-40dd-AFC4-6F175D3DCCD1}">
                  <a14:hiddenFill xmlns:a14="http://schemas.microsoft.com/office/drawing/2010/main" xmlns="">
                    <a:blipFill dpi="0" rotWithShape="0">
                      <a:blip>
                        <a:lum bright="-40000" contrast="4000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94" name="Picture 149"/>
              <p:cNvPicPr>
                <a:picLocks noChangeAspect="1" noChangeArrowheads="1"/>
              </p:cNvPicPr>
              <p:nvPr/>
            </p:nvPicPr>
            <p:blipFill>
              <a:blip r:embed="rId31">
                <a:extLst>
                  <a:ext uri="{28A0092B-C50C-407E-A947-70E740481C1C}">
                    <a14:useLocalDpi xmlns:a14="http://schemas.microsoft.com/office/drawing/2010/main"/>
                  </a:ext>
                </a:extLst>
              </a:blip>
              <a:srcRect/>
              <a:stretch>
                <a:fillRect/>
              </a:stretch>
            </p:blipFill>
            <p:spPr bwMode="auto">
              <a:xfrm>
                <a:off x="911225" y="3573463"/>
                <a:ext cx="195263" cy="19526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95" name="Picture 150"/>
              <p:cNvPicPr>
                <a:picLocks noChangeAspect="1" noChangeArrowheads="1"/>
              </p:cNvPicPr>
              <p:nvPr/>
            </p:nvPicPr>
            <p:blipFill>
              <a:blip r:embed="rId32">
                <a:extLst>
                  <a:ext uri="{28A0092B-C50C-407E-A947-70E740481C1C}">
                    <a14:useLocalDpi xmlns:a14="http://schemas.microsoft.com/office/drawing/2010/main"/>
                  </a:ext>
                </a:extLst>
              </a:blip>
              <a:srcRect/>
              <a:stretch>
                <a:fillRect/>
              </a:stretch>
            </p:blipFill>
            <p:spPr bwMode="auto">
              <a:xfrm>
                <a:off x="939800" y="3759200"/>
                <a:ext cx="190500" cy="19050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96" name="Picture 151"/>
              <p:cNvPicPr>
                <a:picLocks noChangeAspect="1" noChangeArrowheads="1"/>
              </p:cNvPicPr>
              <p:nvPr/>
            </p:nvPicPr>
            <p:blipFill>
              <a:blip r:embed="rId33">
                <a:extLst>
                  <a:ext uri="{28A0092B-C50C-407E-A947-70E740481C1C}">
                    <a14:useLocalDpi xmlns:a14="http://schemas.microsoft.com/office/drawing/2010/main"/>
                  </a:ext>
                </a:extLst>
              </a:blip>
              <a:srcRect/>
              <a:stretch>
                <a:fillRect/>
              </a:stretch>
            </p:blipFill>
            <p:spPr bwMode="auto">
              <a:xfrm>
                <a:off x="506413" y="3597275"/>
                <a:ext cx="161925" cy="16192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97" name="Picture 152"/>
              <p:cNvPicPr>
                <a:picLocks noChangeAspect="1" noChangeArrowheads="1"/>
              </p:cNvPicPr>
              <p:nvPr/>
            </p:nvPicPr>
            <p:blipFill>
              <a:blip r:embed="rId34">
                <a:lum bright="-100000" contrast="100000"/>
                <a:grayscl/>
                <a:extLst>
                  <a:ext uri="{28A0092B-C50C-407E-A947-70E740481C1C}">
                    <a14:useLocalDpi xmlns:a14="http://schemas.microsoft.com/office/drawing/2010/main"/>
                  </a:ext>
                </a:extLst>
              </a:blip>
              <a:srcRect/>
              <a:stretch>
                <a:fillRect/>
              </a:stretch>
            </p:blipFill>
            <p:spPr bwMode="auto">
              <a:xfrm>
                <a:off x="1133475" y="3751263"/>
                <a:ext cx="173038" cy="179387"/>
              </a:xfrm>
              <a:prstGeom prst="rect">
                <a:avLst/>
              </a:prstGeom>
              <a:noFill/>
              <a:ln>
                <a:noFill/>
              </a:ln>
              <a:effectLst/>
              <a:extLst>
                <a:ext uri="{909E8E84-426E-40dd-AFC4-6F175D3DCCD1}">
                  <a14:hiddenFill xmlns:a14="http://schemas.microsoft.com/office/drawing/2010/main" xmlns="">
                    <a:blipFill dpi="0" rotWithShape="0">
                      <a:blip>
                        <a:lum bright="-100000" contrast="100000"/>
                        <a:grayscl/>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98" name="Picture 153"/>
              <p:cNvPicPr>
                <a:picLocks noChangeAspect="1" noChangeArrowheads="1"/>
              </p:cNvPicPr>
              <p:nvPr/>
            </p:nvPicPr>
            <p:blipFill>
              <a:blip r:embed="rId35">
                <a:extLst>
                  <a:ext uri="{28A0092B-C50C-407E-A947-70E740481C1C}">
                    <a14:useLocalDpi xmlns:a14="http://schemas.microsoft.com/office/drawing/2010/main"/>
                  </a:ext>
                </a:extLst>
              </a:blip>
              <a:srcRect/>
              <a:stretch>
                <a:fillRect/>
              </a:stretch>
            </p:blipFill>
            <p:spPr bwMode="auto">
              <a:xfrm>
                <a:off x="354013" y="3702050"/>
                <a:ext cx="176212" cy="176213"/>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99" name="Picture 154"/>
              <p:cNvPicPr>
                <a:picLocks noChangeAspect="1" noChangeArrowheads="1"/>
              </p:cNvPicPr>
              <p:nvPr/>
            </p:nvPicPr>
            <p:blipFill>
              <a:blip r:embed="rId36">
                <a:extLst>
                  <a:ext uri="{28A0092B-C50C-407E-A947-70E740481C1C}">
                    <a14:useLocalDpi xmlns:a14="http://schemas.microsoft.com/office/drawing/2010/main"/>
                  </a:ext>
                </a:extLst>
              </a:blip>
              <a:srcRect/>
              <a:stretch>
                <a:fillRect/>
              </a:stretch>
            </p:blipFill>
            <p:spPr bwMode="auto">
              <a:xfrm>
                <a:off x="687388" y="3587750"/>
                <a:ext cx="176212" cy="176213"/>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400" name="Picture 155"/>
              <p:cNvPicPr>
                <a:picLocks noChangeAspect="1" noChangeArrowheads="1"/>
              </p:cNvPicPr>
              <p:nvPr/>
            </p:nvPicPr>
            <p:blipFill>
              <a:blip r:embed="rId27" cstate="screen">
                <a:lum bright="-100000" contrast="100000"/>
                <a:grayscl/>
                <a:extLst>
                  <a:ext uri="{28A0092B-C50C-407E-A947-70E740481C1C}">
                    <a14:useLocalDpi xmlns:a14="http://schemas.microsoft.com/office/drawing/2010/main"/>
                  </a:ext>
                </a:extLst>
              </a:blip>
              <a:srcRect/>
              <a:stretch>
                <a:fillRect/>
              </a:stretch>
            </p:blipFill>
            <p:spPr bwMode="auto">
              <a:xfrm>
                <a:off x="542925" y="3798888"/>
                <a:ext cx="85725" cy="88900"/>
              </a:xfrm>
              <a:prstGeom prst="rect">
                <a:avLst/>
              </a:prstGeom>
              <a:noFill/>
              <a:ln>
                <a:noFill/>
              </a:ln>
              <a:effectLst/>
              <a:extLst>
                <a:ext uri="{909E8E84-426E-40dd-AFC4-6F175D3DCCD1}">
                  <a14:hiddenFill xmlns:a14="http://schemas.microsoft.com/office/drawing/2010/main" xmlns="">
                    <a:blipFill dpi="0" rotWithShape="0">
                      <a:blip>
                        <a:lum bright="-100000" contrast="100000"/>
                        <a:grayscl/>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401" name="Picture 156"/>
              <p:cNvPicPr>
                <a:picLocks noChangeAspect="1" noChangeArrowheads="1"/>
              </p:cNvPicPr>
              <p:nvPr/>
            </p:nvPicPr>
            <p:blipFill>
              <a:blip r:embed="rId37" cstate="screen">
                <a:lum bright="-20000" contrast="60000"/>
                <a:grayscl/>
                <a:extLst>
                  <a:ext uri="{28A0092B-C50C-407E-A947-70E740481C1C}">
                    <a14:useLocalDpi xmlns:a14="http://schemas.microsoft.com/office/drawing/2010/main"/>
                  </a:ext>
                </a:extLst>
              </a:blip>
              <a:srcRect/>
              <a:stretch>
                <a:fillRect/>
              </a:stretch>
            </p:blipFill>
            <p:spPr bwMode="auto">
              <a:xfrm>
                <a:off x="641350" y="3825875"/>
                <a:ext cx="131763" cy="133350"/>
              </a:xfrm>
              <a:prstGeom prst="rect">
                <a:avLst/>
              </a:prstGeom>
              <a:noFill/>
              <a:ln>
                <a:noFill/>
              </a:ln>
              <a:effectLst/>
              <a:extLst>
                <a:ext uri="{909E8E84-426E-40dd-AFC4-6F175D3DCCD1}">
                  <a14:hiddenFill xmlns:a14="http://schemas.microsoft.com/office/drawing/2010/main" xmlns="">
                    <a:blipFill dpi="0" rotWithShape="0">
                      <a:blip>
                        <a:lum bright="-20000" contrast="60000"/>
                        <a:grayscl/>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402" name="Picture 157"/>
              <p:cNvPicPr>
                <a:picLocks noChangeAspect="1" noChangeArrowheads="1"/>
              </p:cNvPicPr>
              <p:nvPr/>
            </p:nvPicPr>
            <p:blipFill>
              <a:blip r:embed="rId27" cstate="screen">
                <a:lum bright="-100000" contrast="100000"/>
                <a:grayscl/>
                <a:extLst>
                  <a:ext uri="{28A0092B-C50C-407E-A947-70E740481C1C}">
                    <a14:useLocalDpi xmlns:a14="http://schemas.microsoft.com/office/drawing/2010/main"/>
                  </a:ext>
                </a:extLst>
              </a:blip>
              <a:srcRect/>
              <a:stretch>
                <a:fillRect/>
              </a:stretch>
            </p:blipFill>
            <p:spPr bwMode="auto">
              <a:xfrm>
                <a:off x="1343025" y="3808413"/>
                <a:ext cx="85725" cy="88900"/>
              </a:xfrm>
              <a:prstGeom prst="rect">
                <a:avLst/>
              </a:prstGeom>
              <a:noFill/>
              <a:ln>
                <a:noFill/>
              </a:ln>
              <a:effectLst/>
              <a:extLst>
                <a:ext uri="{909E8E84-426E-40dd-AFC4-6F175D3DCCD1}">
                  <a14:hiddenFill xmlns:a14="http://schemas.microsoft.com/office/drawing/2010/main" xmlns="">
                    <a:blipFill dpi="0" rotWithShape="0">
                      <a:blip>
                        <a:lum bright="-100000" contrast="100000"/>
                        <a:grayscl/>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pic>
          <p:nvPicPr>
            <p:cNvPr id="55403" name="Picture 158"/>
            <p:cNvPicPr>
              <a:picLocks noChangeAspect="1" noChangeArrowheads="1"/>
            </p:cNvPicPr>
            <p:nvPr/>
          </p:nvPicPr>
          <p:blipFill>
            <a:blip r:embed="rId37" cstate="screen">
              <a:lum bright="-20000" contrast="60000"/>
              <a:grayscl/>
              <a:extLst>
                <a:ext uri="{28A0092B-C50C-407E-A947-70E740481C1C}">
                  <a14:useLocalDpi xmlns:a14="http://schemas.microsoft.com/office/drawing/2010/main"/>
                </a:ext>
              </a:extLst>
            </a:blip>
            <a:srcRect/>
            <a:stretch>
              <a:fillRect/>
            </a:stretch>
          </p:blipFill>
          <p:spPr bwMode="auto">
            <a:xfrm>
              <a:off x="1477963" y="3698875"/>
              <a:ext cx="131762" cy="133350"/>
            </a:xfrm>
            <a:prstGeom prst="rect">
              <a:avLst/>
            </a:prstGeom>
            <a:noFill/>
            <a:ln>
              <a:noFill/>
            </a:ln>
            <a:effectLst/>
            <a:extLst>
              <a:ext uri="{909E8E84-426E-40dd-AFC4-6F175D3DCCD1}">
                <a14:hiddenFill xmlns:a14="http://schemas.microsoft.com/office/drawing/2010/main" xmlns="">
                  <a:blipFill dpi="0" rotWithShape="0">
                    <a:blip>
                      <a:lum bright="-20000" contrast="60000"/>
                      <a:grayscl/>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grpSp>
        <p:nvGrpSpPr>
          <p:cNvPr id="23" name="Group 22"/>
          <p:cNvGrpSpPr/>
          <p:nvPr/>
        </p:nvGrpSpPr>
        <p:grpSpPr>
          <a:xfrm>
            <a:off x="2641602" y="2072791"/>
            <a:ext cx="4354513" cy="1100192"/>
            <a:chOff x="2641600" y="2278282"/>
            <a:chExt cx="4354513" cy="1466921"/>
          </a:xfrm>
        </p:grpSpPr>
        <p:pic>
          <p:nvPicPr>
            <p:cNvPr id="55309" name="Picture 15"/>
            <p:cNvPicPr>
              <a:picLocks noChangeAspect="1" noChangeArrowheads="1"/>
            </p:cNvPicPr>
            <p:nvPr/>
          </p:nvPicPr>
          <p:blipFill>
            <a:blip r:embed="rId38">
              <a:extLst>
                <a:ext uri="{28A0092B-C50C-407E-A947-70E740481C1C}">
                  <a14:useLocalDpi xmlns:a14="http://schemas.microsoft.com/office/drawing/2010/main"/>
                </a:ext>
              </a:extLst>
            </a:blip>
            <a:srcRect/>
            <a:stretch>
              <a:fillRect/>
            </a:stretch>
          </p:blipFill>
          <p:spPr bwMode="auto">
            <a:xfrm>
              <a:off x="2641600" y="2690195"/>
              <a:ext cx="4354513" cy="1055008"/>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nvGrpSpPr>
            <p:cNvPr id="22" name="Group 21"/>
            <p:cNvGrpSpPr/>
            <p:nvPr/>
          </p:nvGrpSpPr>
          <p:grpSpPr>
            <a:xfrm>
              <a:off x="2887663" y="2278282"/>
              <a:ext cx="3851275" cy="1178651"/>
              <a:chOff x="2887663" y="2278282"/>
              <a:chExt cx="3851275" cy="1178651"/>
            </a:xfrm>
          </p:grpSpPr>
          <p:sp>
            <p:nvSpPr>
              <p:cNvPr id="55310" name="Oval 16"/>
              <p:cNvSpPr>
                <a:spLocks noChangeArrowheads="1"/>
              </p:cNvSpPr>
              <p:nvPr/>
            </p:nvSpPr>
            <p:spPr bwMode="auto">
              <a:xfrm>
                <a:off x="2887663" y="2938345"/>
                <a:ext cx="3808412" cy="460637"/>
              </a:xfrm>
              <a:prstGeom prst="ellipse">
                <a:avLst/>
              </a:prstGeom>
              <a:gradFill rotWithShape="0">
                <a:gsLst>
                  <a:gs pos="0">
                    <a:srgbClr val="F4F4F4"/>
                  </a:gs>
                  <a:gs pos="100000">
                    <a:srgbClr val="FFFFFF"/>
                  </a:gs>
                </a:gsLst>
                <a:path path="shape">
                  <a:fillToRect l="50000" t="50000" r="50000" b="50000"/>
                </a:path>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sp>
            <p:nvSpPr>
              <p:cNvPr id="55313" name="Line 19"/>
              <p:cNvSpPr>
                <a:spLocks noChangeShapeType="1"/>
              </p:cNvSpPr>
              <p:nvPr/>
            </p:nvSpPr>
            <p:spPr bwMode="auto">
              <a:xfrm>
                <a:off x="4548188" y="2950233"/>
                <a:ext cx="1587" cy="71324"/>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318" name="Rectangle 24"/>
              <p:cNvSpPr>
                <a:spLocks noChangeArrowheads="1"/>
              </p:cNvSpPr>
              <p:nvPr/>
            </p:nvSpPr>
            <p:spPr bwMode="auto">
              <a:xfrm>
                <a:off x="6005513" y="2596582"/>
                <a:ext cx="733425" cy="188712"/>
              </a:xfrm>
              <a:prstGeom prst="rect">
                <a:avLst/>
              </a:prstGeom>
              <a:solidFill>
                <a:srgbClr val="FFFFFF"/>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pic>
            <p:nvPicPr>
              <p:cNvPr id="55325" name="Picture 31"/>
              <p:cNvPicPr>
                <a:picLocks noChangeAspect="1" noChangeArrowheads="1"/>
              </p:cNvPicPr>
              <p:nvPr/>
            </p:nvPicPr>
            <p:blipFill>
              <a:blip r:embed="rId39">
                <a:extLst>
                  <a:ext uri="{28A0092B-C50C-407E-A947-70E740481C1C}">
                    <a14:useLocalDpi xmlns:a14="http://schemas.microsoft.com/office/drawing/2010/main"/>
                  </a:ext>
                </a:extLst>
              </a:blip>
              <a:srcRect/>
              <a:stretch>
                <a:fillRect/>
              </a:stretch>
            </p:blipFill>
            <p:spPr bwMode="auto">
              <a:xfrm>
                <a:off x="3175000" y="2771921"/>
                <a:ext cx="3286125" cy="68501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26" name="Picture 32"/>
              <p:cNvPicPr>
                <a:picLocks noChangeAspect="1" noChangeArrowheads="1"/>
              </p:cNvPicPr>
              <p:nvPr/>
            </p:nvPicPr>
            <p:blipFill>
              <a:blip r:embed="rId40" cstate="screen">
                <a:extLst>
                  <a:ext uri="{28A0092B-C50C-407E-A947-70E740481C1C}">
                    <a14:useLocalDpi xmlns:a14="http://schemas.microsoft.com/office/drawing/2010/main"/>
                  </a:ext>
                </a:extLst>
              </a:blip>
              <a:srcRect/>
              <a:stretch>
                <a:fillRect/>
              </a:stretch>
            </p:blipFill>
            <p:spPr bwMode="auto">
              <a:xfrm>
                <a:off x="3559175" y="2569835"/>
                <a:ext cx="395288" cy="540877"/>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27" name="Picture 33"/>
              <p:cNvPicPr>
                <a:picLocks noChangeAspect="1" noChangeArrowheads="1"/>
              </p:cNvPicPr>
              <p:nvPr/>
            </p:nvPicPr>
            <p:blipFill>
              <a:blip r:embed="rId41">
                <a:extLst>
                  <a:ext uri="{28A0092B-C50C-407E-A947-70E740481C1C}">
                    <a14:useLocalDpi xmlns:a14="http://schemas.microsoft.com/office/drawing/2010/main"/>
                  </a:ext>
                </a:extLst>
              </a:blip>
              <a:srcRect/>
              <a:stretch>
                <a:fillRect/>
              </a:stretch>
            </p:blipFill>
            <p:spPr bwMode="auto">
              <a:xfrm>
                <a:off x="4298950" y="2571321"/>
                <a:ext cx="280988" cy="540877"/>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30" name="Picture 36"/>
              <p:cNvPicPr>
                <a:picLocks noChangeAspect="1" noChangeArrowheads="1"/>
              </p:cNvPicPr>
              <p:nvPr/>
            </p:nvPicPr>
            <p:blipFill>
              <a:blip r:embed="rId42" cstate="screen">
                <a:extLst>
                  <a:ext uri="{28A0092B-C50C-407E-A947-70E740481C1C}">
                    <a14:useLocalDpi xmlns:a14="http://schemas.microsoft.com/office/drawing/2010/main"/>
                  </a:ext>
                </a:extLst>
              </a:blip>
              <a:srcRect/>
              <a:stretch>
                <a:fillRect/>
              </a:stretch>
            </p:blipFill>
            <p:spPr bwMode="auto">
              <a:xfrm>
                <a:off x="5307013" y="2617385"/>
                <a:ext cx="303212" cy="523046"/>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55340" name="Picture 46"/>
              <p:cNvPicPr>
                <a:picLocks noChangeAspect="1" noChangeArrowheads="1"/>
              </p:cNvPicPr>
              <p:nvPr/>
            </p:nvPicPr>
            <p:blipFill>
              <a:blip r:embed="rId43">
                <a:extLst>
                  <a:ext uri="{28A0092B-C50C-407E-A947-70E740481C1C}">
                    <a14:useLocalDpi xmlns:a14="http://schemas.microsoft.com/office/drawing/2010/main"/>
                  </a:ext>
                </a:extLst>
              </a:blip>
              <a:srcRect/>
              <a:stretch>
                <a:fillRect/>
              </a:stretch>
            </p:blipFill>
            <p:spPr bwMode="auto">
              <a:xfrm>
                <a:off x="4891088" y="2862563"/>
                <a:ext cx="414337" cy="258551"/>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41" name="Line 47"/>
              <p:cNvSpPr>
                <a:spLocks noChangeShapeType="1"/>
              </p:cNvSpPr>
              <p:nvPr/>
            </p:nvSpPr>
            <p:spPr bwMode="auto">
              <a:xfrm flipV="1">
                <a:off x="5832475" y="3002240"/>
                <a:ext cx="6350" cy="160480"/>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356" name="Line 62"/>
              <p:cNvSpPr>
                <a:spLocks noChangeShapeType="1"/>
              </p:cNvSpPr>
              <p:nvPr/>
            </p:nvSpPr>
            <p:spPr bwMode="auto">
              <a:xfrm flipV="1">
                <a:off x="5097463" y="3030473"/>
                <a:ext cx="6350" cy="150078"/>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nvGrpSpPr>
              <p:cNvPr id="55357" name="Group 63"/>
              <p:cNvGrpSpPr>
                <a:grpSpLocks/>
              </p:cNvGrpSpPr>
              <p:nvPr/>
            </p:nvGrpSpPr>
            <p:grpSpPr bwMode="auto">
              <a:xfrm>
                <a:off x="5459413" y="2774893"/>
                <a:ext cx="46037" cy="392285"/>
                <a:chOff x="3439" y="1763"/>
                <a:chExt cx="29" cy="264"/>
              </a:xfrm>
            </p:grpSpPr>
            <p:sp>
              <p:nvSpPr>
                <p:cNvPr id="55462" name="Line 64"/>
                <p:cNvSpPr>
                  <a:spLocks noChangeShapeType="1"/>
                </p:cNvSpPr>
                <p:nvPr/>
              </p:nvSpPr>
              <p:spPr bwMode="auto">
                <a:xfrm flipV="1">
                  <a:off x="3442" y="1763"/>
                  <a:ext cx="0" cy="265"/>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463" name="Line 65"/>
                <p:cNvSpPr>
                  <a:spLocks noChangeShapeType="1"/>
                </p:cNvSpPr>
                <p:nvPr/>
              </p:nvSpPr>
              <p:spPr bwMode="auto">
                <a:xfrm flipV="1">
                  <a:off x="3439" y="1886"/>
                  <a:ext cx="29" cy="7"/>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464" name="Line 66"/>
                <p:cNvSpPr>
                  <a:spLocks noChangeShapeType="1"/>
                </p:cNvSpPr>
                <p:nvPr/>
              </p:nvSpPr>
              <p:spPr bwMode="auto">
                <a:xfrm flipV="1">
                  <a:off x="3439" y="1761"/>
                  <a:ext cx="29" cy="7"/>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grpSp>
            <p:nvGrpSpPr>
              <p:cNvPr id="55358" name="Group 67"/>
              <p:cNvGrpSpPr>
                <a:grpSpLocks/>
              </p:cNvGrpSpPr>
              <p:nvPr/>
            </p:nvGrpSpPr>
            <p:grpSpPr bwMode="auto">
              <a:xfrm>
                <a:off x="3763963" y="2734773"/>
                <a:ext cx="46037" cy="419031"/>
                <a:chOff x="2371" y="1736"/>
                <a:chExt cx="29" cy="282"/>
              </a:xfrm>
            </p:grpSpPr>
            <p:sp>
              <p:nvSpPr>
                <p:cNvPr id="55459" name="Line 68"/>
                <p:cNvSpPr>
                  <a:spLocks noChangeShapeType="1"/>
                </p:cNvSpPr>
                <p:nvPr/>
              </p:nvSpPr>
              <p:spPr bwMode="auto">
                <a:xfrm flipV="1">
                  <a:off x="2374" y="1735"/>
                  <a:ext cx="0" cy="284"/>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460" name="Line 69"/>
                <p:cNvSpPr>
                  <a:spLocks noChangeShapeType="1"/>
                </p:cNvSpPr>
                <p:nvPr/>
              </p:nvSpPr>
              <p:spPr bwMode="auto">
                <a:xfrm flipV="1">
                  <a:off x="2371" y="1881"/>
                  <a:ext cx="29" cy="7"/>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461" name="Line 70"/>
                <p:cNvSpPr>
                  <a:spLocks noChangeShapeType="1"/>
                </p:cNvSpPr>
                <p:nvPr/>
              </p:nvSpPr>
              <p:spPr bwMode="auto">
                <a:xfrm flipV="1">
                  <a:off x="2371" y="1734"/>
                  <a:ext cx="29" cy="7"/>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grpSp>
            <p:nvGrpSpPr>
              <p:cNvPr id="55359" name="Group 71"/>
              <p:cNvGrpSpPr>
                <a:grpSpLocks/>
              </p:cNvGrpSpPr>
              <p:nvPr/>
            </p:nvGrpSpPr>
            <p:grpSpPr bwMode="auto">
              <a:xfrm>
                <a:off x="3686175" y="2685738"/>
                <a:ext cx="166688" cy="115902"/>
                <a:chOff x="2322" y="1703"/>
                <a:chExt cx="105" cy="78"/>
              </a:xfrm>
            </p:grpSpPr>
            <p:sp>
              <p:nvSpPr>
                <p:cNvPr id="55457" name="AutoShape 72"/>
                <p:cNvSpPr>
                  <a:spLocks noChangeArrowheads="1"/>
                </p:cNvSpPr>
                <p:nvPr/>
              </p:nvSpPr>
              <p:spPr bwMode="auto">
                <a:xfrm>
                  <a:off x="2322" y="1703"/>
                  <a:ext cx="105" cy="78"/>
                </a:xfrm>
                <a:prstGeom prst="flowChartAlternateProcess">
                  <a:avLst/>
                </a:prstGeom>
                <a:gradFill rotWithShape="0">
                  <a:gsLst>
                    <a:gs pos="0">
                      <a:srgbClr val="000099"/>
                    </a:gs>
                    <a:gs pos="100000">
                      <a:srgbClr val="0066FF"/>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600" b="1" dirty="0">
                      <a:solidFill>
                        <a:srgbClr val="FFFFFF"/>
                      </a:solidFill>
                    </a:rPr>
                    <a:t>APP</a:t>
                  </a:r>
                </a:p>
              </p:txBody>
            </p:sp>
            <p:sp>
              <p:nvSpPr>
                <p:cNvPr id="55458" name="AutoShape 73"/>
                <p:cNvSpPr>
                  <a:spLocks noChangeArrowheads="1"/>
                </p:cNvSpPr>
                <p:nvPr/>
              </p:nvSpPr>
              <p:spPr bwMode="auto">
                <a:xfrm>
                  <a:off x="2328" y="1710"/>
                  <a:ext cx="90" cy="6"/>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grpSp>
            <p:nvGrpSpPr>
              <p:cNvPr id="55360" name="Group 74"/>
              <p:cNvGrpSpPr>
                <a:grpSpLocks/>
              </p:cNvGrpSpPr>
              <p:nvPr/>
            </p:nvGrpSpPr>
            <p:grpSpPr bwMode="auto">
              <a:xfrm>
                <a:off x="3686175" y="2887824"/>
                <a:ext cx="166688" cy="115902"/>
                <a:chOff x="2322" y="1839"/>
                <a:chExt cx="105" cy="78"/>
              </a:xfrm>
            </p:grpSpPr>
            <p:sp>
              <p:nvSpPr>
                <p:cNvPr id="55455" name="AutoShape 75"/>
                <p:cNvSpPr>
                  <a:spLocks noChangeArrowheads="1"/>
                </p:cNvSpPr>
                <p:nvPr/>
              </p:nvSpPr>
              <p:spPr bwMode="auto">
                <a:xfrm>
                  <a:off x="2322" y="1839"/>
                  <a:ext cx="105" cy="78"/>
                </a:xfrm>
                <a:prstGeom prst="flowChartAlternateProcess">
                  <a:avLst/>
                </a:prstGeom>
                <a:gradFill rotWithShape="0">
                  <a:gsLst>
                    <a:gs pos="0">
                      <a:srgbClr val="000099"/>
                    </a:gs>
                    <a:gs pos="100000">
                      <a:srgbClr val="0066FF"/>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600" b="1" dirty="0">
                      <a:solidFill>
                        <a:srgbClr val="FFFFFF"/>
                      </a:solidFill>
                    </a:rPr>
                    <a:t>APP</a:t>
                  </a:r>
                </a:p>
              </p:txBody>
            </p:sp>
            <p:sp>
              <p:nvSpPr>
                <p:cNvPr id="55456" name="AutoShape 76"/>
                <p:cNvSpPr>
                  <a:spLocks noChangeArrowheads="1"/>
                </p:cNvSpPr>
                <p:nvPr/>
              </p:nvSpPr>
              <p:spPr bwMode="auto">
                <a:xfrm>
                  <a:off x="2328" y="1846"/>
                  <a:ext cx="90" cy="6"/>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grpSp>
            <p:nvGrpSpPr>
              <p:cNvPr id="55361" name="Group 77"/>
              <p:cNvGrpSpPr>
                <a:grpSpLocks/>
              </p:cNvGrpSpPr>
              <p:nvPr/>
            </p:nvGrpSpPr>
            <p:grpSpPr bwMode="auto">
              <a:xfrm>
                <a:off x="4445000" y="2743688"/>
                <a:ext cx="46038" cy="423490"/>
                <a:chOff x="2800" y="1742"/>
                <a:chExt cx="29" cy="285"/>
              </a:xfrm>
            </p:grpSpPr>
            <p:sp>
              <p:nvSpPr>
                <p:cNvPr id="55452" name="Line 78"/>
                <p:cNvSpPr>
                  <a:spLocks noChangeShapeType="1"/>
                </p:cNvSpPr>
                <p:nvPr/>
              </p:nvSpPr>
              <p:spPr bwMode="auto">
                <a:xfrm flipV="1">
                  <a:off x="2803" y="1741"/>
                  <a:ext cx="0" cy="287"/>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453" name="Line 79"/>
                <p:cNvSpPr>
                  <a:spLocks noChangeShapeType="1"/>
                </p:cNvSpPr>
                <p:nvPr/>
              </p:nvSpPr>
              <p:spPr bwMode="auto">
                <a:xfrm flipV="1">
                  <a:off x="2800" y="1892"/>
                  <a:ext cx="29" cy="7"/>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454" name="Line 80"/>
                <p:cNvSpPr>
                  <a:spLocks noChangeShapeType="1"/>
                </p:cNvSpPr>
                <p:nvPr/>
              </p:nvSpPr>
              <p:spPr bwMode="auto">
                <a:xfrm flipV="1">
                  <a:off x="2800" y="1743"/>
                  <a:ext cx="29" cy="7"/>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grpSp>
            <p:nvGrpSpPr>
              <p:cNvPr id="55362" name="Group 81"/>
              <p:cNvGrpSpPr>
                <a:grpSpLocks/>
              </p:cNvGrpSpPr>
              <p:nvPr/>
            </p:nvGrpSpPr>
            <p:grpSpPr bwMode="auto">
              <a:xfrm>
                <a:off x="4367213" y="2685738"/>
                <a:ext cx="166687" cy="115902"/>
                <a:chOff x="2751" y="1703"/>
                <a:chExt cx="105" cy="78"/>
              </a:xfrm>
            </p:grpSpPr>
            <p:sp>
              <p:nvSpPr>
                <p:cNvPr id="55450" name="AutoShape 82"/>
                <p:cNvSpPr>
                  <a:spLocks noChangeArrowheads="1"/>
                </p:cNvSpPr>
                <p:nvPr/>
              </p:nvSpPr>
              <p:spPr bwMode="auto">
                <a:xfrm>
                  <a:off x="2751" y="1703"/>
                  <a:ext cx="105" cy="78"/>
                </a:xfrm>
                <a:prstGeom prst="flowChartAlternateProcess">
                  <a:avLst/>
                </a:prstGeom>
                <a:gradFill rotWithShape="0">
                  <a:gsLst>
                    <a:gs pos="0">
                      <a:srgbClr val="000099"/>
                    </a:gs>
                    <a:gs pos="100000">
                      <a:srgbClr val="0066FF"/>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600" b="1" dirty="0">
                      <a:solidFill>
                        <a:srgbClr val="FFFFFF"/>
                      </a:solidFill>
                    </a:rPr>
                    <a:t>Service</a:t>
                  </a:r>
                </a:p>
              </p:txBody>
            </p:sp>
            <p:sp>
              <p:nvSpPr>
                <p:cNvPr id="55451" name="AutoShape 83"/>
                <p:cNvSpPr>
                  <a:spLocks noChangeArrowheads="1"/>
                </p:cNvSpPr>
                <p:nvPr/>
              </p:nvSpPr>
              <p:spPr bwMode="auto">
                <a:xfrm>
                  <a:off x="2758" y="1710"/>
                  <a:ext cx="90" cy="6"/>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grpSp>
            <p:nvGrpSpPr>
              <p:cNvPr id="55363" name="Group 84"/>
              <p:cNvGrpSpPr>
                <a:grpSpLocks/>
              </p:cNvGrpSpPr>
              <p:nvPr/>
            </p:nvGrpSpPr>
            <p:grpSpPr bwMode="auto">
              <a:xfrm>
                <a:off x="4367213" y="2889309"/>
                <a:ext cx="166687" cy="115902"/>
                <a:chOff x="2751" y="1840"/>
                <a:chExt cx="105" cy="78"/>
              </a:xfrm>
            </p:grpSpPr>
            <p:sp>
              <p:nvSpPr>
                <p:cNvPr id="55448" name="AutoShape 85"/>
                <p:cNvSpPr>
                  <a:spLocks noChangeArrowheads="1"/>
                </p:cNvSpPr>
                <p:nvPr/>
              </p:nvSpPr>
              <p:spPr bwMode="auto">
                <a:xfrm>
                  <a:off x="2751" y="1840"/>
                  <a:ext cx="105" cy="78"/>
                </a:xfrm>
                <a:prstGeom prst="flowChartAlternateProcess">
                  <a:avLst/>
                </a:prstGeom>
                <a:gradFill rotWithShape="0">
                  <a:gsLst>
                    <a:gs pos="0">
                      <a:srgbClr val="000099"/>
                    </a:gs>
                    <a:gs pos="100000">
                      <a:srgbClr val="0066FF"/>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600" b="1" dirty="0">
                      <a:solidFill>
                        <a:srgbClr val="FFFFFF"/>
                      </a:solidFill>
                    </a:rPr>
                    <a:t>Service</a:t>
                  </a:r>
                </a:p>
              </p:txBody>
            </p:sp>
            <p:sp>
              <p:nvSpPr>
                <p:cNvPr id="55449" name="AutoShape 86"/>
                <p:cNvSpPr>
                  <a:spLocks noChangeArrowheads="1"/>
                </p:cNvSpPr>
                <p:nvPr/>
              </p:nvSpPr>
              <p:spPr bwMode="auto">
                <a:xfrm>
                  <a:off x="2758" y="1847"/>
                  <a:ext cx="90" cy="6"/>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grpSp>
            <p:nvGrpSpPr>
              <p:cNvPr id="55364" name="Group 87"/>
              <p:cNvGrpSpPr>
                <a:grpSpLocks/>
              </p:cNvGrpSpPr>
              <p:nvPr/>
            </p:nvGrpSpPr>
            <p:grpSpPr bwMode="auto">
              <a:xfrm>
                <a:off x="5016500" y="2932402"/>
                <a:ext cx="161925" cy="109959"/>
                <a:chOff x="3160" y="1869"/>
                <a:chExt cx="102" cy="74"/>
              </a:xfrm>
            </p:grpSpPr>
            <p:sp>
              <p:nvSpPr>
                <p:cNvPr id="55446" name="AutoShape 88"/>
                <p:cNvSpPr>
                  <a:spLocks noChangeArrowheads="1"/>
                </p:cNvSpPr>
                <p:nvPr/>
              </p:nvSpPr>
              <p:spPr bwMode="auto">
                <a:xfrm>
                  <a:off x="3160" y="1869"/>
                  <a:ext cx="102" cy="74"/>
                </a:xfrm>
                <a:prstGeom prst="flowChartAlternateProcess">
                  <a:avLst/>
                </a:prstGeom>
                <a:gradFill rotWithShape="0">
                  <a:gsLst>
                    <a:gs pos="0">
                      <a:srgbClr val="00CC00"/>
                    </a:gs>
                    <a:gs pos="100000">
                      <a:srgbClr val="008000"/>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700" b="1" dirty="0">
                      <a:solidFill>
                        <a:srgbClr val="FFFFFF"/>
                      </a:solidFill>
                    </a:rPr>
                    <a:t>DB</a:t>
                  </a:r>
                </a:p>
              </p:txBody>
            </p:sp>
            <p:sp>
              <p:nvSpPr>
                <p:cNvPr id="55447" name="AutoShape 89"/>
                <p:cNvSpPr>
                  <a:spLocks noChangeArrowheads="1"/>
                </p:cNvSpPr>
                <p:nvPr/>
              </p:nvSpPr>
              <p:spPr bwMode="auto">
                <a:xfrm>
                  <a:off x="3166" y="1876"/>
                  <a:ext cx="88" cy="5"/>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sp>
            <p:nvSpPr>
              <p:cNvPr id="55365" name="AutoShape 90"/>
              <p:cNvSpPr>
                <a:spLocks noChangeArrowheads="1"/>
              </p:cNvSpPr>
              <p:nvPr/>
            </p:nvSpPr>
            <p:spPr bwMode="auto">
              <a:xfrm flipV="1">
                <a:off x="3584575" y="3003726"/>
                <a:ext cx="2535238" cy="187227"/>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 name="T18" fmla="*/ 1120 w 21600"/>
                  <a:gd name="T19" fmla="*/ 0 h 21600"/>
                  <a:gd name="T20" fmla="*/ 20393 w 21600"/>
                  <a:gd name="T21" fmla="*/ 10799 h 21600"/>
                </a:gdLst>
                <a:ahLst/>
                <a:cxnLst>
                  <a:cxn ang="T12">
                    <a:pos x="T0" y="T1"/>
                  </a:cxn>
                  <a:cxn ang="T13">
                    <a:pos x="T2" y="T3"/>
                  </a:cxn>
                  <a:cxn ang="T14">
                    <a:pos x="T4" y="T5"/>
                  </a:cxn>
                  <a:cxn ang="T15">
                    <a:pos x="T6" y="T7"/>
                  </a:cxn>
                  <a:cxn ang="T16">
                    <a:pos x="T8" y="T9"/>
                  </a:cxn>
                  <a:cxn ang="T17">
                    <a:pos x="T10" y="T11"/>
                  </a:cxn>
                </a:cxnLst>
                <a:rect l="T18" t="T19" r="T20" b="T21"/>
                <a:pathLst>
                  <a:path w="21600" h="21600" stroke="0">
                    <a:moveTo>
                      <a:pt x="1034" y="6188"/>
                    </a:moveTo>
                    <a:cubicBezTo>
                      <a:pt x="2818" y="2410"/>
                      <a:pt x="6621" y="-1"/>
                      <a:pt x="10800" y="0"/>
                    </a:cubicBezTo>
                    <a:cubicBezTo>
                      <a:pt x="14854" y="0"/>
                      <a:pt x="18566" y="2270"/>
                      <a:pt x="20413" y="5879"/>
                    </a:cubicBezTo>
                    <a:lnTo>
                      <a:pt x="10800" y="10800"/>
                    </a:lnTo>
                    <a:lnTo>
                      <a:pt x="1034" y="6188"/>
                    </a:lnTo>
                    <a:close/>
                  </a:path>
                  <a:path w="21600" h="21600" fill="none">
                    <a:moveTo>
                      <a:pt x="1034" y="6188"/>
                    </a:moveTo>
                    <a:cubicBezTo>
                      <a:pt x="2818" y="2410"/>
                      <a:pt x="6621" y="-1"/>
                      <a:pt x="10800" y="0"/>
                    </a:cubicBezTo>
                    <a:cubicBezTo>
                      <a:pt x="14854" y="0"/>
                      <a:pt x="18566" y="2270"/>
                      <a:pt x="20413" y="5879"/>
                    </a:cubicBezTo>
                  </a:path>
                </a:pathLst>
              </a:custGeom>
              <a:noFill/>
              <a:ln w="57240" cap="sq">
                <a:solidFill>
                  <a:srgbClr val="01F3FF"/>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sz="3800" dirty="0"/>
              </a:p>
            </p:txBody>
          </p:sp>
          <p:pic>
            <p:nvPicPr>
              <p:cNvPr id="55366" name="Picture 91"/>
              <p:cNvPicPr>
                <a:picLocks noChangeAspect="1" noChangeArrowheads="1"/>
              </p:cNvPicPr>
              <p:nvPr/>
            </p:nvPicPr>
            <p:blipFill>
              <a:blip r:embed="rId44">
                <a:extLst>
                  <a:ext uri="{28A0092B-C50C-407E-A947-70E740481C1C}">
                    <a14:useLocalDpi xmlns:a14="http://schemas.microsoft.com/office/drawing/2010/main"/>
                  </a:ext>
                </a:extLst>
              </a:blip>
              <a:srcRect/>
              <a:stretch>
                <a:fillRect/>
              </a:stretch>
            </p:blipFill>
            <p:spPr bwMode="auto">
              <a:xfrm>
                <a:off x="4605338" y="2858105"/>
                <a:ext cx="280987" cy="249636"/>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67" name="Line 92"/>
              <p:cNvSpPr>
                <a:spLocks noChangeShapeType="1"/>
              </p:cNvSpPr>
              <p:nvPr/>
            </p:nvSpPr>
            <p:spPr bwMode="auto">
              <a:xfrm flipV="1">
                <a:off x="4749800" y="3012642"/>
                <a:ext cx="6350" cy="160480"/>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nvGrpSpPr>
              <p:cNvPr id="55368" name="Group 93"/>
              <p:cNvGrpSpPr>
                <a:grpSpLocks/>
              </p:cNvGrpSpPr>
              <p:nvPr/>
            </p:nvGrpSpPr>
            <p:grpSpPr bwMode="auto">
              <a:xfrm>
                <a:off x="4672013" y="2930915"/>
                <a:ext cx="166687" cy="115902"/>
                <a:chOff x="2943" y="1868"/>
                <a:chExt cx="105" cy="78"/>
              </a:xfrm>
            </p:grpSpPr>
            <p:sp>
              <p:nvSpPr>
                <p:cNvPr id="55444" name="AutoShape 94"/>
                <p:cNvSpPr>
                  <a:spLocks noChangeArrowheads="1"/>
                </p:cNvSpPr>
                <p:nvPr/>
              </p:nvSpPr>
              <p:spPr bwMode="auto">
                <a:xfrm>
                  <a:off x="2943" y="1868"/>
                  <a:ext cx="105" cy="78"/>
                </a:xfrm>
                <a:prstGeom prst="flowChartAlternateProcess">
                  <a:avLst/>
                </a:prstGeom>
                <a:gradFill rotWithShape="0">
                  <a:gsLst>
                    <a:gs pos="0">
                      <a:srgbClr val="000099"/>
                    </a:gs>
                    <a:gs pos="100000">
                      <a:srgbClr val="0066FF"/>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600" b="1" dirty="0">
                      <a:solidFill>
                        <a:srgbClr val="FFFFFF"/>
                      </a:solidFill>
                    </a:rPr>
                    <a:t>APP</a:t>
                  </a:r>
                </a:p>
              </p:txBody>
            </p:sp>
            <p:sp>
              <p:nvSpPr>
                <p:cNvPr id="55445" name="AutoShape 95"/>
                <p:cNvSpPr>
                  <a:spLocks noChangeArrowheads="1"/>
                </p:cNvSpPr>
                <p:nvPr/>
              </p:nvSpPr>
              <p:spPr bwMode="auto">
                <a:xfrm>
                  <a:off x="2950" y="1875"/>
                  <a:ext cx="90" cy="6"/>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pic>
            <p:nvPicPr>
              <p:cNvPr id="55369" name="Picture 96"/>
              <p:cNvPicPr>
                <a:picLocks noChangeAspect="1" noChangeArrowheads="1"/>
              </p:cNvPicPr>
              <p:nvPr/>
            </p:nvPicPr>
            <p:blipFill>
              <a:blip r:embed="rId45">
                <a:extLst>
                  <a:ext uri="{28A0092B-C50C-407E-A947-70E740481C1C}">
                    <a14:useLocalDpi xmlns:a14="http://schemas.microsoft.com/office/drawing/2010/main"/>
                  </a:ext>
                </a:extLst>
              </a:blip>
              <a:srcRect/>
              <a:stretch>
                <a:fillRect/>
              </a:stretch>
            </p:blipFill>
            <p:spPr bwMode="auto">
              <a:xfrm>
                <a:off x="3914775" y="2826900"/>
                <a:ext cx="414338" cy="285298"/>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70" name="Line 97"/>
              <p:cNvSpPr>
                <a:spLocks noChangeShapeType="1"/>
              </p:cNvSpPr>
              <p:nvPr/>
            </p:nvSpPr>
            <p:spPr bwMode="auto">
              <a:xfrm flipH="1" flipV="1">
                <a:off x="4110038" y="3030473"/>
                <a:ext cx="19050" cy="158994"/>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nvGrpSpPr>
              <p:cNvPr id="55371" name="Group 98"/>
              <p:cNvGrpSpPr>
                <a:grpSpLocks/>
              </p:cNvGrpSpPr>
              <p:nvPr/>
            </p:nvGrpSpPr>
            <p:grpSpPr bwMode="auto">
              <a:xfrm>
                <a:off x="4030663" y="2936859"/>
                <a:ext cx="161925" cy="109959"/>
                <a:chOff x="2539" y="1872"/>
                <a:chExt cx="102" cy="74"/>
              </a:xfrm>
            </p:grpSpPr>
            <p:sp>
              <p:nvSpPr>
                <p:cNvPr id="55442" name="AutoShape 99"/>
                <p:cNvSpPr>
                  <a:spLocks noChangeArrowheads="1"/>
                </p:cNvSpPr>
                <p:nvPr/>
              </p:nvSpPr>
              <p:spPr bwMode="auto">
                <a:xfrm>
                  <a:off x="2539" y="1872"/>
                  <a:ext cx="102" cy="74"/>
                </a:xfrm>
                <a:prstGeom prst="flowChartAlternateProcess">
                  <a:avLst/>
                </a:prstGeom>
                <a:gradFill rotWithShape="0">
                  <a:gsLst>
                    <a:gs pos="0">
                      <a:srgbClr val="00CC00"/>
                    </a:gs>
                    <a:gs pos="100000">
                      <a:srgbClr val="008000"/>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700" b="1" dirty="0">
                      <a:solidFill>
                        <a:srgbClr val="FFFFFF"/>
                      </a:solidFill>
                    </a:rPr>
                    <a:t>DB</a:t>
                  </a:r>
                </a:p>
              </p:txBody>
            </p:sp>
            <p:sp>
              <p:nvSpPr>
                <p:cNvPr id="55443" name="AutoShape 100"/>
                <p:cNvSpPr>
                  <a:spLocks noChangeArrowheads="1"/>
                </p:cNvSpPr>
                <p:nvPr/>
              </p:nvSpPr>
              <p:spPr bwMode="auto">
                <a:xfrm>
                  <a:off x="2545" y="1879"/>
                  <a:ext cx="88" cy="5"/>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grpSp>
            <p:nvGrpSpPr>
              <p:cNvPr id="55372" name="Group 101"/>
              <p:cNvGrpSpPr>
                <a:grpSpLocks/>
              </p:cNvGrpSpPr>
              <p:nvPr/>
            </p:nvGrpSpPr>
            <p:grpSpPr bwMode="auto">
              <a:xfrm>
                <a:off x="5381625" y="2739231"/>
                <a:ext cx="166688" cy="115902"/>
                <a:chOff x="3390" y="1739"/>
                <a:chExt cx="105" cy="78"/>
              </a:xfrm>
            </p:grpSpPr>
            <p:sp>
              <p:nvSpPr>
                <p:cNvPr id="55440" name="AutoShape 102"/>
                <p:cNvSpPr>
                  <a:spLocks noChangeArrowheads="1"/>
                </p:cNvSpPr>
                <p:nvPr/>
              </p:nvSpPr>
              <p:spPr bwMode="auto">
                <a:xfrm>
                  <a:off x="3390" y="1739"/>
                  <a:ext cx="105" cy="78"/>
                </a:xfrm>
                <a:prstGeom prst="flowChartAlternateProcess">
                  <a:avLst/>
                </a:prstGeom>
                <a:gradFill rotWithShape="0">
                  <a:gsLst>
                    <a:gs pos="0">
                      <a:srgbClr val="000099"/>
                    </a:gs>
                    <a:gs pos="100000">
                      <a:srgbClr val="0066FF"/>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600" b="1" dirty="0">
                      <a:solidFill>
                        <a:srgbClr val="FFFFFF"/>
                      </a:solidFill>
                    </a:rPr>
                    <a:t>APP</a:t>
                  </a:r>
                </a:p>
              </p:txBody>
            </p:sp>
            <p:sp>
              <p:nvSpPr>
                <p:cNvPr id="55441" name="AutoShape 103"/>
                <p:cNvSpPr>
                  <a:spLocks noChangeArrowheads="1"/>
                </p:cNvSpPr>
                <p:nvPr/>
              </p:nvSpPr>
              <p:spPr bwMode="auto">
                <a:xfrm>
                  <a:off x="3397" y="1746"/>
                  <a:ext cx="90" cy="6"/>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grpSp>
            <p:nvGrpSpPr>
              <p:cNvPr id="55373" name="Group 104"/>
              <p:cNvGrpSpPr>
                <a:grpSpLocks/>
              </p:cNvGrpSpPr>
              <p:nvPr/>
            </p:nvGrpSpPr>
            <p:grpSpPr bwMode="auto">
              <a:xfrm>
                <a:off x="5381625" y="2942803"/>
                <a:ext cx="166688" cy="115902"/>
                <a:chOff x="3390" y="1876"/>
                <a:chExt cx="105" cy="78"/>
              </a:xfrm>
            </p:grpSpPr>
            <p:sp>
              <p:nvSpPr>
                <p:cNvPr id="55438" name="AutoShape 105"/>
                <p:cNvSpPr>
                  <a:spLocks noChangeArrowheads="1"/>
                </p:cNvSpPr>
                <p:nvPr/>
              </p:nvSpPr>
              <p:spPr bwMode="auto">
                <a:xfrm>
                  <a:off x="3390" y="1876"/>
                  <a:ext cx="105" cy="78"/>
                </a:xfrm>
                <a:prstGeom prst="flowChartAlternateProcess">
                  <a:avLst/>
                </a:prstGeom>
                <a:gradFill rotWithShape="0">
                  <a:gsLst>
                    <a:gs pos="0">
                      <a:srgbClr val="000099"/>
                    </a:gs>
                    <a:gs pos="100000">
                      <a:srgbClr val="0066FF"/>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600" b="1" dirty="0">
                      <a:solidFill>
                        <a:srgbClr val="FFFFFF"/>
                      </a:solidFill>
                    </a:rPr>
                    <a:t>APP</a:t>
                  </a:r>
                </a:p>
              </p:txBody>
            </p:sp>
            <p:sp>
              <p:nvSpPr>
                <p:cNvPr id="55439" name="AutoShape 106"/>
                <p:cNvSpPr>
                  <a:spLocks noChangeArrowheads="1"/>
                </p:cNvSpPr>
                <p:nvPr/>
              </p:nvSpPr>
              <p:spPr bwMode="auto">
                <a:xfrm>
                  <a:off x="3397" y="1883"/>
                  <a:ext cx="90" cy="6"/>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sp>
            <p:nvSpPr>
              <p:cNvPr id="55374" name="AutoShape 107"/>
              <p:cNvSpPr>
                <a:spLocks noChangeArrowheads="1"/>
              </p:cNvSpPr>
              <p:nvPr/>
            </p:nvSpPr>
            <p:spPr bwMode="auto">
              <a:xfrm>
                <a:off x="5959475" y="3063163"/>
                <a:ext cx="327025" cy="98071"/>
              </a:xfrm>
              <a:custGeom>
                <a:avLst/>
                <a:gdLst>
                  <a:gd name="T0" fmla="*/ 6350 w 206"/>
                  <a:gd name="T1" fmla="*/ 104775 h 66"/>
                  <a:gd name="T2" fmla="*/ 111125 w 206"/>
                  <a:gd name="T3" fmla="*/ 82550 h 66"/>
                  <a:gd name="T4" fmla="*/ 234950 w 206"/>
                  <a:gd name="T5" fmla="*/ 50800 h 66"/>
                  <a:gd name="T6" fmla="*/ 288925 w 206"/>
                  <a:gd name="T7" fmla="*/ 38100 h 66"/>
                  <a:gd name="T8" fmla="*/ 327025 w 206"/>
                  <a:gd name="T9" fmla="*/ 0 h 66"/>
                  <a:gd name="T10" fmla="*/ 98425 w 206"/>
                  <a:gd name="T11" fmla="*/ 34925 h 66"/>
                  <a:gd name="T12" fmla="*/ 0 w 206"/>
                  <a:gd name="T13" fmla="*/ 47625 h 66"/>
                  <a:gd name="T14" fmla="*/ 6350 w 206"/>
                  <a:gd name="T15" fmla="*/ 104775 h 66"/>
                  <a:gd name="T16" fmla="*/ 0 60000 65536"/>
                  <a:gd name="T17" fmla="*/ 0 60000 65536"/>
                  <a:gd name="T18" fmla="*/ 0 60000 65536"/>
                  <a:gd name="T19" fmla="*/ 0 60000 65536"/>
                  <a:gd name="T20" fmla="*/ 0 60000 65536"/>
                  <a:gd name="T21" fmla="*/ 0 60000 65536"/>
                  <a:gd name="T22" fmla="*/ 0 60000 65536"/>
                  <a:gd name="T23" fmla="*/ 0 60000 65536"/>
                  <a:gd name="T24" fmla="*/ 0 w 206"/>
                  <a:gd name="T25" fmla="*/ 0 h 66"/>
                  <a:gd name="T26" fmla="*/ 206 w 206"/>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06" h="66">
                    <a:moveTo>
                      <a:pt x="4" y="66"/>
                    </a:moveTo>
                    <a:lnTo>
                      <a:pt x="70" y="52"/>
                    </a:lnTo>
                    <a:lnTo>
                      <a:pt x="148" y="32"/>
                    </a:lnTo>
                    <a:lnTo>
                      <a:pt x="182" y="24"/>
                    </a:lnTo>
                    <a:lnTo>
                      <a:pt x="206" y="0"/>
                    </a:lnTo>
                    <a:lnTo>
                      <a:pt x="62" y="22"/>
                    </a:lnTo>
                    <a:lnTo>
                      <a:pt x="0" y="30"/>
                    </a:lnTo>
                    <a:lnTo>
                      <a:pt x="4" y="66"/>
                    </a:lnTo>
                    <a:close/>
                  </a:path>
                </a:pathLst>
              </a:custGeom>
              <a:solidFill>
                <a:srgbClr val="00FFFF"/>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sz="3800" dirty="0"/>
              </a:p>
            </p:txBody>
          </p:sp>
          <p:sp>
            <p:nvSpPr>
              <p:cNvPr id="55375" name="AutoShape 108"/>
              <p:cNvSpPr>
                <a:spLocks noChangeArrowheads="1"/>
              </p:cNvSpPr>
              <p:nvPr/>
            </p:nvSpPr>
            <p:spPr bwMode="auto">
              <a:xfrm>
                <a:off x="3305175" y="3060191"/>
                <a:ext cx="419100" cy="112930"/>
              </a:xfrm>
              <a:custGeom>
                <a:avLst/>
                <a:gdLst>
                  <a:gd name="T0" fmla="*/ 415925 w 264"/>
                  <a:gd name="T1" fmla="*/ 120650 h 76"/>
                  <a:gd name="T2" fmla="*/ 244475 w 264"/>
                  <a:gd name="T3" fmla="*/ 92075 h 76"/>
                  <a:gd name="T4" fmla="*/ 76200 w 264"/>
                  <a:gd name="T5" fmla="*/ 47625 h 76"/>
                  <a:gd name="T6" fmla="*/ 28575 w 264"/>
                  <a:gd name="T7" fmla="*/ 25400 h 76"/>
                  <a:gd name="T8" fmla="*/ 0 w 264"/>
                  <a:gd name="T9" fmla="*/ 0 h 76"/>
                  <a:gd name="T10" fmla="*/ 171450 w 264"/>
                  <a:gd name="T11" fmla="*/ 31750 h 76"/>
                  <a:gd name="T12" fmla="*/ 419100 w 264"/>
                  <a:gd name="T13" fmla="*/ 66675 h 76"/>
                  <a:gd name="T14" fmla="*/ 415925 w 264"/>
                  <a:gd name="T15" fmla="*/ 120650 h 76"/>
                  <a:gd name="T16" fmla="*/ 0 60000 65536"/>
                  <a:gd name="T17" fmla="*/ 0 60000 65536"/>
                  <a:gd name="T18" fmla="*/ 0 60000 65536"/>
                  <a:gd name="T19" fmla="*/ 0 60000 65536"/>
                  <a:gd name="T20" fmla="*/ 0 60000 65536"/>
                  <a:gd name="T21" fmla="*/ 0 60000 65536"/>
                  <a:gd name="T22" fmla="*/ 0 60000 65536"/>
                  <a:gd name="T23" fmla="*/ 0 60000 65536"/>
                  <a:gd name="T24" fmla="*/ 0 w 264"/>
                  <a:gd name="T25" fmla="*/ 0 h 76"/>
                  <a:gd name="T26" fmla="*/ 264 w 264"/>
                  <a:gd name="T27" fmla="*/ 76 h 7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4" h="76">
                    <a:moveTo>
                      <a:pt x="262" y="76"/>
                    </a:moveTo>
                    <a:lnTo>
                      <a:pt x="154" y="58"/>
                    </a:lnTo>
                    <a:lnTo>
                      <a:pt x="48" y="30"/>
                    </a:lnTo>
                    <a:lnTo>
                      <a:pt x="18" y="16"/>
                    </a:lnTo>
                    <a:lnTo>
                      <a:pt x="0" y="0"/>
                    </a:lnTo>
                    <a:lnTo>
                      <a:pt x="108" y="20"/>
                    </a:lnTo>
                    <a:lnTo>
                      <a:pt x="264" y="42"/>
                    </a:lnTo>
                    <a:lnTo>
                      <a:pt x="262" y="76"/>
                    </a:lnTo>
                    <a:close/>
                  </a:path>
                </a:pathLst>
              </a:custGeom>
              <a:solidFill>
                <a:srgbClr val="00FFFF"/>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sz="3800" dirty="0"/>
              </a:p>
            </p:txBody>
          </p:sp>
          <p:pic>
            <p:nvPicPr>
              <p:cNvPr id="55405" name="Picture 160"/>
              <p:cNvPicPr>
                <a:picLocks noChangeAspect="1" noChangeArrowheads="1"/>
              </p:cNvPicPr>
              <p:nvPr/>
            </p:nvPicPr>
            <p:blipFill>
              <a:blip r:embed="rId46">
                <a:extLst>
                  <a:ext uri="{28A0092B-C50C-407E-A947-70E740481C1C}">
                    <a14:useLocalDpi xmlns:a14="http://schemas.microsoft.com/office/drawing/2010/main"/>
                  </a:ext>
                </a:extLst>
              </a:blip>
              <a:srcRect/>
              <a:stretch>
                <a:fillRect/>
              </a:stretch>
            </p:blipFill>
            <p:spPr bwMode="auto">
              <a:xfrm>
                <a:off x="5597525" y="2681279"/>
                <a:ext cx="496888" cy="441321"/>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nvGrpSpPr>
              <p:cNvPr id="55406" name="Group 161"/>
              <p:cNvGrpSpPr>
                <a:grpSpLocks/>
              </p:cNvGrpSpPr>
              <p:nvPr/>
            </p:nvGrpSpPr>
            <p:grpSpPr bwMode="auto">
              <a:xfrm>
                <a:off x="5749925" y="2916056"/>
                <a:ext cx="161925" cy="109959"/>
                <a:chOff x="3622" y="1858"/>
                <a:chExt cx="102" cy="74"/>
              </a:xfrm>
            </p:grpSpPr>
            <p:sp>
              <p:nvSpPr>
                <p:cNvPr id="55414" name="AutoShape 162"/>
                <p:cNvSpPr>
                  <a:spLocks noChangeArrowheads="1"/>
                </p:cNvSpPr>
                <p:nvPr/>
              </p:nvSpPr>
              <p:spPr bwMode="auto">
                <a:xfrm>
                  <a:off x="3622" y="1858"/>
                  <a:ext cx="102" cy="74"/>
                </a:xfrm>
                <a:prstGeom prst="flowChartAlternateProcess">
                  <a:avLst/>
                </a:prstGeom>
                <a:gradFill rotWithShape="0">
                  <a:gsLst>
                    <a:gs pos="0">
                      <a:srgbClr val="00CC00"/>
                    </a:gs>
                    <a:gs pos="100000">
                      <a:srgbClr val="008000"/>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700" b="1" dirty="0">
                      <a:solidFill>
                        <a:srgbClr val="FFFFFF"/>
                      </a:solidFill>
                    </a:rPr>
                    <a:t>DB</a:t>
                  </a:r>
                </a:p>
              </p:txBody>
            </p:sp>
            <p:sp>
              <p:nvSpPr>
                <p:cNvPr id="55415" name="AutoShape 163"/>
                <p:cNvSpPr>
                  <a:spLocks noChangeArrowheads="1"/>
                </p:cNvSpPr>
                <p:nvPr/>
              </p:nvSpPr>
              <p:spPr bwMode="auto">
                <a:xfrm>
                  <a:off x="3628" y="1865"/>
                  <a:ext cx="88" cy="5"/>
                </a:xfrm>
                <a:prstGeom prst="flowChartAlternateProcess">
                  <a:avLst/>
                </a:prstGeom>
                <a:solidFill>
                  <a:srgbClr val="FFFFFF">
                    <a:alpha val="59999"/>
                  </a:srgbClr>
                </a:soli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grpSp>
          <p:pic>
            <p:nvPicPr>
              <p:cNvPr id="55411" name="Picture 168"/>
              <p:cNvPicPr>
                <a:picLocks noChangeAspect="1" noChangeArrowheads="1"/>
              </p:cNvPicPr>
              <p:nvPr/>
            </p:nvPicPr>
            <p:blipFill>
              <a:blip r:embed="rId47" cstate="screen">
                <a:extLst>
                  <a:ext uri="{28A0092B-C50C-407E-A947-70E740481C1C}">
                    <a14:useLocalDpi xmlns:a14="http://schemas.microsoft.com/office/drawing/2010/main"/>
                  </a:ext>
                </a:extLst>
              </a:blip>
              <a:srcRect/>
              <a:stretch>
                <a:fillRect/>
              </a:stretch>
            </p:blipFill>
            <p:spPr bwMode="auto">
              <a:xfrm>
                <a:off x="4495800" y="3079508"/>
                <a:ext cx="550863" cy="157508"/>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88" name="Text Box 138"/>
              <p:cNvSpPr txBox="1">
                <a:spLocks noChangeArrowheads="1"/>
              </p:cNvSpPr>
              <p:nvPr/>
            </p:nvSpPr>
            <p:spPr bwMode="auto">
              <a:xfrm>
                <a:off x="4548188" y="2278282"/>
                <a:ext cx="1087035" cy="56175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eaLnBrk="1" hangingPunct="1">
                  <a:buSzPct val="100000"/>
                </a:pPr>
                <a:r>
                  <a:rPr lang="en-US" sz="1100" b="1" dirty="0">
                    <a:solidFill>
                      <a:srgbClr val="000000"/>
                    </a:solidFill>
                    <a:latin typeface="Calibri" panose="020F0502020204030204" pitchFamily="34" charset="0"/>
                  </a:rPr>
                  <a:t>Enterprise</a:t>
                </a:r>
              </a:p>
            </p:txBody>
          </p:sp>
        </p:grpSp>
      </p:grpSp>
      <p:grpSp>
        <p:nvGrpSpPr>
          <p:cNvPr id="24" name="Group 23"/>
          <p:cNvGrpSpPr/>
          <p:nvPr/>
        </p:nvGrpSpPr>
        <p:grpSpPr>
          <a:xfrm>
            <a:off x="3817939" y="1397551"/>
            <a:ext cx="1987550" cy="1151335"/>
            <a:chOff x="436563" y="6022181"/>
            <a:chExt cx="1987550" cy="1535113"/>
          </a:xfrm>
        </p:grpSpPr>
        <p:grpSp>
          <p:nvGrpSpPr>
            <p:cNvPr id="2" name="Group 1"/>
            <p:cNvGrpSpPr/>
            <p:nvPr/>
          </p:nvGrpSpPr>
          <p:grpSpPr>
            <a:xfrm>
              <a:off x="436563" y="6022181"/>
              <a:ext cx="1987550" cy="1535113"/>
              <a:chOff x="3835399" y="1446213"/>
              <a:chExt cx="1987550" cy="1535113"/>
            </a:xfrm>
          </p:grpSpPr>
          <p:sp>
            <p:nvSpPr>
              <p:cNvPr id="171" name="Line 119"/>
              <p:cNvSpPr>
                <a:spLocks noChangeShapeType="1"/>
              </p:cNvSpPr>
              <p:nvPr/>
            </p:nvSpPr>
            <p:spPr bwMode="auto">
              <a:xfrm>
                <a:off x="4876800" y="1981200"/>
                <a:ext cx="323850" cy="966788"/>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168" name="Line 3"/>
              <p:cNvSpPr>
                <a:spLocks noChangeShapeType="1"/>
              </p:cNvSpPr>
              <p:nvPr/>
            </p:nvSpPr>
            <p:spPr bwMode="auto">
              <a:xfrm flipH="1">
                <a:off x="3835399" y="1981199"/>
                <a:ext cx="531813" cy="690563"/>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169" name="Line 4"/>
              <p:cNvSpPr>
                <a:spLocks noChangeShapeType="1"/>
              </p:cNvSpPr>
              <p:nvPr/>
            </p:nvSpPr>
            <p:spPr bwMode="auto">
              <a:xfrm flipH="1">
                <a:off x="4424362" y="1981200"/>
                <a:ext cx="161925" cy="723900"/>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170" name="Line 5"/>
              <p:cNvSpPr>
                <a:spLocks noChangeShapeType="1"/>
              </p:cNvSpPr>
              <p:nvPr/>
            </p:nvSpPr>
            <p:spPr bwMode="auto">
              <a:xfrm flipH="1">
                <a:off x="4138612" y="1979614"/>
                <a:ext cx="357187" cy="1001712"/>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172" name="Line 159"/>
              <p:cNvSpPr>
                <a:spLocks noChangeShapeType="1"/>
              </p:cNvSpPr>
              <p:nvPr/>
            </p:nvSpPr>
            <p:spPr bwMode="auto">
              <a:xfrm>
                <a:off x="5085556" y="1965325"/>
                <a:ext cx="737393" cy="833438"/>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pic>
            <p:nvPicPr>
              <p:cNvPr id="173" name="Picture 7"/>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4189413" y="1446213"/>
                <a:ext cx="1165225" cy="70802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sp>
          <p:nvSpPr>
            <p:cNvPr id="174" name="Text Box 13"/>
            <p:cNvSpPr txBox="1">
              <a:spLocks noChangeArrowheads="1"/>
            </p:cNvSpPr>
            <p:nvPr/>
          </p:nvSpPr>
          <p:spPr bwMode="auto">
            <a:xfrm>
              <a:off x="775595" y="6095256"/>
              <a:ext cx="1269289" cy="56175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eaLnBrk="1" hangingPunct="1">
                <a:buSzPct val="100000"/>
              </a:pPr>
              <a:r>
                <a:rPr lang="en-US" sz="1100" b="1" dirty="0">
                  <a:solidFill>
                    <a:srgbClr val="333333"/>
                  </a:solidFill>
                  <a:latin typeface="Calibri" panose="020F0502020204030204" pitchFamily="34" charset="0"/>
                </a:rPr>
                <a:t>Private Cloud</a:t>
              </a:r>
            </a:p>
          </p:txBody>
        </p:sp>
      </p:grpSp>
      <p:grpSp>
        <p:nvGrpSpPr>
          <p:cNvPr id="19" name="Group 18"/>
          <p:cNvGrpSpPr/>
          <p:nvPr/>
        </p:nvGrpSpPr>
        <p:grpSpPr>
          <a:xfrm>
            <a:off x="2252968" y="1111020"/>
            <a:ext cx="2040732" cy="1459047"/>
            <a:chOff x="2228849" y="1093078"/>
            <a:chExt cx="2040732" cy="1945396"/>
          </a:xfrm>
        </p:grpSpPr>
        <p:pic>
          <p:nvPicPr>
            <p:cNvPr id="192" name="Picture 191"/>
            <p:cNvPicPr>
              <a:picLocks noChangeAspect="1"/>
            </p:cNvPicPr>
            <p:nvPr/>
          </p:nvPicPr>
          <p:blipFill>
            <a:blip r:embed="rId48" cstate="screen">
              <a:extLst>
                <a:ext uri="{28A0092B-C50C-407E-A947-70E740481C1C}">
                  <a14:useLocalDpi xmlns:a14="http://schemas.microsoft.com/office/drawing/2010/main"/>
                </a:ext>
              </a:extLst>
            </a:blip>
            <a:stretch>
              <a:fillRect/>
            </a:stretch>
          </p:blipFill>
          <p:spPr>
            <a:xfrm>
              <a:off x="2784476" y="1093078"/>
              <a:ext cx="1102209" cy="406234"/>
            </a:xfrm>
            <a:prstGeom prst="rect">
              <a:avLst/>
            </a:prstGeom>
          </p:spPr>
        </p:pic>
        <p:sp>
          <p:nvSpPr>
            <p:cNvPr id="193" name="Line 20"/>
            <p:cNvSpPr>
              <a:spLocks noChangeShapeType="1"/>
            </p:cNvSpPr>
            <p:nvPr/>
          </p:nvSpPr>
          <p:spPr bwMode="auto">
            <a:xfrm flipH="1">
              <a:off x="2597148" y="1499311"/>
              <a:ext cx="354014" cy="1539163"/>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194" name="Line 20"/>
            <p:cNvSpPr>
              <a:spLocks noChangeShapeType="1"/>
            </p:cNvSpPr>
            <p:nvPr/>
          </p:nvSpPr>
          <p:spPr bwMode="auto">
            <a:xfrm>
              <a:off x="3289300" y="1446213"/>
              <a:ext cx="980281" cy="390524"/>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195" name="Line 20"/>
            <p:cNvSpPr>
              <a:spLocks noChangeShapeType="1"/>
            </p:cNvSpPr>
            <p:nvPr/>
          </p:nvSpPr>
          <p:spPr bwMode="auto">
            <a:xfrm flipH="1">
              <a:off x="2228849" y="1411287"/>
              <a:ext cx="606425" cy="176131"/>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grpSp>
        <p:nvGrpSpPr>
          <p:cNvPr id="15" name="Group 14"/>
          <p:cNvGrpSpPr/>
          <p:nvPr/>
        </p:nvGrpSpPr>
        <p:grpSpPr>
          <a:xfrm>
            <a:off x="3276638" y="2698892"/>
            <a:ext cx="1754953" cy="2068194"/>
            <a:chOff x="3267897" y="3113089"/>
            <a:chExt cx="1754953" cy="2757592"/>
          </a:xfrm>
        </p:grpSpPr>
        <p:sp>
          <p:nvSpPr>
            <p:cNvPr id="178" name="Oval 115"/>
            <p:cNvSpPr>
              <a:spLocks noChangeArrowheads="1"/>
            </p:cNvSpPr>
            <p:nvPr/>
          </p:nvSpPr>
          <p:spPr bwMode="auto">
            <a:xfrm>
              <a:off x="3341877" y="4662337"/>
              <a:ext cx="999578" cy="548345"/>
            </a:xfrm>
            <a:prstGeom prst="ellipse">
              <a:avLst/>
            </a:prstGeom>
            <a:noFill/>
            <a:ln w="9360" cap="sq">
              <a:solidFill>
                <a:srgbClr val="00FFFF"/>
              </a:solidFill>
              <a:miter lim="800000"/>
              <a:headEnd/>
              <a:tailEnd/>
            </a:ln>
            <a:effectLst>
              <a:outerShdw dist="17819" dir="2700000" algn="ctr" rotWithShape="0">
                <a:srgbClr val="009898"/>
              </a:outerShdw>
            </a:effectLst>
            <a:extLst>
              <a:ext uri="{909E8E84-426E-40dd-AFC4-6F175D3DCCD1}">
                <a14:hiddenFill xmlns:a14="http://schemas.microsoft.com/office/drawing/2010/main" xmlns="">
                  <a:solidFill>
                    <a:srgbClr val="FFFFFF"/>
                  </a:solidFill>
                </a14:hiddenFill>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sp>
          <p:nvSpPr>
            <p:cNvPr id="179" name="Text Box 116"/>
            <p:cNvSpPr txBox="1">
              <a:spLocks noChangeArrowheads="1"/>
            </p:cNvSpPr>
            <p:nvPr/>
          </p:nvSpPr>
          <p:spPr bwMode="auto">
            <a:xfrm>
              <a:off x="3267897" y="5083225"/>
              <a:ext cx="1540472" cy="78745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eaLnBrk="1" hangingPunct="1">
                <a:buSzPct val="100000"/>
              </a:pPr>
              <a:r>
                <a:rPr lang="en-US" sz="1100" b="1" dirty="0">
                  <a:solidFill>
                    <a:srgbClr val="333333"/>
                  </a:solidFill>
                  <a:latin typeface="Calibri" panose="020F0502020204030204" pitchFamily="34" charset="0"/>
                </a:rPr>
                <a:t>Master Data Management</a:t>
              </a:r>
            </a:p>
          </p:txBody>
        </p:sp>
        <p:pic>
          <p:nvPicPr>
            <p:cNvPr id="180" name="Picture 117"/>
            <p:cNvPicPr>
              <a:picLocks noChangeAspect="1" noChangeArrowheads="1"/>
            </p:cNvPicPr>
            <p:nvPr/>
          </p:nvPicPr>
          <p:blipFill>
            <a:blip r:embed="rId49">
              <a:extLst>
                <a:ext uri="{28A0092B-C50C-407E-A947-70E740481C1C}">
                  <a14:useLocalDpi xmlns:a14="http://schemas.microsoft.com/office/drawing/2010/main"/>
                </a:ext>
              </a:extLst>
            </a:blip>
            <a:srcRect/>
            <a:stretch>
              <a:fillRect/>
            </a:stretch>
          </p:blipFill>
          <p:spPr bwMode="auto">
            <a:xfrm>
              <a:off x="3603354" y="4608940"/>
              <a:ext cx="528665" cy="644306"/>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181" name="Line 119"/>
            <p:cNvSpPr>
              <a:spLocks noChangeShapeType="1"/>
            </p:cNvSpPr>
            <p:nvPr/>
          </p:nvSpPr>
          <p:spPr bwMode="auto">
            <a:xfrm flipH="1">
              <a:off x="3940650" y="3113089"/>
              <a:ext cx="1082200" cy="1532622"/>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grpSp>
        <p:nvGrpSpPr>
          <p:cNvPr id="14" name="Group 13"/>
          <p:cNvGrpSpPr/>
          <p:nvPr/>
        </p:nvGrpSpPr>
        <p:grpSpPr>
          <a:xfrm>
            <a:off x="5119479" y="2716664"/>
            <a:ext cx="1599457" cy="1890359"/>
            <a:chOff x="5119476" y="3136795"/>
            <a:chExt cx="1599457" cy="2520482"/>
          </a:xfrm>
        </p:grpSpPr>
        <p:sp>
          <p:nvSpPr>
            <p:cNvPr id="183" name="Text Box 25"/>
            <p:cNvSpPr txBox="1">
              <a:spLocks noChangeArrowheads="1"/>
            </p:cNvSpPr>
            <p:nvPr/>
          </p:nvSpPr>
          <p:spPr bwMode="auto">
            <a:xfrm>
              <a:off x="5231282" y="5095523"/>
              <a:ext cx="1487651" cy="56175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1100" b="1" dirty="0">
                  <a:solidFill>
                    <a:srgbClr val="333333"/>
                  </a:solidFill>
                  <a:latin typeface="Calibri" panose="020F0502020204030204" pitchFamily="34" charset="0"/>
                </a:rPr>
                <a:t>Big Data</a:t>
              </a:r>
            </a:p>
          </p:txBody>
        </p:sp>
        <p:grpSp>
          <p:nvGrpSpPr>
            <p:cNvPr id="3" name="Group 2"/>
            <p:cNvGrpSpPr/>
            <p:nvPr/>
          </p:nvGrpSpPr>
          <p:grpSpPr>
            <a:xfrm>
              <a:off x="5119476" y="3136795"/>
              <a:ext cx="1581362" cy="2136985"/>
              <a:chOff x="5101738" y="3640137"/>
              <a:chExt cx="1581362" cy="2136985"/>
            </a:xfrm>
          </p:grpSpPr>
          <p:sp>
            <p:nvSpPr>
              <p:cNvPr id="184" name="Line 159"/>
              <p:cNvSpPr>
                <a:spLocks noChangeShapeType="1"/>
              </p:cNvSpPr>
              <p:nvPr/>
            </p:nvSpPr>
            <p:spPr bwMode="auto">
              <a:xfrm flipH="1" flipV="1">
                <a:off x="5818188" y="3640137"/>
                <a:ext cx="19887" cy="1157661"/>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185" name="Oval 164"/>
              <p:cNvSpPr>
                <a:spLocks noChangeArrowheads="1"/>
              </p:cNvSpPr>
              <p:nvPr/>
            </p:nvSpPr>
            <p:spPr bwMode="auto">
              <a:xfrm>
                <a:off x="5101738" y="4773406"/>
                <a:ext cx="1581362" cy="722636"/>
              </a:xfrm>
              <a:prstGeom prst="ellipse">
                <a:avLst/>
              </a:prstGeom>
              <a:noFill/>
              <a:ln w="9360" cap="sq">
                <a:solidFill>
                  <a:srgbClr val="00FFFF"/>
                </a:solidFill>
                <a:miter lim="800000"/>
                <a:headEnd/>
                <a:tailEnd/>
              </a:ln>
              <a:effectLst>
                <a:outerShdw dist="17819" dir="2700000" algn="ctr" rotWithShape="0">
                  <a:srgbClr val="009898"/>
                </a:outerShdw>
              </a:effectLst>
              <a:extLst>
                <a:ext uri="{909E8E84-426E-40dd-AFC4-6F175D3DCCD1}">
                  <a14:hiddenFill xmlns:a14="http://schemas.microsoft.com/office/drawing/2010/main" xmlns="">
                    <a:solidFill>
                      <a:srgbClr val="FFFFFF"/>
                    </a:solidFill>
                  </a14:hiddenFill>
                </a:ext>
              </a:extLst>
            </p:spPr>
            <p:txBody>
              <a:bodyPr wrap="none" anchor="ctr"/>
              <a:lstStyle>
                <a:lvl1pPr>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eaLnBrk="0" fontAlgn="base" hangingPunct="0">
                  <a:spcBef>
                    <a:spcPct val="0"/>
                  </a:spcBef>
                  <a:spcAft>
                    <a:spcPct val="0"/>
                  </a:spcAf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endParaRPr lang="en-US" dirty="0"/>
              </a:p>
            </p:txBody>
          </p:sp>
          <p:pic>
            <p:nvPicPr>
              <p:cNvPr id="186" name="Picture 165"/>
              <p:cNvPicPr>
                <a:picLocks noChangeAspect="1" noChangeArrowheads="1"/>
              </p:cNvPicPr>
              <p:nvPr/>
            </p:nvPicPr>
            <p:blipFill>
              <a:blip r:embed="rId50">
                <a:extLst>
                  <a:ext uri="{28A0092B-C50C-407E-A947-70E740481C1C}">
                    <a14:useLocalDpi xmlns:a14="http://schemas.microsoft.com/office/drawing/2010/main"/>
                  </a:ext>
                </a:extLst>
              </a:blip>
              <a:srcRect/>
              <a:stretch>
                <a:fillRect/>
              </a:stretch>
            </p:blipFill>
            <p:spPr bwMode="auto">
              <a:xfrm>
                <a:off x="5424556" y="4641552"/>
                <a:ext cx="974588" cy="113557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grpSp>
      <p:sp>
        <p:nvSpPr>
          <p:cNvPr id="191" name="AutoShape 118"/>
          <p:cNvSpPr>
            <a:spLocks noChangeArrowheads="1"/>
          </p:cNvSpPr>
          <p:nvPr/>
        </p:nvSpPr>
        <p:spPr bwMode="auto">
          <a:xfrm>
            <a:off x="7533904" y="2746119"/>
            <a:ext cx="287338" cy="114713"/>
          </a:xfrm>
          <a:prstGeom prst="flowChartAlternateProcess">
            <a:avLst/>
          </a:prstGeom>
          <a:gradFill rotWithShape="0">
            <a:gsLst>
              <a:gs pos="0">
                <a:srgbClr val="000099"/>
              </a:gs>
              <a:gs pos="100000">
                <a:srgbClr val="0066FF"/>
              </a:gs>
            </a:gsLst>
            <a:lin ang="5400000" scaled="1"/>
          </a:gradFill>
          <a:ln>
            <a:noFill/>
          </a:ln>
          <a:effectLst/>
          <a:extLs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90000" tIns="46800" rIns="90000" bIns="46800" anchor="ct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algn="ctr" eaLnBrk="1" hangingPunct="1">
              <a:buSzPct val="100000"/>
            </a:pPr>
            <a:r>
              <a:rPr lang="en-US" sz="1000" b="1" dirty="0">
                <a:solidFill>
                  <a:srgbClr val="FFFFFF"/>
                </a:solidFill>
              </a:rPr>
              <a:t>API</a:t>
            </a:r>
          </a:p>
        </p:txBody>
      </p:sp>
      <p:grpSp>
        <p:nvGrpSpPr>
          <p:cNvPr id="13" name="Group 12"/>
          <p:cNvGrpSpPr/>
          <p:nvPr/>
        </p:nvGrpSpPr>
        <p:grpSpPr>
          <a:xfrm>
            <a:off x="2665571" y="2092205"/>
            <a:ext cx="4276627" cy="615025"/>
            <a:chOff x="2665568" y="2304170"/>
            <a:chExt cx="4276627" cy="820030"/>
          </a:xfrm>
        </p:grpSpPr>
        <p:grpSp>
          <p:nvGrpSpPr>
            <p:cNvPr id="11" name="Group 10"/>
            <p:cNvGrpSpPr/>
            <p:nvPr/>
          </p:nvGrpSpPr>
          <p:grpSpPr>
            <a:xfrm>
              <a:off x="2665568" y="2306762"/>
              <a:ext cx="766816" cy="806326"/>
              <a:chOff x="2665568" y="2306762"/>
              <a:chExt cx="766816" cy="806326"/>
            </a:xfrm>
          </p:grpSpPr>
          <p:sp>
            <p:nvSpPr>
              <p:cNvPr id="55328" name="Line 34"/>
              <p:cNvSpPr>
                <a:spLocks noChangeShapeType="1"/>
              </p:cNvSpPr>
              <p:nvPr/>
            </p:nvSpPr>
            <p:spPr bwMode="auto">
              <a:xfrm flipH="1" flipV="1">
                <a:off x="3024188" y="3095625"/>
                <a:ext cx="171450" cy="17463"/>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329" name="Line 35"/>
              <p:cNvSpPr>
                <a:spLocks noChangeShapeType="1"/>
              </p:cNvSpPr>
              <p:nvPr/>
            </p:nvSpPr>
            <p:spPr bwMode="auto">
              <a:xfrm>
                <a:off x="3038475" y="2840038"/>
                <a:ext cx="4763" cy="263525"/>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331" name="Line 37"/>
              <p:cNvSpPr>
                <a:spLocks noChangeShapeType="1"/>
              </p:cNvSpPr>
              <p:nvPr/>
            </p:nvSpPr>
            <p:spPr bwMode="auto">
              <a:xfrm flipH="1">
                <a:off x="2933700" y="2860675"/>
                <a:ext cx="17463" cy="236538"/>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332" name="Line 38"/>
              <p:cNvSpPr>
                <a:spLocks noChangeShapeType="1"/>
              </p:cNvSpPr>
              <p:nvPr/>
            </p:nvSpPr>
            <p:spPr bwMode="auto">
              <a:xfrm flipH="1">
                <a:off x="2835275" y="3103563"/>
                <a:ext cx="125413" cy="1587"/>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pic>
            <p:nvPicPr>
              <p:cNvPr id="55336" name="Picture 42"/>
              <p:cNvPicPr>
                <a:picLocks noChangeAspect="1" noChangeArrowheads="1"/>
              </p:cNvPicPr>
              <p:nvPr/>
            </p:nvPicPr>
            <p:blipFill>
              <a:blip r:embed="rId51" cstate="screen">
                <a:extLst>
                  <a:ext uri="{28A0092B-C50C-407E-A947-70E740481C1C}">
                    <a14:useLocalDpi xmlns:a14="http://schemas.microsoft.com/office/drawing/2010/main"/>
                  </a:ext>
                </a:extLst>
              </a:blip>
              <a:srcRect/>
              <a:stretch>
                <a:fillRect/>
              </a:stretch>
            </p:blipFill>
            <p:spPr bwMode="auto">
              <a:xfrm>
                <a:off x="2738438" y="2706688"/>
                <a:ext cx="550862" cy="16827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38" name="Text Box 44"/>
              <p:cNvSpPr txBox="1">
                <a:spLocks noChangeArrowheads="1"/>
              </p:cNvSpPr>
              <p:nvPr/>
            </p:nvSpPr>
            <p:spPr bwMode="auto">
              <a:xfrm>
                <a:off x="2665568" y="2306762"/>
                <a:ext cx="766816" cy="56175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eaLnBrk="1" hangingPunct="1">
                  <a:buSzPct val="100000"/>
                </a:pPr>
                <a:r>
                  <a:rPr lang="en-US" sz="1100" b="1" dirty="0">
                    <a:solidFill>
                      <a:srgbClr val="000000"/>
                    </a:solidFill>
                    <a:latin typeface="Calibri" panose="020F0502020204030204" pitchFamily="34" charset="0"/>
                  </a:rPr>
                  <a:t>DMZ</a:t>
                </a:r>
              </a:p>
            </p:txBody>
          </p:sp>
        </p:grpSp>
        <p:grpSp>
          <p:nvGrpSpPr>
            <p:cNvPr id="12" name="Group 11"/>
            <p:cNvGrpSpPr/>
            <p:nvPr/>
          </p:nvGrpSpPr>
          <p:grpSpPr>
            <a:xfrm>
              <a:off x="6175379" y="2304170"/>
              <a:ext cx="766816" cy="820030"/>
              <a:chOff x="6175379" y="2304170"/>
              <a:chExt cx="766816" cy="820030"/>
            </a:xfrm>
          </p:grpSpPr>
          <p:sp>
            <p:nvSpPr>
              <p:cNvPr id="55333" name="Line 39"/>
              <p:cNvSpPr>
                <a:spLocks noChangeShapeType="1"/>
              </p:cNvSpPr>
              <p:nvPr/>
            </p:nvSpPr>
            <p:spPr bwMode="auto">
              <a:xfrm>
                <a:off x="6577013" y="2832100"/>
                <a:ext cx="9525" cy="287338"/>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334" name="Line 40"/>
              <p:cNvSpPr>
                <a:spLocks noChangeShapeType="1"/>
              </p:cNvSpPr>
              <p:nvPr/>
            </p:nvSpPr>
            <p:spPr bwMode="auto">
              <a:xfrm>
                <a:off x="6410325" y="3114675"/>
                <a:ext cx="60325" cy="1588"/>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sp>
            <p:nvSpPr>
              <p:cNvPr id="55335" name="Line 41"/>
              <p:cNvSpPr>
                <a:spLocks noChangeShapeType="1"/>
              </p:cNvSpPr>
              <p:nvPr/>
            </p:nvSpPr>
            <p:spPr bwMode="auto">
              <a:xfrm>
                <a:off x="6472238" y="2819400"/>
                <a:ext cx="9525" cy="301625"/>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pic>
            <p:nvPicPr>
              <p:cNvPr id="55337" name="Picture 43"/>
              <p:cNvPicPr>
                <a:picLocks noChangeAspect="1" noChangeArrowheads="1"/>
              </p:cNvPicPr>
              <p:nvPr/>
            </p:nvPicPr>
            <p:blipFill>
              <a:blip r:embed="rId51" cstate="screen">
                <a:extLst>
                  <a:ext uri="{28A0092B-C50C-407E-A947-70E740481C1C}">
                    <a14:useLocalDpi xmlns:a14="http://schemas.microsoft.com/office/drawing/2010/main"/>
                  </a:ext>
                </a:extLst>
              </a:blip>
              <a:srcRect/>
              <a:stretch>
                <a:fillRect/>
              </a:stretch>
            </p:blipFill>
            <p:spPr bwMode="auto">
              <a:xfrm>
                <a:off x="6242050" y="2706688"/>
                <a:ext cx="550863" cy="16827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55339" name="Text Box 45"/>
              <p:cNvSpPr txBox="1">
                <a:spLocks noChangeArrowheads="1"/>
              </p:cNvSpPr>
              <p:nvPr/>
            </p:nvSpPr>
            <p:spPr bwMode="auto">
              <a:xfrm>
                <a:off x="6175379" y="2304170"/>
                <a:ext cx="766816" cy="56175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80808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240000" tIns="124800" rIns="240000" bIns="12480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hlink"/>
                    </a:solidFill>
                    <a:latin typeface="Arial" panose="020B0604020202020204" pitchFamily="34" charset="0"/>
                    <a:ea typeface="SimSun" panose="02010600030101010101" pitchFamily="2" charset="-122"/>
                    <a:sym typeface="Arial" panose="020B0604020202020204" pitchFamily="34" charset="0"/>
                  </a:defRPr>
                </a:lvl9pPr>
              </a:lstStyle>
              <a:p>
                <a:pPr eaLnBrk="1" hangingPunct="1">
                  <a:buSzPct val="100000"/>
                </a:pPr>
                <a:r>
                  <a:rPr lang="en-US" sz="1100" b="1" dirty="0">
                    <a:solidFill>
                      <a:srgbClr val="000000"/>
                    </a:solidFill>
                    <a:latin typeface="Calibri" panose="020F0502020204030204" pitchFamily="34" charset="0"/>
                  </a:rPr>
                  <a:t>DMZ</a:t>
                </a:r>
              </a:p>
            </p:txBody>
          </p:sp>
          <p:sp>
            <p:nvSpPr>
              <p:cNvPr id="55355" name="Line 61"/>
              <p:cNvSpPr>
                <a:spLocks noChangeShapeType="1"/>
              </p:cNvSpPr>
              <p:nvPr/>
            </p:nvSpPr>
            <p:spPr bwMode="auto">
              <a:xfrm flipH="1" flipV="1">
                <a:off x="6562725" y="3103563"/>
                <a:ext cx="153988" cy="20637"/>
              </a:xfrm>
              <a:prstGeom prst="line">
                <a:avLst/>
              </a:prstGeom>
              <a:noFill/>
              <a:ln w="25560" cap="sq">
                <a:solidFill>
                  <a:srgbClr val="01F3FF"/>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a:lstStyle/>
              <a:p>
                <a:endParaRPr lang="en-US" sz="3800" dirty="0"/>
              </a:p>
            </p:txBody>
          </p:sp>
        </p:grpSp>
      </p:grpSp>
      <p:sp>
        <p:nvSpPr>
          <p:cNvPr id="196" name="Title 1"/>
          <p:cNvSpPr txBox="1">
            <a:spLocks/>
          </p:cNvSpPr>
          <p:nvPr/>
        </p:nvSpPr>
        <p:spPr>
          <a:xfrm>
            <a:off x="206377" y="168995"/>
            <a:ext cx="8245475" cy="684753"/>
          </a:xfrm>
          <a:prstGeom prst="rect">
            <a:avLst/>
          </a:prstGeom>
          <a:noFill/>
          <a:ln w="9525">
            <a:noFill/>
            <a:miter lim="800000"/>
            <a:headEnd/>
            <a:tailEnd/>
          </a:ln>
        </p:spPr>
        <p:txBody>
          <a:bodyPr wrap="square" lIns="68579" tIns="34289" rIns="68579" bIns="34289">
            <a:spAutoFit/>
          </a:bodyPr>
          <a:lstStyle>
            <a:lvl1pPr algn="ctr" rtl="0" eaLnBrk="0" fontAlgn="base" hangingPunct="0">
              <a:spcBef>
                <a:spcPct val="0"/>
              </a:spcBef>
              <a:spcAft>
                <a:spcPct val="0"/>
              </a:spcAft>
              <a:defRPr sz="1500" b="1">
                <a:solidFill>
                  <a:schemeClr val="tx2"/>
                </a:solidFill>
                <a:latin typeface="+mj-lt"/>
                <a:ea typeface="MS PGothic" pitchFamily="34" charset="-128"/>
                <a:cs typeface="ＭＳ Ｐゴシック" charset="0"/>
              </a:defRPr>
            </a:lvl1pPr>
            <a:lvl2pPr algn="ctr" rtl="0" eaLnBrk="0" fontAlgn="base" hangingPunct="0">
              <a:spcBef>
                <a:spcPct val="0"/>
              </a:spcBef>
              <a:spcAft>
                <a:spcPct val="0"/>
              </a:spcAft>
              <a:defRPr sz="1500" b="1">
                <a:solidFill>
                  <a:schemeClr val="tx2"/>
                </a:solidFill>
                <a:latin typeface="Arial" charset="0"/>
                <a:ea typeface="MS PGothic" pitchFamily="34" charset="-128"/>
                <a:cs typeface="ＭＳ Ｐゴシック" charset="0"/>
              </a:defRPr>
            </a:lvl2pPr>
            <a:lvl3pPr algn="ctr" rtl="0" eaLnBrk="0" fontAlgn="base" hangingPunct="0">
              <a:spcBef>
                <a:spcPct val="0"/>
              </a:spcBef>
              <a:spcAft>
                <a:spcPct val="0"/>
              </a:spcAft>
              <a:defRPr sz="1500" b="1">
                <a:solidFill>
                  <a:schemeClr val="tx2"/>
                </a:solidFill>
                <a:latin typeface="Arial" charset="0"/>
                <a:ea typeface="MS PGothic" pitchFamily="34" charset="-128"/>
                <a:cs typeface="ＭＳ Ｐゴシック" charset="0"/>
              </a:defRPr>
            </a:lvl3pPr>
            <a:lvl4pPr algn="ctr" rtl="0" eaLnBrk="0" fontAlgn="base" hangingPunct="0">
              <a:spcBef>
                <a:spcPct val="0"/>
              </a:spcBef>
              <a:spcAft>
                <a:spcPct val="0"/>
              </a:spcAft>
              <a:defRPr sz="1500" b="1">
                <a:solidFill>
                  <a:schemeClr val="tx2"/>
                </a:solidFill>
                <a:latin typeface="Arial" charset="0"/>
                <a:ea typeface="MS PGothic" pitchFamily="34" charset="-128"/>
                <a:cs typeface="ＭＳ Ｐゴシック" charset="0"/>
              </a:defRPr>
            </a:lvl4pPr>
            <a:lvl5pPr algn="ctr" rtl="0" eaLnBrk="0" fontAlgn="base" hangingPunct="0">
              <a:spcBef>
                <a:spcPct val="0"/>
              </a:spcBef>
              <a:spcAft>
                <a:spcPct val="0"/>
              </a:spcAft>
              <a:defRPr sz="1500" b="1">
                <a:solidFill>
                  <a:schemeClr val="tx2"/>
                </a:solidFill>
                <a:latin typeface="Arial" charset="0"/>
                <a:ea typeface="MS PGothic" pitchFamily="34" charset="-128"/>
                <a:cs typeface="ＭＳ Ｐゴシック" charset="0"/>
              </a:defRPr>
            </a:lvl5pPr>
            <a:lvl6pPr marL="341899" algn="ctr" rtl="0" fontAlgn="base">
              <a:spcBef>
                <a:spcPct val="0"/>
              </a:spcBef>
              <a:spcAft>
                <a:spcPct val="0"/>
              </a:spcAft>
              <a:defRPr sz="1500" b="1">
                <a:solidFill>
                  <a:schemeClr val="tx2"/>
                </a:solidFill>
                <a:latin typeface="Arial" charset="0"/>
                <a:cs typeface="Arial" charset="0"/>
              </a:defRPr>
            </a:lvl6pPr>
            <a:lvl7pPr marL="683801" algn="ctr" rtl="0" fontAlgn="base">
              <a:spcBef>
                <a:spcPct val="0"/>
              </a:spcBef>
              <a:spcAft>
                <a:spcPct val="0"/>
              </a:spcAft>
              <a:defRPr sz="1500" b="1">
                <a:solidFill>
                  <a:schemeClr val="tx2"/>
                </a:solidFill>
                <a:latin typeface="Arial" charset="0"/>
                <a:cs typeface="Arial" charset="0"/>
              </a:defRPr>
            </a:lvl7pPr>
            <a:lvl8pPr marL="1025707" algn="ctr" rtl="0" fontAlgn="base">
              <a:spcBef>
                <a:spcPct val="0"/>
              </a:spcBef>
              <a:spcAft>
                <a:spcPct val="0"/>
              </a:spcAft>
              <a:defRPr sz="1500" b="1">
                <a:solidFill>
                  <a:schemeClr val="tx2"/>
                </a:solidFill>
                <a:latin typeface="Arial" charset="0"/>
                <a:cs typeface="Arial" charset="0"/>
              </a:defRPr>
            </a:lvl8pPr>
            <a:lvl9pPr marL="1367606" algn="ctr" rtl="0" fontAlgn="base">
              <a:spcBef>
                <a:spcPct val="0"/>
              </a:spcBef>
              <a:spcAft>
                <a:spcPct val="0"/>
              </a:spcAft>
              <a:defRPr sz="1500" b="1">
                <a:solidFill>
                  <a:schemeClr val="tx2"/>
                </a:solidFill>
                <a:latin typeface="Arial" charset="0"/>
                <a:cs typeface="Arial" charset="0"/>
              </a:defRPr>
            </a:lvl9pPr>
          </a:lstStyle>
          <a:p>
            <a:pPr eaLnBrk="1" hangingPunct="1">
              <a:spcBef>
                <a:spcPts val="0"/>
              </a:spcBef>
              <a:spcAft>
                <a:spcPts val="0"/>
              </a:spcAft>
            </a:pPr>
            <a:r>
              <a:rPr lang="en-US" sz="2000" dirty="0">
                <a:solidFill>
                  <a:srgbClr val="0075C3"/>
                </a:solidFill>
                <a:latin typeface="Helvetica"/>
                <a:ea typeface="Helvetica Neue" charset="0"/>
                <a:cs typeface="Helvetica"/>
              </a:rPr>
              <a:t>As a result, hybrid Cloud Applications are becoming the norm for the Integrated Digital Enterprise …</a:t>
            </a:r>
          </a:p>
        </p:txBody>
      </p:sp>
    </p:spTree>
    <p:extLst>
      <p:ext uri="{BB962C8B-B14F-4D97-AF65-F5344CB8AC3E}">
        <p14:creationId xmlns:p14="http://schemas.microsoft.com/office/powerpoint/2010/main" val="32319710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
            <a:ext cx="9144000" cy="3658260"/>
          </a:xfrm>
          <a:prstGeom prst="rect">
            <a:avLst/>
          </a:prstGeom>
        </p:spPr>
      </p:pic>
      <p:sp>
        <p:nvSpPr>
          <p:cNvPr id="60" name="Rectangle 59"/>
          <p:cNvSpPr/>
          <p:nvPr/>
        </p:nvSpPr>
        <p:spPr>
          <a:xfrm>
            <a:off x="0" y="1689738"/>
            <a:ext cx="9144000" cy="253916"/>
          </a:xfrm>
          <a:prstGeom prst="rect">
            <a:avLst/>
          </a:prstGeom>
          <a:solidFill>
            <a:srgbClr val="0D426C">
              <a:alpha val="61000"/>
            </a:srgbClr>
          </a:solidFill>
          <a:ln w="25400" cap="flat">
            <a:noFill/>
            <a:prstDash val="solid"/>
            <a:bevel/>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14288" rtlCol="0" anchor="ctr">
            <a:spAutoFit/>
          </a:bodyPr>
          <a:lstStyle/>
          <a:p>
            <a:pPr algn="l" defTabSz="309563" rtl="0" latinLnBrk="1" hangingPunct="0"/>
            <a:endParaRPr lang="en-US" sz="1400">
              <a:solidFill>
                <a:srgbClr val="000000"/>
              </a:solidFill>
              <a:latin typeface="Gill Sans"/>
              <a:ea typeface="Gill Sans"/>
              <a:cs typeface="Gill Sans"/>
              <a:sym typeface="Gill Sans"/>
            </a:endParaRPr>
          </a:p>
        </p:txBody>
      </p:sp>
      <p:sp>
        <p:nvSpPr>
          <p:cNvPr id="11" name="Shape 102"/>
          <p:cNvSpPr>
            <a:spLocks noChangeArrowheads="1"/>
          </p:cNvSpPr>
          <p:nvPr/>
        </p:nvSpPr>
        <p:spPr bwMode="auto">
          <a:xfrm>
            <a:off x="273231" y="2150050"/>
            <a:ext cx="2894011" cy="126188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defTabSz="457200">
              <a:defRPr>
                <a:solidFill>
                  <a:schemeClr val="tx1"/>
                </a:solidFill>
                <a:latin typeface="Arial" panose="020B0604020202020204" pitchFamily="34" charset="0"/>
                <a:cs typeface="Arial" panose="020B0604020202020204" pitchFamily="34" charset="0"/>
              </a:defRPr>
            </a:lvl1pPr>
            <a:lvl2pPr marL="742950" indent="-285750" defTabSz="457200">
              <a:defRPr>
                <a:solidFill>
                  <a:schemeClr val="tx1"/>
                </a:solidFill>
                <a:latin typeface="Arial" panose="020B0604020202020204" pitchFamily="34" charset="0"/>
                <a:cs typeface="Arial" panose="020B0604020202020204" pitchFamily="34" charset="0"/>
              </a:defRPr>
            </a:lvl2pPr>
            <a:lvl3pPr marL="1143000" indent="-228600" defTabSz="457200">
              <a:defRPr>
                <a:solidFill>
                  <a:schemeClr val="tx1"/>
                </a:solidFill>
                <a:latin typeface="Arial" panose="020B0604020202020204" pitchFamily="34" charset="0"/>
                <a:cs typeface="Arial" panose="020B0604020202020204" pitchFamily="34" charset="0"/>
              </a:defRPr>
            </a:lvl3pPr>
            <a:lvl4pPr marL="1600200" indent="-228600" defTabSz="457200">
              <a:defRPr>
                <a:solidFill>
                  <a:schemeClr val="tx1"/>
                </a:solidFill>
                <a:latin typeface="Arial" panose="020B0604020202020204" pitchFamily="34" charset="0"/>
                <a:cs typeface="Arial" panose="020B0604020202020204" pitchFamily="34" charset="0"/>
              </a:defRPr>
            </a:lvl4pPr>
            <a:lvl5pPr marL="2057400" indent="-228600" defTabSz="457200">
              <a:defRPr>
                <a:solidFill>
                  <a:schemeClr val="tx1"/>
                </a:solidFill>
                <a:latin typeface="Arial" panose="020B0604020202020204" pitchFamily="34" charset="0"/>
                <a:cs typeface="Arial" panose="020B0604020202020204" pitchFamily="34" charset="0"/>
              </a:defRPr>
            </a:lvl5pPr>
            <a:lvl6pPr marL="2514600" indent="-228600" defTabSz="457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457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457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457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b="1" dirty="0">
                <a:solidFill>
                  <a:schemeClr val="bg1"/>
                </a:solidFill>
                <a:latin typeface="Helvetica" panose="020B0604020202020204" pitchFamily="34" charset="0"/>
                <a:ea typeface="Helvetica Light"/>
                <a:cs typeface="Helvetica" panose="020B0604020202020204" pitchFamily="34" charset="0"/>
                <a:sym typeface="Helvetica" panose="020B0604020202020204" pitchFamily="34" charset="0"/>
              </a:rPr>
              <a:t>“Two guys in a Starbucks can have access to the same computing power as a Fortune 500 company.” </a:t>
            </a:r>
          </a:p>
          <a:p>
            <a:r>
              <a:rPr lang="en-US" altLang="en-US" sz="1000" i="1" dirty="0">
                <a:solidFill>
                  <a:schemeClr val="bg1"/>
                </a:solidFill>
                <a:latin typeface="Helvetica" panose="020B0604020202020204" pitchFamily="34" charset="0"/>
                <a:ea typeface="Helvetica Light"/>
                <a:cs typeface="Helvetica" panose="020B0604020202020204" pitchFamily="34" charset="0"/>
                <a:sym typeface="Helvetica" panose="020B0604020202020204" pitchFamily="34" charset="0"/>
              </a:rPr>
              <a:t>Jim Deters - Founder, Galvanize</a:t>
            </a:r>
          </a:p>
        </p:txBody>
      </p:sp>
      <p:sp>
        <p:nvSpPr>
          <p:cNvPr id="12" name="Title 1"/>
          <p:cNvSpPr txBox="1">
            <a:spLocks/>
          </p:cNvSpPr>
          <p:nvPr/>
        </p:nvSpPr>
        <p:spPr>
          <a:xfrm>
            <a:off x="47036" y="70563"/>
            <a:ext cx="4009598" cy="452556"/>
          </a:xfrm>
          <a:prstGeom prst="rect">
            <a:avLst/>
          </a:prstGeom>
        </p:spPr>
        <p:txBody>
          <a:bodyPr lIns="34290" tIns="17145" rIns="34290" bIns="17145"/>
          <a:lstStyle>
            <a:lvl1pPr defTabSz="825500">
              <a:defRPr sz="6500" b="1">
                <a:latin typeface="+mn-lt"/>
                <a:ea typeface="+mn-ea"/>
                <a:cs typeface="+mn-cs"/>
                <a:sym typeface="Helvetica Neue"/>
              </a:defRPr>
            </a:lvl1pPr>
            <a:lvl2pPr defTabSz="825500">
              <a:defRPr sz="6500" b="1">
                <a:latin typeface="+mn-lt"/>
                <a:ea typeface="+mn-ea"/>
                <a:cs typeface="+mn-cs"/>
                <a:sym typeface="Helvetica Neue"/>
              </a:defRPr>
            </a:lvl2pPr>
            <a:lvl3pPr defTabSz="825500">
              <a:defRPr sz="6500" b="1">
                <a:latin typeface="+mn-lt"/>
                <a:ea typeface="+mn-ea"/>
                <a:cs typeface="+mn-cs"/>
                <a:sym typeface="Helvetica Neue"/>
              </a:defRPr>
            </a:lvl3pPr>
            <a:lvl4pPr defTabSz="825500">
              <a:defRPr sz="6500" b="1">
                <a:latin typeface="+mn-lt"/>
                <a:ea typeface="+mn-ea"/>
                <a:cs typeface="+mn-cs"/>
                <a:sym typeface="Helvetica Neue"/>
              </a:defRPr>
            </a:lvl4pPr>
            <a:lvl5pPr defTabSz="825500">
              <a:defRPr sz="6500" b="1">
                <a:latin typeface="+mn-lt"/>
                <a:ea typeface="+mn-ea"/>
                <a:cs typeface="+mn-cs"/>
                <a:sym typeface="Helvetica Neue"/>
              </a:defRPr>
            </a:lvl5pPr>
            <a:lvl6pPr defTabSz="825500">
              <a:defRPr sz="6500" b="1">
                <a:latin typeface="+mn-lt"/>
                <a:ea typeface="+mn-ea"/>
                <a:cs typeface="+mn-cs"/>
                <a:sym typeface="Helvetica Neue"/>
              </a:defRPr>
            </a:lvl6pPr>
            <a:lvl7pPr defTabSz="825500">
              <a:defRPr sz="6500" b="1">
                <a:latin typeface="+mn-lt"/>
                <a:ea typeface="+mn-ea"/>
                <a:cs typeface="+mn-cs"/>
                <a:sym typeface="Helvetica Neue"/>
              </a:defRPr>
            </a:lvl7pPr>
            <a:lvl8pPr defTabSz="825500">
              <a:defRPr sz="6500" b="1">
                <a:latin typeface="+mn-lt"/>
                <a:ea typeface="+mn-ea"/>
                <a:cs typeface="+mn-cs"/>
                <a:sym typeface="Helvetica Neue"/>
              </a:defRPr>
            </a:lvl8pPr>
            <a:lvl9pPr defTabSz="825500">
              <a:defRPr sz="6500" b="1">
                <a:latin typeface="+mn-lt"/>
                <a:ea typeface="+mn-ea"/>
                <a:cs typeface="+mn-cs"/>
                <a:sym typeface="Helvetica Neue"/>
              </a:defRPr>
            </a:lvl9pPr>
          </a:lstStyle>
          <a:p>
            <a:r>
              <a:rPr lang="en-US" sz="1800" dirty="0" smtClean="0">
                <a:solidFill>
                  <a:srgbClr val="3ABB9F"/>
                </a:solidFill>
              </a:rPr>
              <a:t>The rate of innovation is expediential</a:t>
            </a:r>
            <a:endParaRPr lang="en-US" sz="1800" dirty="0">
              <a:solidFill>
                <a:srgbClr val="3ABB9F"/>
              </a:solidFill>
            </a:endParaRPr>
          </a:p>
        </p:txBody>
      </p:sp>
      <p:grpSp>
        <p:nvGrpSpPr>
          <p:cNvPr id="13" name="Group 107"/>
          <p:cNvGrpSpPr>
            <a:grpSpLocks/>
          </p:cNvGrpSpPr>
          <p:nvPr/>
        </p:nvGrpSpPr>
        <p:grpSpPr bwMode="auto">
          <a:xfrm>
            <a:off x="2356387" y="3724866"/>
            <a:ext cx="648891" cy="571024"/>
            <a:chOff x="0" y="0"/>
            <a:chExt cx="1027287" cy="905367"/>
          </a:xfrm>
        </p:grpSpPr>
        <p:pic>
          <p:nvPicPr>
            <p:cNvPr id="14" name="image88.png" descr="cloudmonitoring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0700" y="142952"/>
              <a:ext cx="609705" cy="6099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15"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88" cy="9053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16" name="Group 134"/>
          <p:cNvGrpSpPr>
            <a:grpSpLocks/>
          </p:cNvGrpSpPr>
          <p:nvPr/>
        </p:nvGrpSpPr>
        <p:grpSpPr bwMode="auto">
          <a:xfrm>
            <a:off x="7146465" y="4282609"/>
            <a:ext cx="648891" cy="572105"/>
            <a:chOff x="0" y="0"/>
            <a:chExt cx="1027287" cy="905367"/>
          </a:xfrm>
        </p:grpSpPr>
        <p:pic>
          <p:nvPicPr>
            <p:cNvPr id="17"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88" cy="9053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18" name="image82.png" descr="sqldblarg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0700" y="171543"/>
              <a:ext cx="609705" cy="6099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19" name="Group 89"/>
          <p:cNvGrpSpPr>
            <a:grpSpLocks/>
          </p:cNvGrpSpPr>
          <p:nvPr/>
        </p:nvGrpSpPr>
        <p:grpSpPr bwMode="auto">
          <a:xfrm>
            <a:off x="1753184" y="4055193"/>
            <a:ext cx="648891" cy="571024"/>
            <a:chOff x="0" y="0"/>
            <a:chExt cx="1027287" cy="905370"/>
          </a:xfrm>
        </p:grpSpPr>
        <p:pic>
          <p:nvPicPr>
            <p:cNvPr id="20"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88" cy="9053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21" name="image68.png" descr="64x6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2455" y="133422"/>
              <a:ext cx="562072" cy="56228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22" name="Group 83"/>
          <p:cNvGrpSpPr>
            <a:grpSpLocks/>
          </p:cNvGrpSpPr>
          <p:nvPr/>
        </p:nvGrpSpPr>
        <p:grpSpPr bwMode="auto">
          <a:xfrm>
            <a:off x="2971941" y="3897834"/>
            <a:ext cx="648891" cy="571024"/>
            <a:chOff x="0" y="0"/>
            <a:chExt cx="1027287" cy="905370"/>
          </a:xfrm>
        </p:grpSpPr>
        <p:pic>
          <p:nvPicPr>
            <p:cNvPr id="23"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88" cy="9053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24" name="image65.png" descr="AppScan_64x6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06410" y="141364"/>
              <a:ext cx="609705" cy="60993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25" name="Group 86"/>
          <p:cNvGrpSpPr>
            <a:grpSpLocks/>
          </p:cNvGrpSpPr>
          <p:nvPr/>
        </p:nvGrpSpPr>
        <p:grpSpPr bwMode="auto">
          <a:xfrm>
            <a:off x="5912475" y="3732393"/>
            <a:ext cx="646728" cy="571024"/>
            <a:chOff x="0" y="0"/>
            <a:chExt cx="1027290" cy="903112"/>
          </a:xfrm>
        </p:grpSpPr>
        <p:pic>
          <p:nvPicPr>
            <p:cNvPr id="26" name="image36.png" descr="C:\Users\Bryan\Desktop\blue rect.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0" y="0"/>
              <a:ext cx="1027291" cy="903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27" name="image67.png" descr="ODM-Cloud-OE-6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22288" y="186960"/>
              <a:ext cx="525555" cy="5244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28" name="Group 92"/>
          <p:cNvGrpSpPr>
            <a:grpSpLocks/>
          </p:cNvGrpSpPr>
          <p:nvPr/>
        </p:nvGrpSpPr>
        <p:grpSpPr bwMode="auto">
          <a:xfrm>
            <a:off x="4165406" y="3973400"/>
            <a:ext cx="658625" cy="580757"/>
            <a:chOff x="0" y="0"/>
            <a:chExt cx="1043093" cy="918915"/>
          </a:xfrm>
        </p:grpSpPr>
        <p:pic>
          <p:nvPicPr>
            <p:cNvPr id="29" name="image69.png" descr="C:\Users\Bryan\Desktop\grey rect.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0" y="0"/>
              <a:ext cx="1043094" cy="918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30" name="image71.png" descr="datacache64"/>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62353" y="180303"/>
              <a:ext cx="531030" cy="5314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31" name="Group 95"/>
          <p:cNvGrpSpPr>
            <a:grpSpLocks/>
          </p:cNvGrpSpPr>
          <p:nvPr/>
        </p:nvGrpSpPr>
        <p:grpSpPr bwMode="auto">
          <a:xfrm>
            <a:off x="3546633" y="4248402"/>
            <a:ext cx="648891" cy="571024"/>
            <a:chOff x="0" y="0"/>
            <a:chExt cx="1027287" cy="905367"/>
          </a:xfrm>
        </p:grpSpPr>
        <p:pic>
          <p:nvPicPr>
            <p:cNvPr id="32"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88" cy="9053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33" name="image80.png" descr="bi64"/>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41341" y="176308"/>
              <a:ext cx="543018" cy="5432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34" name="Group 98"/>
          <p:cNvGrpSpPr>
            <a:grpSpLocks/>
          </p:cNvGrpSpPr>
          <p:nvPr/>
        </p:nvGrpSpPr>
        <p:grpSpPr bwMode="auto">
          <a:xfrm>
            <a:off x="4790692" y="3734915"/>
            <a:ext cx="648891" cy="571024"/>
            <a:chOff x="0" y="0"/>
            <a:chExt cx="1027290" cy="905370"/>
          </a:xfrm>
        </p:grpSpPr>
        <p:pic>
          <p:nvPicPr>
            <p:cNvPr id="35"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91" cy="9053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36" name="image83.png" descr="jsondblarg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19113" y="158836"/>
              <a:ext cx="585890" cy="5861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37" name="Group 104"/>
          <p:cNvGrpSpPr>
            <a:grpSpLocks/>
          </p:cNvGrpSpPr>
          <p:nvPr/>
        </p:nvGrpSpPr>
        <p:grpSpPr bwMode="auto">
          <a:xfrm>
            <a:off x="6497574" y="4055194"/>
            <a:ext cx="648891" cy="571024"/>
            <a:chOff x="0" y="0"/>
            <a:chExt cx="1027287" cy="905367"/>
          </a:xfrm>
        </p:grpSpPr>
        <p:pic>
          <p:nvPicPr>
            <p:cNvPr id="38"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88" cy="9053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39" name="image86.png" descr="watson64"/>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14349" y="136599"/>
              <a:ext cx="609705" cy="6099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40" name="Group 122"/>
          <p:cNvGrpSpPr>
            <a:grpSpLocks/>
          </p:cNvGrpSpPr>
          <p:nvPr/>
        </p:nvGrpSpPr>
        <p:grpSpPr bwMode="auto">
          <a:xfrm>
            <a:off x="7744925" y="3955595"/>
            <a:ext cx="648891" cy="572105"/>
            <a:chOff x="0" y="0"/>
            <a:chExt cx="1027290" cy="905370"/>
          </a:xfrm>
        </p:grpSpPr>
        <p:pic>
          <p:nvPicPr>
            <p:cNvPr id="41"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91" cy="9053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42" name="image63.png" descr="MAM64"/>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88975" y="192192"/>
              <a:ext cx="490623" cy="4908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43" name="Group 125"/>
          <p:cNvGrpSpPr>
            <a:grpSpLocks/>
          </p:cNvGrpSpPr>
          <p:nvPr/>
        </p:nvGrpSpPr>
        <p:grpSpPr bwMode="auto">
          <a:xfrm>
            <a:off x="5340286" y="4078070"/>
            <a:ext cx="648891" cy="571024"/>
            <a:chOff x="0" y="0"/>
            <a:chExt cx="1027290" cy="905367"/>
          </a:xfrm>
        </p:grpSpPr>
        <p:pic>
          <p:nvPicPr>
            <p:cNvPr id="44"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91" cy="9053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45" name="image66.png" descr="rapidapps_identifier_64x64"/>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61983" y="193780"/>
              <a:ext cx="514440" cy="5146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46" name="Group 131"/>
          <p:cNvGrpSpPr>
            <a:grpSpLocks/>
          </p:cNvGrpSpPr>
          <p:nvPr/>
        </p:nvGrpSpPr>
        <p:grpSpPr bwMode="auto">
          <a:xfrm>
            <a:off x="5934264" y="4406058"/>
            <a:ext cx="648891" cy="571024"/>
            <a:chOff x="0" y="0"/>
            <a:chExt cx="1027287" cy="905370"/>
          </a:xfrm>
        </p:grpSpPr>
        <p:pic>
          <p:nvPicPr>
            <p:cNvPr id="47"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88" cy="9053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48" name="image75.png" descr="mqa_64"/>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22287" y="174720"/>
              <a:ext cx="609706" cy="60993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grpSp>
        <p:nvGrpSpPr>
          <p:cNvPr id="49" name="Group 101"/>
          <p:cNvGrpSpPr>
            <a:grpSpLocks/>
          </p:cNvGrpSpPr>
          <p:nvPr/>
        </p:nvGrpSpPr>
        <p:grpSpPr bwMode="auto">
          <a:xfrm>
            <a:off x="1149689" y="4511860"/>
            <a:ext cx="648891" cy="571024"/>
            <a:chOff x="0" y="0"/>
            <a:chExt cx="1027290" cy="903112"/>
          </a:xfrm>
        </p:grpSpPr>
        <p:pic>
          <p:nvPicPr>
            <p:cNvPr id="50" name="image36.png" descr="C:\Users\Bryan\Desktop\blue rec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027291" cy="903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51" name="image84.png" descr="cloudant64"/>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15937" y="150518"/>
              <a:ext cx="609707" cy="6084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sp>
        <p:nvSpPr>
          <p:cNvPr id="52" name="Shape 118"/>
          <p:cNvSpPr>
            <a:spLocks noChangeArrowheads="1"/>
          </p:cNvSpPr>
          <p:nvPr/>
        </p:nvSpPr>
        <p:spPr bwMode="auto">
          <a:xfrm>
            <a:off x="5571533" y="2517468"/>
            <a:ext cx="1174492" cy="3990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26788" tIns="26788" rIns="26788" bIns="26788" anchor="ctr"/>
          <a:lstStyle>
            <a:lvl1pPr defTabSz="411163">
              <a:defRPr sz="2200">
                <a:solidFill>
                  <a:schemeClr val="hlink"/>
                </a:solidFill>
                <a:latin typeface="Helvetica" panose="020B0604020202020204" pitchFamily="34" charset="0"/>
                <a:ea typeface="MS PGothic" panose="020B0600070205080204" pitchFamily="34" charset="-128"/>
              </a:defRPr>
            </a:lvl1pPr>
            <a:lvl2pPr marL="742950" indent="-285750" defTabSz="411163">
              <a:defRPr sz="2200">
                <a:solidFill>
                  <a:schemeClr val="hlink"/>
                </a:solidFill>
                <a:latin typeface="Helvetica" panose="020B0604020202020204" pitchFamily="34" charset="0"/>
                <a:ea typeface="MS PGothic" panose="020B0600070205080204" pitchFamily="34" charset="-128"/>
              </a:defRPr>
            </a:lvl2pPr>
            <a:lvl3pPr marL="1143000" indent="-228600" defTabSz="411163">
              <a:defRPr sz="2200">
                <a:solidFill>
                  <a:schemeClr val="hlink"/>
                </a:solidFill>
                <a:latin typeface="Helvetica" panose="020B0604020202020204" pitchFamily="34" charset="0"/>
                <a:ea typeface="MS PGothic" panose="020B0600070205080204" pitchFamily="34" charset="-128"/>
              </a:defRPr>
            </a:lvl3pPr>
            <a:lvl4pPr marL="1600200" indent="-228600" defTabSz="411163">
              <a:defRPr sz="2200">
                <a:solidFill>
                  <a:schemeClr val="hlink"/>
                </a:solidFill>
                <a:latin typeface="Helvetica" panose="020B0604020202020204" pitchFamily="34" charset="0"/>
                <a:ea typeface="MS PGothic" panose="020B0600070205080204" pitchFamily="34" charset="-128"/>
              </a:defRPr>
            </a:lvl4pPr>
            <a:lvl5pPr marL="2057400" indent="-228600" defTabSz="411163">
              <a:defRPr sz="2200">
                <a:solidFill>
                  <a:schemeClr val="hlink"/>
                </a:solidFill>
                <a:latin typeface="Helvetica" panose="020B0604020202020204" pitchFamily="34" charset="0"/>
                <a:ea typeface="MS PGothic" panose="020B0600070205080204" pitchFamily="34" charset="-128"/>
              </a:defRPr>
            </a:lvl5pPr>
            <a:lvl6pPr marL="25146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6pPr>
            <a:lvl7pPr marL="29718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7pPr>
            <a:lvl8pPr marL="34290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8pPr>
            <a:lvl9pPr marL="38862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9pPr>
          </a:lstStyle>
          <a:p>
            <a:pPr algn="r" eaLnBrk="1" hangingPunct="1"/>
            <a:r>
              <a:rPr lang="en-US" altLang="en-US" sz="900" dirty="0">
                <a:solidFill>
                  <a:schemeClr val="bg1"/>
                </a:solidFill>
                <a:latin typeface="Helvetica Neue" charset="0"/>
                <a:ea typeface="Helvetica Light"/>
                <a:cs typeface="Helvetica Light"/>
                <a:sym typeface="Helvetica Neue" charset="0"/>
              </a:rPr>
              <a:t>Design Thinking</a:t>
            </a:r>
          </a:p>
        </p:txBody>
      </p:sp>
      <p:sp>
        <p:nvSpPr>
          <p:cNvPr id="53" name="Shape 118"/>
          <p:cNvSpPr>
            <a:spLocks noChangeArrowheads="1"/>
          </p:cNvSpPr>
          <p:nvPr/>
        </p:nvSpPr>
        <p:spPr bwMode="auto">
          <a:xfrm>
            <a:off x="6548299" y="4630440"/>
            <a:ext cx="658900" cy="3071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26788" tIns="26788" rIns="26788" bIns="26788" anchor="ctr"/>
          <a:lstStyle>
            <a:lvl1pPr defTabSz="411163">
              <a:defRPr sz="2200">
                <a:solidFill>
                  <a:schemeClr val="hlink"/>
                </a:solidFill>
                <a:latin typeface="Helvetica" panose="020B0604020202020204" pitchFamily="34" charset="0"/>
                <a:ea typeface="MS PGothic" panose="020B0600070205080204" pitchFamily="34" charset="-128"/>
              </a:defRPr>
            </a:lvl1pPr>
            <a:lvl2pPr marL="742950" indent="-285750" defTabSz="411163">
              <a:defRPr sz="2200">
                <a:solidFill>
                  <a:schemeClr val="hlink"/>
                </a:solidFill>
                <a:latin typeface="Helvetica" panose="020B0604020202020204" pitchFamily="34" charset="0"/>
                <a:ea typeface="MS PGothic" panose="020B0600070205080204" pitchFamily="34" charset="-128"/>
              </a:defRPr>
            </a:lvl2pPr>
            <a:lvl3pPr marL="1143000" indent="-228600" defTabSz="411163">
              <a:defRPr sz="2200">
                <a:solidFill>
                  <a:schemeClr val="hlink"/>
                </a:solidFill>
                <a:latin typeface="Helvetica" panose="020B0604020202020204" pitchFamily="34" charset="0"/>
                <a:ea typeface="MS PGothic" panose="020B0600070205080204" pitchFamily="34" charset="-128"/>
              </a:defRPr>
            </a:lvl3pPr>
            <a:lvl4pPr marL="1600200" indent="-228600" defTabSz="411163">
              <a:defRPr sz="2200">
                <a:solidFill>
                  <a:schemeClr val="hlink"/>
                </a:solidFill>
                <a:latin typeface="Helvetica" panose="020B0604020202020204" pitchFamily="34" charset="0"/>
                <a:ea typeface="MS PGothic" panose="020B0600070205080204" pitchFamily="34" charset="-128"/>
              </a:defRPr>
            </a:lvl4pPr>
            <a:lvl5pPr marL="2057400" indent="-228600" defTabSz="411163">
              <a:defRPr sz="2200">
                <a:solidFill>
                  <a:schemeClr val="hlink"/>
                </a:solidFill>
                <a:latin typeface="Helvetica" panose="020B0604020202020204" pitchFamily="34" charset="0"/>
                <a:ea typeface="MS PGothic" panose="020B0600070205080204" pitchFamily="34" charset="-128"/>
              </a:defRPr>
            </a:lvl5pPr>
            <a:lvl6pPr marL="25146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6pPr>
            <a:lvl7pPr marL="29718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7pPr>
            <a:lvl8pPr marL="34290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8pPr>
            <a:lvl9pPr marL="38862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9pPr>
          </a:lstStyle>
          <a:p>
            <a:pPr algn="ctr" eaLnBrk="1" hangingPunct="1"/>
            <a:r>
              <a:rPr lang="en-US" altLang="en-US" sz="900" dirty="0">
                <a:solidFill>
                  <a:schemeClr val="bg1"/>
                </a:solidFill>
                <a:latin typeface="Helvetica Neue" charset="0"/>
                <a:ea typeface="Helvetica Light"/>
                <a:cs typeface="Helvetica Light"/>
                <a:sym typeface="Helvetica Neue" charset="0"/>
              </a:rPr>
              <a:t>Containers</a:t>
            </a:r>
          </a:p>
        </p:txBody>
      </p:sp>
      <p:sp>
        <p:nvSpPr>
          <p:cNvPr id="54" name="Shape 118"/>
          <p:cNvSpPr>
            <a:spLocks noChangeArrowheads="1"/>
          </p:cNvSpPr>
          <p:nvPr/>
        </p:nvSpPr>
        <p:spPr bwMode="auto">
          <a:xfrm>
            <a:off x="4042077" y="4576729"/>
            <a:ext cx="904121" cy="3071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26788" tIns="26788" rIns="26788" bIns="26788" anchor="ctr"/>
          <a:lstStyle>
            <a:lvl1pPr defTabSz="411163">
              <a:defRPr sz="2200">
                <a:solidFill>
                  <a:schemeClr val="hlink"/>
                </a:solidFill>
                <a:latin typeface="Helvetica" panose="020B0604020202020204" pitchFamily="34" charset="0"/>
                <a:ea typeface="MS PGothic" panose="020B0600070205080204" pitchFamily="34" charset="-128"/>
              </a:defRPr>
            </a:lvl1pPr>
            <a:lvl2pPr marL="742950" indent="-285750" defTabSz="411163">
              <a:defRPr sz="2200">
                <a:solidFill>
                  <a:schemeClr val="hlink"/>
                </a:solidFill>
                <a:latin typeface="Helvetica" panose="020B0604020202020204" pitchFamily="34" charset="0"/>
                <a:ea typeface="MS PGothic" panose="020B0600070205080204" pitchFamily="34" charset="-128"/>
              </a:defRPr>
            </a:lvl2pPr>
            <a:lvl3pPr marL="1143000" indent="-228600" defTabSz="411163">
              <a:defRPr sz="2200">
                <a:solidFill>
                  <a:schemeClr val="hlink"/>
                </a:solidFill>
                <a:latin typeface="Helvetica" panose="020B0604020202020204" pitchFamily="34" charset="0"/>
                <a:ea typeface="MS PGothic" panose="020B0600070205080204" pitchFamily="34" charset="-128"/>
              </a:defRPr>
            </a:lvl3pPr>
            <a:lvl4pPr marL="1600200" indent="-228600" defTabSz="411163">
              <a:defRPr sz="2200">
                <a:solidFill>
                  <a:schemeClr val="hlink"/>
                </a:solidFill>
                <a:latin typeface="Helvetica" panose="020B0604020202020204" pitchFamily="34" charset="0"/>
                <a:ea typeface="MS PGothic" panose="020B0600070205080204" pitchFamily="34" charset="-128"/>
              </a:defRPr>
            </a:lvl4pPr>
            <a:lvl5pPr marL="2057400" indent="-228600" defTabSz="411163">
              <a:defRPr sz="2200">
                <a:solidFill>
                  <a:schemeClr val="hlink"/>
                </a:solidFill>
                <a:latin typeface="Helvetica" panose="020B0604020202020204" pitchFamily="34" charset="0"/>
                <a:ea typeface="MS PGothic" panose="020B0600070205080204" pitchFamily="34" charset="-128"/>
              </a:defRPr>
            </a:lvl5pPr>
            <a:lvl6pPr marL="25146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6pPr>
            <a:lvl7pPr marL="29718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7pPr>
            <a:lvl8pPr marL="34290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8pPr>
            <a:lvl9pPr marL="38862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9pPr>
          </a:lstStyle>
          <a:p>
            <a:pPr algn="ctr" eaLnBrk="1" hangingPunct="1"/>
            <a:r>
              <a:rPr lang="en-US" altLang="en-US" sz="900" dirty="0">
                <a:solidFill>
                  <a:schemeClr val="bg1"/>
                </a:solidFill>
                <a:latin typeface="Helvetica Neue" charset="0"/>
                <a:ea typeface="Helvetica Light"/>
                <a:cs typeface="Helvetica Light"/>
                <a:sym typeface="Helvetica Neue" charset="0"/>
              </a:rPr>
              <a:t>Extreme </a:t>
            </a:r>
            <a:endParaRPr lang="en-US" altLang="en-US" sz="900" dirty="0" smtClean="0">
              <a:solidFill>
                <a:schemeClr val="bg1"/>
              </a:solidFill>
              <a:latin typeface="Helvetica Neue" charset="0"/>
              <a:ea typeface="Helvetica Light"/>
              <a:cs typeface="Helvetica Light"/>
              <a:sym typeface="Helvetica Neue" charset="0"/>
            </a:endParaRPr>
          </a:p>
          <a:p>
            <a:pPr algn="ctr" eaLnBrk="1" hangingPunct="1"/>
            <a:r>
              <a:rPr lang="en-US" altLang="en-US" sz="900" dirty="0" smtClean="0">
                <a:solidFill>
                  <a:schemeClr val="bg1"/>
                </a:solidFill>
                <a:latin typeface="Helvetica Neue" charset="0"/>
                <a:ea typeface="Helvetica Light"/>
                <a:cs typeface="Helvetica Light"/>
                <a:sym typeface="Helvetica Neue" charset="0"/>
              </a:rPr>
              <a:t>Agile</a:t>
            </a:r>
            <a:endParaRPr lang="en-US" altLang="en-US" sz="900" dirty="0">
              <a:solidFill>
                <a:schemeClr val="bg1"/>
              </a:solidFill>
              <a:latin typeface="Helvetica Neue" charset="0"/>
              <a:ea typeface="Helvetica Light"/>
              <a:cs typeface="Helvetica Light"/>
              <a:sym typeface="Helvetica Neue" charset="0"/>
            </a:endParaRPr>
          </a:p>
        </p:txBody>
      </p:sp>
      <p:sp>
        <p:nvSpPr>
          <p:cNvPr id="55" name="Shape 118"/>
          <p:cNvSpPr>
            <a:spLocks noChangeArrowheads="1"/>
          </p:cNvSpPr>
          <p:nvPr/>
        </p:nvSpPr>
        <p:spPr bwMode="auto">
          <a:xfrm>
            <a:off x="1872226" y="4261520"/>
            <a:ext cx="904121" cy="3071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26788" tIns="26788" rIns="26788" bIns="26788" anchor="ctr"/>
          <a:lstStyle>
            <a:lvl1pPr defTabSz="411163">
              <a:defRPr sz="2200">
                <a:solidFill>
                  <a:schemeClr val="hlink"/>
                </a:solidFill>
                <a:latin typeface="Helvetica" panose="020B0604020202020204" pitchFamily="34" charset="0"/>
                <a:ea typeface="MS PGothic" panose="020B0600070205080204" pitchFamily="34" charset="-128"/>
              </a:defRPr>
            </a:lvl1pPr>
            <a:lvl2pPr marL="742950" indent="-285750" defTabSz="411163">
              <a:defRPr sz="2200">
                <a:solidFill>
                  <a:schemeClr val="hlink"/>
                </a:solidFill>
                <a:latin typeface="Helvetica" panose="020B0604020202020204" pitchFamily="34" charset="0"/>
                <a:ea typeface="MS PGothic" panose="020B0600070205080204" pitchFamily="34" charset="-128"/>
              </a:defRPr>
            </a:lvl2pPr>
            <a:lvl3pPr marL="1143000" indent="-228600" defTabSz="411163">
              <a:defRPr sz="2200">
                <a:solidFill>
                  <a:schemeClr val="hlink"/>
                </a:solidFill>
                <a:latin typeface="Helvetica" panose="020B0604020202020204" pitchFamily="34" charset="0"/>
                <a:ea typeface="MS PGothic" panose="020B0600070205080204" pitchFamily="34" charset="-128"/>
              </a:defRPr>
            </a:lvl3pPr>
            <a:lvl4pPr marL="1600200" indent="-228600" defTabSz="411163">
              <a:defRPr sz="2200">
                <a:solidFill>
                  <a:schemeClr val="hlink"/>
                </a:solidFill>
                <a:latin typeface="Helvetica" panose="020B0604020202020204" pitchFamily="34" charset="0"/>
                <a:ea typeface="MS PGothic" panose="020B0600070205080204" pitchFamily="34" charset="-128"/>
              </a:defRPr>
            </a:lvl4pPr>
            <a:lvl5pPr marL="2057400" indent="-228600" defTabSz="411163">
              <a:defRPr sz="2200">
                <a:solidFill>
                  <a:schemeClr val="hlink"/>
                </a:solidFill>
                <a:latin typeface="Helvetica" panose="020B0604020202020204" pitchFamily="34" charset="0"/>
                <a:ea typeface="MS PGothic" panose="020B0600070205080204" pitchFamily="34" charset="-128"/>
              </a:defRPr>
            </a:lvl5pPr>
            <a:lvl6pPr marL="25146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6pPr>
            <a:lvl7pPr marL="29718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7pPr>
            <a:lvl8pPr marL="34290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8pPr>
            <a:lvl9pPr marL="38862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9pPr>
          </a:lstStyle>
          <a:p>
            <a:pPr algn="r" eaLnBrk="1" hangingPunct="1"/>
            <a:r>
              <a:rPr lang="en-US" altLang="en-US" sz="900">
                <a:solidFill>
                  <a:schemeClr val="bg1"/>
                </a:solidFill>
                <a:latin typeface="Helvetica Neue" charset="0"/>
                <a:ea typeface="Helvetica Light"/>
                <a:cs typeface="Helvetica Light"/>
                <a:sym typeface="Helvetica Neue" charset="0"/>
              </a:rPr>
              <a:t>IoT</a:t>
            </a:r>
          </a:p>
        </p:txBody>
      </p:sp>
      <p:sp>
        <p:nvSpPr>
          <p:cNvPr id="56" name="Shape 118"/>
          <p:cNvSpPr>
            <a:spLocks noChangeArrowheads="1"/>
          </p:cNvSpPr>
          <p:nvPr/>
        </p:nvSpPr>
        <p:spPr bwMode="auto">
          <a:xfrm>
            <a:off x="3385621" y="3950768"/>
            <a:ext cx="645646" cy="3071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26788" tIns="26788" rIns="26788" bIns="26788" anchor="ctr"/>
          <a:lstStyle>
            <a:lvl1pPr defTabSz="411163">
              <a:defRPr sz="2200">
                <a:solidFill>
                  <a:schemeClr val="hlink"/>
                </a:solidFill>
                <a:latin typeface="Helvetica" panose="020B0604020202020204" pitchFamily="34" charset="0"/>
                <a:ea typeface="MS PGothic" panose="020B0600070205080204" pitchFamily="34" charset="-128"/>
              </a:defRPr>
            </a:lvl1pPr>
            <a:lvl2pPr marL="742950" indent="-285750" defTabSz="411163">
              <a:defRPr sz="2200">
                <a:solidFill>
                  <a:schemeClr val="hlink"/>
                </a:solidFill>
                <a:latin typeface="Helvetica" panose="020B0604020202020204" pitchFamily="34" charset="0"/>
                <a:ea typeface="MS PGothic" panose="020B0600070205080204" pitchFamily="34" charset="-128"/>
              </a:defRPr>
            </a:lvl2pPr>
            <a:lvl3pPr marL="1143000" indent="-228600" defTabSz="411163">
              <a:defRPr sz="2200">
                <a:solidFill>
                  <a:schemeClr val="hlink"/>
                </a:solidFill>
                <a:latin typeface="Helvetica" panose="020B0604020202020204" pitchFamily="34" charset="0"/>
                <a:ea typeface="MS PGothic" panose="020B0600070205080204" pitchFamily="34" charset="-128"/>
              </a:defRPr>
            </a:lvl3pPr>
            <a:lvl4pPr marL="1600200" indent="-228600" defTabSz="411163">
              <a:defRPr sz="2200">
                <a:solidFill>
                  <a:schemeClr val="hlink"/>
                </a:solidFill>
                <a:latin typeface="Helvetica" panose="020B0604020202020204" pitchFamily="34" charset="0"/>
                <a:ea typeface="MS PGothic" panose="020B0600070205080204" pitchFamily="34" charset="-128"/>
              </a:defRPr>
            </a:lvl4pPr>
            <a:lvl5pPr marL="2057400" indent="-228600" defTabSz="411163">
              <a:defRPr sz="2200">
                <a:solidFill>
                  <a:schemeClr val="hlink"/>
                </a:solidFill>
                <a:latin typeface="Helvetica" panose="020B0604020202020204" pitchFamily="34" charset="0"/>
                <a:ea typeface="MS PGothic" panose="020B0600070205080204" pitchFamily="34" charset="-128"/>
              </a:defRPr>
            </a:lvl5pPr>
            <a:lvl6pPr marL="25146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6pPr>
            <a:lvl7pPr marL="29718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7pPr>
            <a:lvl8pPr marL="34290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8pPr>
            <a:lvl9pPr marL="38862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9pPr>
          </a:lstStyle>
          <a:p>
            <a:pPr algn="r" eaLnBrk="1" hangingPunct="1"/>
            <a:r>
              <a:rPr lang="en-US" altLang="en-US" sz="900">
                <a:solidFill>
                  <a:schemeClr val="bg1"/>
                </a:solidFill>
                <a:latin typeface="Helvetica Neue" charset="0"/>
                <a:ea typeface="Helvetica Light"/>
                <a:cs typeface="Helvetica Light"/>
                <a:sym typeface="Helvetica Neue" charset="0"/>
              </a:rPr>
              <a:t>APIs</a:t>
            </a:r>
          </a:p>
        </p:txBody>
      </p:sp>
      <p:sp>
        <p:nvSpPr>
          <p:cNvPr id="57" name="Shape 118"/>
          <p:cNvSpPr>
            <a:spLocks noChangeArrowheads="1"/>
          </p:cNvSpPr>
          <p:nvPr/>
        </p:nvSpPr>
        <p:spPr bwMode="auto">
          <a:xfrm>
            <a:off x="7195546" y="3916303"/>
            <a:ext cx="554856" cy="3071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26788" tIns="26788" rIns="26788" bIns="26788" anchor="ctr"/>
          <a:lstStyle>
            <a:lvl1pPr defTabSz="411163">
              <a:defRPr sz="2200">
                <a:solidFill>
                  <a:schemeClr val="hlink"/>
                </a:solidFill>
                <a:latin typeface="Helvetica" panose="020B0604020202020204" pitchFamily="34" charset="0"/>
                <a:ea typeface="MS PGothic" panose="020B0600070205080204" pitchFamily="34" charset="-128"/>
              </a:defRPr>
            </a:lvl1pPr>
            <a:lvl2pPr marL="742950" indent="-285750" defTabSz="411163">
              <a:defRPr sz="2200">
                <a:solidFill>
                  <a:schemeClr val="hlink"/>
                </a:solidFill>
                <a:latin typeface="Helvetica" panose="020B0604020202020204" pitchFamily="34" charset="0"/>
                <a:ea typeface="MS PGothic" panose="020B0600070205080204" pitchFamily="34" charset="-128"/>
              </a:defRPr>
            </a:lvl2pPr>
            <a:lvl3pPr marL="1143000" indent="-228600" defTabSz="411163">
              <a:defRPr sz="2200">
                <a:solidFill>
                  <a:schemeClr val="hlink"/>
                </a:solidFill>
                <a:latin typeface="Helvetica" panose="020B0604020202020204" pitchFamily="34" charset="0"/>
                <a:ea typeface="MS PGothic" panose="020B0600070205080204" pitchFamily="34" charset="-128"/>
              </a:defRPr>
            </a:lvl3pPr>
            <a:lvl4pPr marL="1600200" indent="-228600" defTabSz="411163">
              <a:defRPr sz="2200">
                <a:solidFill>
                  <a:schemeClr val="hlink"/>
                </a:solidFill>
                <a:latin typeface="Helvetica" panose="020B0604020202020204" pitchFamily="34" charset="0"/>
                <a:ea typeface="MS PGothic" panose="020B0600070205080204" pitchFamily="34" charset="-128"/>
              </a:defRPr>
            </a:lvl4pPr>
            <a:lvl5pPr marL="2057400" indent="-228600" defTabSz="411163">
              <a:defRPr sz="2200">
                <a:solidFill>
                  <a:schemeClr val="hlink"/>
                </a:solidFill>
                <a:latin typeface="Helvetica" panose="020B0604020202020204" pitchFamily="34" charset="0"/>
                <a:ea typeface="MS PGothic" panose="020B0600070205080204" pitchFamily="34" charset="-128"/>
              </a:defRPr>
            </a:lvl5pPr>
            <a:lvl6pPr marL="25146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6pPr>
            <a:lvl7pPr marL="29718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7pPr>
            <a:lvl8pPr marL="34290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8pPr>
            <a:lvl9pPr marL="38862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9pPr>
          </a:lstStyle>
          <a:p>
            <a:pPr algn="ctr" eaLnBrk="1" hangingPunct="1"/>
            <a:r>
              <a:rPr lang="en-US" altLang="en-US" sz="900" dirty="0" smtClean="0">
                <a:solidFill>
                  <a:schemeClr val="bg1"/>
                </a:solidFill>
                <a:latin typeface="Helvetica Neue" charset="0"/>
                <a:ea typeface="Helvetica Light"/>
                <a:cs typeface="Helvetica Light"/>
                <a:sym typeface="Helvetica Neue" charset="0"/>
              </a:rPr>
              <a:t>Micro</a:t>
            </a:r>
          </a:p>
          <a:p>
            <a:pPr algn="ctr" eaLnBrk="1" hangingPunct="1"/>
            <a:r>
              <a:rPr lang="en-US" altLang="en-US" sz="900" dirty="0" smtClean="0">
                <a:solidFill>
                  <a:schemeClr val="bg1"/>
                </a:solidFill>
                <a:latin typeface="Helvetica Neue" charset="0"/>
                <a:ea typeface="Helvetica Light"/>
                <a:cs typeface="Helvetica Light"/>
                <a:sym typeface="Helvetica Neue" charset="0"/>
              </a:rPr>
              <a:t>services</a:t>
            </a:r>
            <a:endParaRPr lang="en-US" altLang="en-US" sz="900" dirty="0">
              <a:solidFill>
                <a:schemeClr val="bg1"/>
              </a:solidFill>
              <a:latin typeface="Helvetica Neue" charset="0"/>
              <a:ea typeface="Helvetica Light"/>
              <a:cs typeface="Helvetica Light"/>
              <a:sym typeface="Helvetica Neue" charset="0"/>
            </a:endParaRPr>
          </a:p>
        </p:txBody>
      </p:sp>
      <p:sp>
        <p:nvSpPr>
          <p:cNvPr id="58" name="Shape 118"/>
          <p:cNvSpPr>
            <a:spLocks noChangeArrowheads="1"/>
          </p:cNvSpPr>
          <p:nvPr/>
        </p:nvSpPr>
        <p:spPr bwMode="auto">
          <a:xfrm>
            <a:off x="5338337" y="4618503"/>
            <a:ext cx="640986" cy="3071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26788" tIns="26788" rIns="26788" bIns="26788" anchor="ctr"/>
          <a:lstStyle>
            <a:lvl1pPr defTabSz="411163">
              <a:defRPr sz="2200">
                <a:solidFill>
                  <a:schemeClr val="hlink"/>
                </a:solidFill>
                <a:latin typeface="Helvetica" panose="020B0604020202020204" pitchFamily="34" charset="0"/>
                <a:ea typeface="MS PGothic" panose="020B0600070205080204" pitchFamily="34" charset="-128"/>
              </a:defRPr>
            </a:lvl1pPr>
            <a:lvl2pPr marL="742950" indent="-285750" defTabSz="411163">
              <a:defRPr sz="2200">
                <a:solidFill>
                  <a:schemeClr val="hlink"/>
                </a:solidFill>
                <a:latin typeface="Helvetica" panose="020B0604020202020204" pitchFamily="34" charset="0"/>
                <a:ea typeface="MS PGothic" panose="020B0600070205080204" pitchFamily="34" charset="-128"/>
              </a:defRPr>
            </a:lvl2pPr>
            <a:lvl3pPr marL="1143000" indent="-228600" defTabSz="411163">
              <a:defRPr sz="2200">
                <a:solidFill>
                  <a:schemeClr val="hlink"/>
                </a:solidFill>
                <a:latin typeface="Helvetica" panose="020B0604020202020204" pitchFamily="34" charset="0"/>
                <a:ea typeface="MS PGothic" panose="020B0600070205080204" pitchFamily="34" charset="-128"/>
              </a:defRPr>
            </a:lvl3pPr>
            <a:lvl4pPr marL="1600200" indent="-228600" defTabSz="411163">
              <a:defRPr sz="2200">
                <a:solidFill>
                  <a:schemeClr val="hlink"/>
                </a:solidFill>
                <a:latin typeface="Helvetica" panose="020B0604020202020204" pitchFamily="34" charset="0"/>
                <a:ea typeface="MS PGothic" panose="020B0600070205080204" pitchFamily="34" charset="-128"/>
              </a:defRPr>
            </a:lvl4pPr>
            <a:lvl5pPr marL="2057400" indent="-228600" defTabSz="411163">
              <a:defRPr sz="2200">
                <a:solidFill>
                  <a:schemeClr val="hlink"/>
                </a:solidFill>
                <a:latin typeface="Helvetica" panose="020B0604020202020204" pitchFamily="34" charset="0"/>
                <a:ea typeface="MS PGothic" panose="020B0600070205080204" pitchFamily="34" charset="-128"/>
              </a:defRPr>
            </a:lvl5pPr>
            <a:lvl6pPr marL="25146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6pPr>
            <a:lvl7pPr marL="29718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7pPr>
            <a:lvl8pPr marL="34290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8pPr>
            <a:lvl9pPr marL="38862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9pPr>
          </a:lstStyle>
          <a:p>
            <a:pPr algn="ctr" eaLnBrk="1" hangingPunct="1"/>
            <a:r>
              <a:rPr lang="en-US" altLang="en-US" sz="900" dirty="0">
                <a:solidFill>
                  <a:schemeClr val="bg1"/>
                </a:solidFill>
                <a:latin typeface="Helvetica Neue" charset="0"/>
                <a:ea typeface="Helvetica Light"/>
                <a:cs typeface="Helvetica Light"/>
                <a:sym typeface="Helvetica Neue" charset="0"/>
              </a:rPr>
              <a:t>Tooling</a:t>
            </a:r>
          </a:p>
        </p:txBody>
      </p:sp>
      <p:sp>
        <p:nvSpPr>
          <p:cNvPr id="59" name="Shape 118"/>
          <p:cNvSpPr>
            <a:spLocks noChangeArrowheads="1"/>
          </p:cNvSpPr>
          <p:nvPr/>
        </p:nvSpPr>
        <p:spPr bwMode="auto">
          <a:xfrm>
            <a:off x="1420165" y="3768947"/>
            <a:ext cx="904121" cy="3071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26788" tIns="26788" rIns="26788" bIns="26788" anchor="ctr"/>
          <a:lstStyle>
            <a:lvl1pPr defTabSz="411163">
              <a:defRPr sz="2200">
                <a:solidFill>
                  <a:schemeClr val="hlink"/>
                </a:solidFill>
                <a:latin typeface="Helvetica" panose="020B0604020202020204" pitchFamily="34" charset="0"/>
                <a:ea typeface="MS PGothic" panose="020B0600070205080204" pitchFamily="34" charset="-128"/>
              </a:defRPr>
            </a:lvl1pPr>
            <a:lvl2pPr marL="742950" indent="-285750" defTabSz="411163">
              <a:defRPr sz="2200">
                <a:solidFill>
                  <a:schemeClr val="hlink"/>
                </a:solidFill>
                <a:latin typeface="Helvetica" panose="020B0604020202020204" pitchFamily="34" charset="0"/>
                <a:ea typeface="MS PGothic" panose="020B0600070205080204" pitchFamily="34" charset="-128"/>
              </a:defRPr>
            </a:lvl2pPr>
            <a:lvl3pPr marL="1143000" indent="-228600" defTabSz="411163">
              <a:defRPr sz="2200">
                <a:solidFill>
                  <a:schemeClr val="hlink"/>
                </a:solidFill>
                <a:latin typeface="Helvetica" panose="020B0604020202020204" pitchFamily="34" charset="0"/>
                <a:ea typeface="MS PGothic" panose="020B0600070205080204" pitchFamily="34" charset="-128"/>
              </a:defRPr>
            </a:lvl3pPr>
            <a:lvl4pPr marL="1600200" indent="-228600" defTabSz="411163">
              <a:defRPr sz="2200">
                <a:solidFill>
                  <a:schemeClr val="hlink"/>
                </a:solidFill>
                <a:latin typeface="Helvetica" panose="020B0604020202020204" pitchFamily="34" charset="0"/>
                <a:ea typeface="MS PGothic" panose="020B0600070205080204" pitchFamily="34" charset="-128"/>
              </a:defRPr>
            </a:lvl4pPr>
            <a:lvl5pPr marL="2057400" indent="-228600" defTabSz="411163">
              <a:defRPr sz="2200">
                <a:solidFill>
                  <a:schemeClr val="hlink"/>
                </a:solidFill>
                <a:latin typeface="Helvetica" panose="020B0604020202020204" pitchFamily="34" charset="0"/>
                <a:ea typeface="MS PGothic" panose="020B0600070205080204" pitchFamily="34" charset="-128"/>
              </a:defRPr>
            </a:lvl5pPr>
            <a:lvl6pPr marL="25146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6pPr>
            <a:lvl7pPr marL="29718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7pPr>
            <a:lvl8pPr marL="34290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8pPr>
            <a:lvl9pPr marL="3886200" indent="-228600" defTabSz="411163" eaLnBrk="0" fontAlgn="base" hangingPunct="0">
              <a:spcBef>
                <a:spcPct val="0"/>
              </a:spcBef>
              <a:spcAft>
                <a:spcPct val="0"/>
              </a:spcAft>
              <a:defRPr sz="2200">
                <a:solidFill>
                  <a:schemeClr val="hlink"/>
                </a:solidFill>
                <a:latin typeface="Helvetica" panose="020B0604020202020204" pitchFamily="34" charset="0"/>
                <a:ea typeface="MS PGothic" panose="020B0600070205080204" pitchFamily="34" charset="-128"/>
              </a:defRPr>
            </a:lvl9pPr>
          </a:lstStyle>
          <a:p>
            <a:pPr algn="r" eaLnBrk="1" hangingPunct="1"/>
            <a:r>
              <a:rPr lang="en-US" altLang="en-US" sz="900" dirty="0">
                <a:solidFill>
                  <a:schemeClr val="bg1"/>
                </a:solidFill>
                <a:latin typeface="Helvetica Neue" charset="0"/>
                <a:ea typeface="Helvetica Light"/>
                <a:cs typeface="Helvetica Light"/>
                <a:sym typeface="Helvetica Neue" charset="0"/>
              </a:rPr>
              <a:t>Runtimes</a:t>
            </a:r>
          </a:p>
        </p:txBody>
      </p:sp>
    </p:spTree>
    <p:extLst>
      <p:ext uri="{BB962C8B-B14F-4D97-AF65-F5344CB8AC3E}">
        <p14:creationId xmlns:p14="http://schemas.microsoft.com/office/powerpoint/2010/main" val="8186473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p:nvPr/>
        </p:nvSpPr>
        <p:spPr>
          <a:xfrm>
            <a:off x="2171195" y="1002491"/>
            <a:ext cx="3086327" cy="30777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gn="ctr" defTabSz="309562">
              <a:defRPr sz="3000">
                <a:solidFill>
                  <a:srgbClr val="FFFFFF"/>
                </a:solidFill>
                <a:latin typeface="HelvNeue Light for IBM"/>
                <a:ea typeface="HelvNeue Light for IBM"/>
                <a:cs typeface="HelvNeue Light for IBM"/>
                <a:sym typeface="HelvNeue Light for IBM"/>
              </a:defRPr>
            </a:lvl1pPr>
          </a:lstStyle>
          <a:p>
            <a:pPr lvl="0">
              <a:defRPr sz="1800">
                <a:solidFill>
                  <a:srgbClr val="000000"/>
                </a:solidFill>
              </a:defRPr>
            </a:pPr>
            <a:r>
              <a:rPr sz="1400" dirty="0">
                <a:solidFill>
                  <a:srgbClr val="FFFFFF"/>
                </a:solidFill>
              </a:rPr>
              <a:t>Innovation makes disruption possible.</a:t>
            </a:r>
          </a:p>
        </p:txBody>
      </p:sp>
      <p:sp>
        <p:nvSpPr>
          <p:cNvPr id="5" name="Shape 168"/>
          <p:cNvSpPr/>
          <p:nvPr/>
        </p:nvSpPr>
        <p:spPr>
          <a:xfrm>
            <a:off x="-2" y="-5882"/>
            <a:ext cx="9144001" cy="5149384"/>
          </a:xfrm>
          <a:prstGeom prst="rect">
            <a:avLst/>
          </a:prstGeom>
          <a:solidFill>
            <a:srgbClr val="062451">
              <a:alpha val="80000"/>
            </a:srgbClr>
          </a:solidFill>
          <a:ln w="12700">
            <a:miter lim="400000"/>
            <a:tailEnd type="triangle"/>
          </a:ln>
        </p:spPr>
        <p:txBody>
          <a:bodyPr lIns="60959" tIns="60959" rIns="60959" bIns="60959" anchor="ctr"/>
          <a:lstStyle/>
          <a:p>
            <a:pPr lvl="0" algn="ctr" defTabSz="457200">
              <a:defRPr sz="4200">
                <a:solidFill>
                  <a:srgbClr val="FFFFFF"/>
                </a:solidFill>
                <a:latin typeface="+mj-lt"/>
                <a:ea typeface="+mj-ea"/>
                <a:cs typeface="+mj-cs"/>
                <a:sym typeface="Helvetica"/>
              </a:defRPr>
            </a:pPr>
            <a:endParaRPr/>
          </a:p>
        </p:txBody>
      </p:sp>
      <p:sp>
        <p:nvSpPr>
          <p:cNvPr id="6" name="Shape 169"/>
          <p:cNvSpPr/>
          <p:nvPr/>
        </p:nvSpPr>
        <p:spPr>
          <a:xfrm>
            <a:off x="295796" y="1871548"/>
            <a:ext cx="5047177" cy="1169551"/>
          </a:xfrm>
          <a:prstGeom prst="rect">
            <a:avLst/>
          </a:prstGeom>
          <a:noFill/>
          <a:ln w="12700">
            <a:miter lim="400000"/>
          </a:ln>
          <a:extLst>
            <a:ext uri="{C572A759-6A51-4108-AA02-DFA0A04FC94B}">
              <ma14:wrappingTextBoxFlag xmlns:ma14="http://schemas.microsoft.com/office/mac/drawingml/2011/main" xmlns="" val="1"/>
            </a:ext>
          </a:extLst>
        </p:spPr>
        <p:txBody>
          <a:bodyPr wrap="square" lIns="0" tIns="0" rIns="0" bIns="0">
            <a:spAutoFit/>
          </a:bodyPr>
          <a:lstStyle/>
          <a:p>
            <a:pPr lvl="0" defTabSz="457200"/>
            <a:endParaRPr sz="1200" b="1" dirty="0">
              <a:solidFill>
                <a:srgbClr val="1976D2"/>
              </a:solidFill>
              <a:latin typeface="+mj-lt"/>
              <a:ea typeface="+mj-ea"/>
              <a:cs typeface="+mj-cs"/>
              <a:sym typeface="Helvetica"/>
            </a:endParaRPr>
          </a:p>
          <a:p>
            <a:pPr lvl="0" defTabSz="457200"/>
            <a:endParaRPr sz="400" dirty="0">
              <a:solidFill>
                <a:srgbClr val="1976D2"/>
              </a:solidFill>
              <a:latin typeface="+mj-lt"/>
              <a:ea typeface="+mj-ea"/>
              <a:cs typeface="+mj-cs"/>
              <a:sym typeface="Helvetica"/>
            </a:endParaRPr>
          </a:p>
          <a:p>
            <a:pPr lvl="0" defTabSz="457200"/>
            <a:r>
              <a:rPr lang="en-US" sz="3200" b="1" dirty="0" smtClean="0">
                <a:solidFill>
                  <a:srgbClr val="FFFFFF"/>
                </a:solidFill>
                <a:latin typeface="Helvetica"/>
                <a:ea typeface="+mj-ea"/>
                <a:cs typeface="Helvetica"/>
                <a:sym typeface="Helvetica"/>
              </a:rPr>
              <a:t>Bluemix </a:t>
            </a:r>
            <a:r>
              <a:rPr lang="en-US" sz="3200" b="1" dirty="0" smtClean="0">
                <a:solidFill>
                  <a:srgbClr val="3ABB9F"/>
                </a:solidFill>
                <a:latin typeface="Helvetica"/>
                <a:ea typeface="+mj-ea"/>
                <a:cs typeface="Helvetica"/>
                <a:sym typeface="Helvetica"/>
              </a:rPr>
              <a:t>deployment</a:t>
            </a:r>
          </a:p>
          <a:p>
            <a:pPr lvl="0" defTabSz="457200"/>
            <a:r>
              <a:rPr lang="en-US" sz="2800" dirty="0" smtClean="0">
                <a:solidFill>
                  <a:srgbClr val="FFFFFF"/>
                </a:solidFill>
                <a:latin typeface="Helvetica"/>
                <a:ea typeface="+mj-ea"/>
                <a:cs typeface="Helvetica"/>
                <a:sym typeface="Helvetica"/>
              </a:rPr>
              <a:t>for everyone,…..everywhere</a:t>
            </a:r>
            <a:endParaRPr sz="2800" dirty="0">
              <a:solidFill>
                <a:srgbClr val="FFFFFF"/>
              </a:solidFill>
              <a:latin typeface="Helvetica"/>
              <a:ea typeface="+mj-ea"/>
              <a:cs typeface="Helvetica"/>
              <a:sym typeface="Helvetica"/>
            </a:endParaRPr>
          </a:p>
        </p:txBody>
      </p:sp>
    </p:spTree>
    <p:extLst>
      <p:ext uri="{BB962C8B-B14F-4D97-AF65-F5344CB8AC3E}">
        <p14:creationId xmlns:p14="http://schemas.microsoft.com/office/powerpoint/2010/main" val="4170161525"/>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6136" y="124516"/>
            <a:ext cx="8170334" cy="358502"/>
          </a:xfrm>
        </p:spPr>
        <p:txBody>
          <a:bodyPr>
            <a:normAutofit fontScale="90000"/>
          </a:bodyPr>
          <a:lstStyle/>
          <a:p>
            <a:r>
              <a:rPr lang="en-US" dirty="0" smtClean="0">
                <a:solidFill>
                  <a:srgbClr val="558ED5"/>
                </a:solidFill>
              </a:rPr>
              <a:t>Bluemix – Public Cloud</a:t>
            </a:r>
            <a:endParaRPr lang="en-US" dirty="0">
              <a:solidFill>
                <a:srgbClr val="558ED5"/>
              </a:solidFill>
            </a:endParaRPr>
          </a:p>
        </p:txBody>
      </p:sp>
      <p:sp>
        <p:nvSpPr>
          <p:cNvPr id="399" name="Shape 399"/>
          <p:cNvSpPr>
            <a:spLocks noGrp="1"/>
          </p:cNvSpPr>
          <p:nvPr>
            <p:ph type="sldNum" sz="quarter" idx="4294967295"/>
          </p:nvPr>
        </p:nvSpPr>
        <p:spPr>
          <a:xfrm>
            <a:off x="0" y="4926013"/>
            <a:ext cx="169863" cy="200025"/>
          </a:xfrm>
          <a:prstGeom prst="rect">
            <a:avLst/>
          </a:prstGeom>
          <a:extLst>
            <a:ext uri="{C572A759-6A51-4108-AA02-DFA0A04FC94B}">
              <ma14:wrappingTextBoxFlag xmlns:ma14="http://schemas.microsoft.com/office/mac/drawingml/2011/main" xmlns="" val="1"/>
            </a:ext>
          </a:extLst>
        </p:spPr>
        <p:txBody>
          <a:bodyPr/>
          <a:lstStyle/>
          <a:p>
            <a:pPr lvl="0">
              <a:defRPr>
                <a:solidFill>
                  <a:srgbClr val="000000"/>
                </a:solidFill>
              </a:defRPr>
            </a:pPr>
            <a:fld id="{86CB4B4D-7CA3-9044-876B-883B54F8677D}" type="slidenum">
              <a:rPr>
                <a:solidFill>
                  <a:srgbClr val="A6AAA9"/>
                </a:solidFill>
              </a:rPr>
              <a:t>21</a:t>
            </a:fld>
            <a:endParaRPr>
              <a:solidFill>
                <a:srgbClr val="A6AAA9"/>
              </a:solidFill>
            </a:endParaRPr>
          </a:p>
        </p:txBody>
      </p:sp>
      <p:sp>
        <p:nvSpPr>
          <p:cNvPr id="400" name="Shape 400"/>
          <p:cNvSpPr/>
          <p:nvPr/>
        </p:nvSpPr>
        <p:spPr>
          <a:xfrm>
            <a:off x="277142" y="536653"/>
            <a:ext cx="6014104" cy="587617"/>
          </a:xfrm>
          <a:prstGeom prst="rect">
            <a:avLst/>
          </a:prstGeom>
          <a:ln w="12700">
            <a:miter lim="400000"/>
          </a:ln>
          <a:extLst>
            <a:ext uri="{C572A759-6A51-4108-AA02-DFA0A04FC94B}">
              <ma14:wrappingTextBoxFlag xmlns:ma14="http://schemas.microsoft.com/office/mac/drawingml/2011/main" xmlns="" val="1"/>
            </a:ext>
          </a:extLst>
        </p:spPr>
        <p:txBody>
          <a:bodyPr lIns="31887" tIns="31887" rIns="31887" bIns="31887" anchor="ctr">
            <a:spAutoFit/>
          </a:bodyPr>
          <a:lstStyle/>
          <a:p>
            <a:pPr algn="l" defTabSz="286984">
              <a:spcBef>
                <a:spcPts val="1506"/>
              </a:spcBef>
              <a:defRPr sz="1800"/>
            </a:pPr>
            <a:r>
              <a:rPr sz="1700" dirty="0">
                <a:latin typeface="Helvetica Neue Light"/>
                <a:ea typeface="Helvetica Neue Light"/>
                <a:cs typeface="Helvetica Neue Light"/>
                <a:sym typeface="Helvetica Neue Light"/>
              </a:rPr>
              <a:t>Bluemix </a:t>
            </a:r>
            <a:r>
              <a:rPr lang="ga-IE" sz="1700" dirty="0" smtClean="0">
                <a:latin typeface="Helvetica Neue Light"/>
                <a:ea typeface="Helvetica Neue Light"/>
                <a:cs typeface="Helvetica Neue Light"/>
                <a:sym typeface="Helvetica Neue Light"/>
              </a:rPr>
              <a:t>is a multi-tenancy </a:t>
            </a:r>
            <a:r>
              <a:rPr sz="1700" b="1" dirty="0" smtClean="0">
                <a:latin typeface="Helvetica Neue"/>
                <a:ea typeface="Helvetica Neue"/>
                <a:cs typeface="Helvetica Neue"/>
                <a:sym typeface="Helvetica Neue"/>
              </a:rPr>
              <a:t>open</a:t>
            </a:r>
            <a:r>
              <a:rPr sz="1700" b="1" dirty="0">
                <a:latin typeface="Helvetica Neue"/>
                <a:ea typeface="Helvetica Neue"/>
                <a:cs typeface="Helvetica Neue"/>
                <a:sym typeface="Helvetica Neue"/>
              </a:rPr>
              <a:t>-standards</a:t>
            </a:r>
            <a:r>
              <a:rPr sz="1700" dirty="0">
                <a:latin typeface="Helvetica Neue Light"/>
                <a:ea typeface="Helvetica Neue Light"/>
                <a:cs typeface="Helvetica Neue Light"/>
                <a:sym typeface="Helvetica Neue Light"/>
              </a:rPr>
              <a:t>, cloud-based </a:t>
            </a:r>
            <a:r>
              <a:rPr sz="1700" b="1" dirty="0">
                <a:latin typeface="Helvetica Neue"/>
                <a:ea typeface="Helvetica Neue"/>
                <a:cs typeface="Helvetica Neue"/>
                <a:sym typeface="Helvetica Neue"/>
              </a:rPr>
              <a:t>platform</a:t>
            </a:r>
            <a:r>
              <a:rPr sz="1700" dirty="0">
                <a:latin typeface="Helvetica Neue Light"/>
                <a:ea typeface="Helvetica Neue Light"/>
                <a:cs typeface="Helvetica Neue Light"/>
                <a:sym typeface="Helvetica Neue Light"/>
              </a:rPr>
              <a:t> for </a:t>
            </a:r>
            <a:r>
              <a:rPr sz="1700" b="1" dirty="0">
                <a:latin typeface="Helvetica Neue"/>
                <a:ea typeface="Helvetica Neue"/>
                <a:cs typeface="Helvetica Neue"/>
                <a:sym typeface="Helvetica Neue"/>
              </a:rPr>
              <a:t>building</a:t>
            </a:r>
            <a:r>
              <a:rPr sz="1700" dirty="0">
                <a:latin typeface="Helvetica Neue Light"/>
                <a:ea typeface="Helvetica Neue Light"/>
                <a:cs typeface="Helvetica Neue Light"/>
                <a:sym typeface="Helvetica Neue Light"/>
              </a:rPr>
              <a:t>, </a:t>
            </a:r>
            <a:r>
              <a:rPr sz="1700" b="1" dirty="0">
                <a:latin typeface="Helvetica Neue"/>
                <a:ea typeface="Helvetica Neue"/>
                <a:cs typeface="Helvetica Neue"/>
                <a:sym typeface="Helvetica Neue"/>
              </a:rPr>
              <a:t>running, and managing applications.</a:t>
            </a:r>
          </a:p>
        </p:txBody>
      </p:sp>
      <p:grpSp>
        <p:nvGrpSpPr>
          <p:cNvPr id="403" name="Group 403"/>
          <p:cNvGrpSpPr/>
          <p:nvPr/>
        </p:nvGrpSpPr>
        <p:grpSpPr>
          <a:xfrm>
            <a:off x="6627533" y="2932319"/>
            <a:ext cx="395084" cy="262449"/>
            <a:chOff x="0" y="0"/>
            <a:chExt cx="561896" cy="497680"/>
          </a:xfrm>
        </p:grpSpPr>
        <p:pic>
          <p:nvPicPr>
            <p:cNvPr id="401" name="image84.png"/>
            <p:cNvPicPr/>
            <p:nvPr/>
          </p:nvPicPr>
          <p:blipFill>
            <a:blip r:embed="rId2">
              <a:extLst/>
            </a:blip>
            <a:stretch>
              <a:fillRect/>
            </a:stretch>
          </p:blipFill>
          <p:spPr>
            <a:xfrm>
              <a:off x="126668" y="94887"/>
              <a:ext cx="308561" cy="307906"/>
            </a:xfrm>
            <a:prstGeom prst="rect">
              <a:avLst/>
            </a:prstGeom>
            <a:ln w="12700" cap="flat">
              <a:noFill/>
              <a:miter lim="400000"/>
            </a:ln>
            <a:effectLst/>
          </p:spPr>
        </p:pic>
        <p:pic>
          <p:nvPicPr>
            <p:cNvPr id="402" name="hexagon.png"/>
            <p:cNvPicPr/>
            <p:nvPr/>
          </p:nvPicPr>
          <p:blipFill>
            <a:blip r:embed="rId3">
              <a:extLst/>
            </a:blip>
            <a:srcRect/>
            <a:stretch>
              <a:fillRect/>
            </a:stretch>
          </p:blipFill>
          <p:spPr>
            <a:xfrm>
              <a:off x="0" y="0"/>
              <a:ext cx="561897" cy="497681"/>
            </a:xfrm>
            <a:prstGeom prst="rect">
              <a:avLst/>
            </a:prstGeom>
            <a:ln w="12700" cap="flat">
              <a:noFill/>
              <a:miter lim="400000"/>
            </a:ln>
            <a:effectLst/>
          </p:spPr>
        </p:pic>
      </p:grpSp>
      <p:grpSp>
        <p:nvGrpSpPr>
          <p:cNvPr id="406" name="Group 406"/>
          <p:cNvGrpSpPr/>
          <p:nvPr/>
        </p:nvGrpSpPr>
        <p:grpSpPr>
          <a:xfrm>
            <a:off x="7018730" y="2934659"/>
            <a:ext cx="395085" cy="262449"/>
            <a:chOff x="0" y="0"/>
            <a:chExt cx="561896" cy="497680"/>
          </a:xfrm>
        </p:grpSpPr>
        <p:pic>
          <p:nvPicPr>
            <p:cNvPr id="404" name="image87.png"/>
            <p:cNvPicPr/>
            <p:nvPr/>
          </p:nvPicPr>
          <p:blipFill>
            <a:blip r:embed="rId4">
              <a:extLst/>
            </a:blip>
            <a:stretch>
              <a:fillRect/>
            </a:stretch>
          </p:blipFill>
          <p:spPr>
            <a:xfrm>
              <a:off x="132604" y="90448"/>
              <a:ext cx="307881" cy="307906"/>
            </a:xfrm>
            <a:prstGeom prst="rect">
              <a:avLst/>
            </a:prstGeom>
            <a:ln w="12700" cap="flat">
              <a:noFill/>
              <a:miter lim="400000"/>
            </a:ln>
            <a:effectLst/>
          </p:spPr>
        </p:pic>
        <p:pic>
          <p:nvPicPr>
            <p:cNvPr id="405" name="hexagon.png"/>
            <p:cNvPicPr/>
            <p:nvPr/>
          </p:nvPicPr>
          <p:blipFill>
            <a:blip r:embed="rId3">
              <a:extLst/>
            </a:blip>
            <a:stretch>
              <a:fillRect/>
            </a:stretch>
          </p:blipFill>
          <p:spPr>
            <a:xfrm>
              <a:off x="0" y="0"/>
              <a:ext cx="561897" cy="497681"/>
            </a:xfrm>
            <a:prstGeom prst="rect">
              <a:avLst/>
            </a:prstGeom>
            <a:ln w="12700" cap="flat">
              <a:noFill/>
              <a:miter lim="400000"/>
            </a:ln>
            <a:effectLst/>
          </p:spPr>
        </p:pic>
      </p:grpSp>
      <p:grpSp>
        <p:nvGrpSpPr>
          <p:cNvPr id="409" name="Group 409"/>
          <p:cNvGrpSpPr/>
          <p:nvPr/>
        </p:nvGrpSpPr>
        <p:grpSpPr>
          <a:xfrm>
            <a:off x="7409928" y="2935207"/>
            <a:ext cx="395084" cy="262449"/>
            <a:chOff x="0" y="0"/>
            <a:chExt cx="561896" cy="497680"/>
          </a:xfrm>
        </p:grpSpPr>
        <p:pic>
          <p:nvPicPr>
            <p:cNvPr id="407" name="image74.png"/>
            <p:cNvPicPr/>
            <p:nvPr/>
          </p:nvPicPr>
          <p:blipFill>
            <a:blip r:embed="rId5">
              <a:extLst/>
            </a:blip>
            <a:stretch>
              <a:fillRect/>
            </a:stretch>
          </p:blipFill>
          <p:spPr>
            <a:xfrm>
              <a:off x="120820" y="86844"/>
              <a:ext cx="308560" cy="307906"/>
            </a:xfrm>
            <a:prstGeom prst="rect">
              <a:avLst/>
            </a:prstGeom>
            <a:ln w="12700" cap="flat">
              <a:noFill/>
              <a:miter lim="400000"/>
            </a:ln>
            <a:effectLst/>
          </p:spPr>
        </p:pic>
        <p:pic>
          <p:nvPicPr>
            <p:cNvPr id="408" name="hexagon.png"/>
            <p:cNvPicPr/>
            <p:nvPr/>
          </p:nvPicPr>
          <p:blipFill>
            <a:blip r:embed="rId3">
              <a:extLst/>
            </a:blip>
            <a:stretch>
              <a:fillRect/>
            </a:stretch>
          </p:blipFill>
          <p:spPr>
            <a:xfrm>
              <a:off x="0" y="0"/>
              <a:ext cx="561897" cy="497681"/>
            </a:xfrm>
            <a:prstGeom prst="rect">
              <a:avLst/>
            </a:prstGeom>
            <a:ln w="12700" cap="flat">
              <a:noFill/>
              <a:miter lim="400000"/>
            </a:ln>
            <a:effectLst/>
          </p:spPr>
        </p:pic>
      </p:grpSp>
      <p:grpSp>
        <p:nvGrpSpPr>
          <p:cNvPr id="412" name="Group 412"/>
          <p:cNvGrpSpPr/>
          <p:nvPr/>
        </p:nvGrpSpPr>
        <p:grpSpPr>
          <a:xfrm>
            <a:off x="6623909" y="3200775"/>
            <a:ext cx="395084" cy="262450"/>
            <a:chOff x="0" y="0"/>
            <a:chExt cx="561896" cy="497680"/>
          </a:xfrm>
        </p:grpSpPr>
        <p:pic>
          <p:nvPicPr>
            <p:cNvPr id="410" name="image75.png"/>
            <p:cNvPicPr/>
            <p:nvPr/>
          </p:nvPicPr>
          <p:blipFill>
            <a:blip r:embed="rId6">
              <a:extLst/>
            </a:blip>
            <a:stretch>
              <a:fillRect/>
            </a:stretch>
          </p:blipFill>
          <p:spPr>
            <a:xfrm>
              <a:off x="127217" y="107786"/>
              <a:ext cx="308559" cy="308676"/>
            </a:xfrm>
            <a:prstGeom prst="rect">
              <a:avLst/>
            </a:prstGeom>
            <a:ln w="12700" cap="flat">
              <a:noFill/>
              <a:miter lim="400000"/>
            </a:ln>
            <a:effectLst/>
          </p:spPr>
        </p:pic>
        <p:pic>
          <p:nvPicPr>
            <p:cNvPr id="411" name="hexagon.png"/>
            <p:cNvPicPr/>
            <p:nvPr/>
          </p:nvPicPr>
          <p:blipFill>
            <a:blip r:embed="rId3">
              <a:extLst/>
            </a:blip>
            <a:srcRect/>
            <a:stretch>
              <a:fillRect/>
            </a:stretch>
          </p:blipFill>
          <p:spPr>
            <a:xfrm>
              <a:off x="0" y="0"/>
              <a:ext cx="561897" cy="497681"/>
            </a:xfrm>
            <a:prstGeom prst="rect">
              <a:avLst/>
            </a:prstGeom>
            <a:ln w="12700" cap="flat">
              <a:noFill/>
              <a:miter lim="400000"/>
            </a:ln>
            <a:effectLst/>
          </p:spPr>
        </p:pic>
      </p:grpSp>
      <p:grpSp>
        <p:nvGrpSpPr>
          <p:cNvPr id="415" name="Group 415"/>
          <p:cNvGrpSpPr/>
          <p:nvPr/>
        </p:nvGrpSpPr>
        <p:grpSpPr>
          <a:xfrm>
            <a:off x="7015108" y="3200775"/>
            <a:ext cx="395085" cy="262450"/>
            <a:chOff x="0" y="0"/>
            <a:chExt cx="561896" cy="497680"/>
          </a:xfrm>
        </p:grpSpPr>
        <p:pic>
          <p:nvPicPr>
            <p:cNvPr id="413" name="image76.png"/>
            <p:cNvPicPr/>
            <p:nvPr/>
          </p:nvPicPr>
          <p:blipFill>
            <a:blip r:embed="rId7">
              <a:extLst/>
            </a:blip>
            <a:stretch>
              <a:fillRect/>
            </a:stretch>
          </p:blipFill>
          <p:spPr>
            <a:xfrm>
              <a:off x="121076" y="92339"/>
              <a:ext cx="308156" cy="307987"/>
            </a:xfrm>
            <a:prstGeom prst="rect">
              <a:avLst/>
            </a:prstGeom>
            <a:ln w="12700" cap="flat">
              <a:noFill/>
              <a:miter lim="400000"/>
            </a:ln>
            <a:effectLst/>
          </p:spPr>
        </p:pic>
        <p:pic>
          <p:nvPicPr>
            <p:cNvPr id="414" name="hexagongreen.png"/>
            <p:cNvPicPr/>
            <p:nvPr/>
          </p:nvPicPr>
          <p:blipFill>
            <a:blip r:embed="rId8">
              <a:extLst/>
            </a:blip>
            <a:stretch>
              <a:fillRect/>
            </a:stretch>
          </p:blipFill>
          <p:spPr>
            <a:xfrm>
              <a:off x="0" y="0"/>
              <a:ext cx="561897" cy="497681"/>
            </a:xfrm>
            <a:prstGeom prst="rect">
              <a:avLst/>
            </a:prstGeom>
            <a:ln w="12700" cap="flat">
              <a:noFill/>
              <a:miter lim="400000"/>
            </a:ln>
            <a:effectLst/>
          </p:spPr>
        </p:pic>
      </p:grpSp>
      <p:grpSp>
        <p:nvGrpSpPr>
          <p:cNvPr id="418" name="Group 418"/>
          <p:cNvGrpSpPr/>
          <p:nvPr/>
        </p:nvGrpSpPr>
        <p:grpSpPr>
          <a:xfrm>
            <a:off x="7406305" y="3200775"/>
            <a:ext cx="395085" cy="262450"/>
            <a:chOff x="0" y="0"/>
            <a:chExt cx="561896" cy="497680"/>
          </a:xfrm>
        </p:grpSpPr>
        <p:pic>
          <p:nvPicPr>
            <p:cNvPr id="416" name="image73.png"/>
            <p:cNvPicPr/>
            <p:nvPr/>
          </p:nvPicPr>
          <p:blipFill>
            <a:blip r:embed="rId9">
              <a:extLst/>
            </a:blip>
            <a:stretch>
              <a:fillRect/>
            </a:stretch>
          </p:blipFill>
          <p:spPr>
            <a:xfrm>
              <a:off x="128422" y="104003"/>
              <a:ext cx="274811" cy="274914"/>
            </a:xfrm>
            <a:prstGeom prst="rect">
              <a:avLst/>
            </a:prstGeom>
            <a:ln w="12700" cap="flat">
              <a:noFill/>
              <a:miter lim="400000"/>
            </a:ln>
            <a:effectLst/>
          </p:spPr>
        </p:pic>
        <p:pic>
          <p:nvPicPr>
            <p:cNvPr id="417" name="hexagon.png"/>
            <p:cNvPicPr/>
            <p:nvPr/>
          </p:nvPicPr>
          <p:blipFill>
            <a:blip r:embed="rId3">
              <a:extLst/>
            </a:blip>
            <a:stretch>
              <a:fillRect/>
            </a:stretch>
          </p:blipFill>
          <p:spPr>
            <a:xfrm>
              <a:off x="0" y="0"/>
              <a:ext cx="561897" cy="497681"/>
            </a:xfrm>
            <a:prstGeom prst="rect">
              <a:avLst/>
            </a:prstGeom>
            <a:ln w="12700" cap="flat">
              <a:noFill/>
              <a:miter lim="400000"/>
            </a:ln>
            <a:effectLst/>
          </p:spPr>
        </p:pic>
      </p:grpSp>
      <p:grpSp>
        <p:nvGrpSpPr>
          <p:cNvPr id="421" name="Group 421"/>
          <p:cNvGrpSpPr/>
          <p:nvPr/>
        </p:nvGrpSpPr>
        <p:grpSpPr>
          <a:xfrm>
            <a:off x="7805707" y="3200775"/>
            <a:ext cx="395085" cy="262450"/>
            <a:chOff x="0" y="0"/>
            <a:chExt cx="561896" cy="497680"/>
          </a:xfrm>
        </p:grpSpPr>
        <p:pic>
          <p:nvPicPr>
            <p:cNvPr id="419" name="image65.png"/>
            <p:cNvPicPr/>
            <p:nvPr/>
          </p:nvPicPr>
          <p:blipFill>
            <a:blip r:embed="rId10">
              <a:extLst/>
            </a:blip>
            <a:stretch>
              <a:fillRect/>
            </a:stretch>
          </p:blipFill>
          <p:spPr>
            <a:xfrm>
              <a:off x="120456" y="86414"/>
              <a:ext cx="308559" cy="308676"/>
            </a:xfrm>
            <a:prstGeom prst="rect">
              <a:avLst/>
            </a:prstGeom>
            <a:ln w="12700" cap="flat">
              <a:noFill/>
              <a:miter lim="400000"/>
            </a:ln>
            <a:effectLst/>
          </p:spPr>
        </p:pic>
        <p:pic>
          <p:nvPicPr>
            <p:cNvPr id="420" name="hexagon.png"/>
            <p:cNvPicPr/>
            <p:nvPr/>
          </p:nvPicPr>
          <p:blipFill>
            <a:blip r:embed="rId3">
              <a:extLst/>
            </a:blip>
            <a:stretch>
              <a:fillRect/>
            </a:stretch>
          </p:blipFill>
          <p:spPr>
            <a:xfrm>
              <a:off x="0" y="0"/>
              <a:ext cx="561897" cy="497681"/>
            </a:xfrm>
            <a:prstGeom prst="rect">
              <a:avLst/>
            </a:prstGeom>
            <a:ln w="12700" cap="flat">
              <a:noFill/>
              <a:miter lim="400000"/>
            </a:ln>
            <a:effectLst/>
          </p:spPr>
        </p:pic>
      </p:grpSp>
      <p:grpSp>
        <p:nvGrpSpPr>
          <p:cNvPr id="424" name="Group 424"/>
          <p:cNvGrpSpPr/>
          <p:nvPr/>
        </p:nvGrpSpPr>
        <p:grpSpPr>
          <a:xfrm>
            <a:off x="7805707" y="2932319"/>
            <a:ext cx="395085" cy="262450"/>
            <a:chOff x="0" y="0"/>
            <a:chExt cx="561896" cy="497680"/>
          </a:xfrm>
        </p:grpSpPr>
        <p:pic>
          <p:nvPicPr>
            <p:cNvPr id="422" name="image78.png"/>
            <p:cNvPicPr/>
            <p:nvPr/>
          </p:nvPicPr>
          <p:blipFill>
            <a:blip r:embed="rId11">
              <a:extLst/>
            </a:blip>
            <a:srcRect/>
            <a:stretch>
              <a:fillRect/>
            </a:stretch>
          </p:blipFill>
          <p:spPr>
            <a:xfrm>
              <a:off x="111645" y="125292"/>
              <a:ext cx="309983" cy="251010"/>
            </a:xfrm>
            <a:prstGeom prst="rect">
              <a:avLst/>
            </a:prstGeom>
            <a:ln w="12700" cap="flat">
              <a:noFill/>
              <a:miter lim="400000"/>
            </a:ln>
            <a:effectLst/>
          </p:spPr>
        </p:pic>
        <p:pic>
          <p:nvPicPr>
            <p:cNvPr id="423" name="hexagongreen.png"/>
            <p:cNvPicPr/>
            <p:nvPr/>
          </p:nvPicPr>
          <p:blipFill>
            <a:blip r:embed="rId8">
              <a:extLst/>
            </a:blip>
            <a:stretch>
              <a:fillRect/>
            </a:stretch>
          </p:blipFill>
          <p:spPr>
            <a:xfrm>
              <a:off x="0" y="0"/>
              <a:ext cx="561897" cy="497681"/>
            </a:xfrm>
            <a:prstGeom prst="rect">
              <a:avLst/>
            </a:prstGeom>
            <a:ln w="12700" cap="flat">
              <a:noFill/>
              <a:miter lim="400000"/>
            </a:ln>
            <a:effectLst/>
          </p:spPr>
        </p:pic>
      </p:grpSp>
      <p:sp>
        <p:nvSpPr>
          <p:cNvPr id="426" name="Shape 426"/>
          <p:cNvSpPr/>
          <p:nvPr/>
        </p:nvSpPr>
        <p:spPr>
          <a:xfrm>
            <a:off x="303990" y="1186626"/>
            <a:ext cx="2473448" cy="1161267"/>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lIns="79718" tIns="79718" rIns="79718" bIns="79718" anchor="ctr">
            <a:spAutoFit/>
          </a:bodyPr>
          <a:lstStyle/>
          <a:p>
            <a:pPr algn="l" defTabSz="286984">
              <a:spcBef>
                <a:spcPts val="377"/>
              </a:spcBef>
              <a:defRPr sz="1800"/>
            </a:pPr>
            <a:r>
              <a:rPr sz="1300" b="1" dirty="0">
                <a:solidFill>
                  <a:srgbClr val="5592DA"/>
                </a:solidFill>
                <a:latin typeface="Helvetica Neue"/>
                <a:ea typeface="Helvetica Neue"/>
                <a:cs typeface="Helvetica Neue"/>
                <a:sym typeface="Helvetica Neue"/>
              </a:rPr>
              <a:t>Build your apps, your way</a:t>
            </a:r>
            <a:endParaRPr sz="1300" dirty="0">
              <a:solidFill>
                <a:srgbClr val="5592DA"/>
              </a:solidFill>
              <a:latin typeface="Helvetica Neue"/>
              <a:ea typeface="Helvetica Neue"/>
              <a:cs typeface="Helvetica Neue"/>
              <a:sym typeface="Helvetica Neue"/>
            </a:endParaRPr>
          </a:p>
          <a:p>
            <a:pPr algn="l" defTabSz="286984">
              <a:defRPr sz="1800"/>
            </a:pPr>
            <a:r>
              <a:rPr sz="1300" dirty="0">
                <a:latin typeface="Helvetica Neue Light"/>
                <a:ea typeface="Helvetica Neue Light"/>
                <a:cs typeface="Helvetica Neue Light"/>
                <a:sym typeface="Helvetica Neue Light"/>
              </a:rPr>
              <a:t>Use the most prominent compute technologies to power your app: Cloud Foundry, Docker, OpenStack.</a:t>
            </a:r>
          </a:p>
        </p:txBody>
      </p:sp>
      <p:sp>
        <p:nvSpPr>
          <p:cNvPr id="427" name="Shape 427"/>
          <p:cNvSpPr/>
          <p:nvPr/>
        </p:nvSpPr>
        <p:spPr>
          <a:xfrm>
            <a:off x="308185" y="3737377"/>
            <a:ext cx="2456115" cy="1161267"/>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lIns="79718" tIns="79718" rIns="79718" bIns="79718" anchor="ctr">
            <a:spAutoFit/>
          </a:bodyPr>
          <a:lstStyle/>
          <a:p>
            <a:pPr algn="l" defTabSz="286984">
              <a:spcBef>
                <a:spcPts val="377"/>
              </a:spcBef>
              <a:defRPr sz="1800"/>
            </a:pPr>
            <a:r>
              <a:rPr sz="1300" b="1" dirty="0">
                <a:solidFill>
                  <a:srgbClr val="5592DA"/>
                </a:solidFill>
                <a:latin typeface="Helvetica Neue"/>
                <a:ea typeface="Helvetica Neue"/>
                <a:cs typeface="Helvetica Neue"/>
                <a:sym typeface="Helvetica Neue"/>
              </a:rPr>
              <a:t>Extend apps with services</a:t>
            </a:r>
            <a:endParaRPr sz="1300" dirty="0">
              <a:solidFill>
                <a:srgbClr val="5592DA"/>
              </a:solidFill>
              <a:latin typeface="Helvetica Neue"/>
              <a:ea typeface="Helvetica Neue"/>
              <a:cs typeface="Helvetica Neue"/>
              <a:sym typeface="Helvetica Neue"/>
            </a:endParaRPr>
          </a:p>
          <a:p>
            <a:pPr algn="l" defTabSz="286984">
              <a:defRPr sz="1800"/>
            </a:pPr>
            <a:r>
              <a:rPr sz="1300" dirty="0">
                <a:latin typeface="Helvetica Neue Light"/>
                <a:ea typeface="Helvetica Neue Light"/>
                <a:cs typeface="Helvetica Neue Light"/>
                <a:sym typeface="Helvetica Neue Light"/>
              </a:rPr>
              <a:t>A catalog of IBM, third party, and open source services allow the developer to stitch an application together quickly.</a:t>
            </a:r>
          </a:p>
        </p:txBody>
      </p:sp>
      <p:sp>
        <p:nvSpPr>
          <p:cNvPr id="428" name="Shape 428"/>
          <p:cNvSpPr/>
          <p:nvPr/>
        </p:nvSpPr>
        <p:spPr>
          <a:xfrm>
            <a:off x="296982" y="2318441"/>
            <a:ext cx="2478521" cy="1361322"/>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lIns="79718" tIns="79718" rIns="79718" bIns="79718" anchor="ctr">
            <a:spAutoFit/>
          </a:bodyPr>
          <a:lstStyle/>
          <a:p>
            <a:pPr algn="l" defTabSz="286984">
              <a:spcBef>
                <a:spcPts val="377"/>
              </a:spcBef>
              <a:defRPr sz="1800"/>
            </a:pPr>
            <a:r>
              <a:rPr sz="1300" b="1" dirty="0">
                <a:solidFill>
                  <a:srgbClr val="5592DA"/>
                </a:solidFill>
                <a:latin typeface="Helvetica Neue"/>
                <a:ea typeface="Helvetica Neue"/>
                <a:cs typeface="Helvetica Neue"/>
                <a:sym typeface="Helvetica Neue"/>
              </a:rPr>
              <a:t>Scale more than just instances</a:t>
            </a:r>
            <a:endParaRPr sz="1300" dirty="0">
              <a:solidFill>
                <a:srgbClr val="5592DA"/>
              </a:solidFill>
              <a:latin typeface="Helvetica Neue"/>
              <a:ea typeface="Helvetica Neue"/>
              <a:cs typeface="Helvetica Neue"/>
              <a:sym typeface="Helvetica Neue"/>
            </a:endParaRPr>
          </a:p>
          <a:p>
            <a:pPr algn="l" defTabSz="286984">
              <a:defRPr sz="1800"/>
            </a:pPr>
            <a:r>
              <a:rPr sz="1300" dirty="0">
                <a:latin typeface="Helvetica Neue Light"/>
                <a:ea typeface="Helvetica Neue Light"/>
                <a:cs typeface="Helvetica Neue Light"/>
                <a:sym typeface="Helvetica Neue Light"/>
              </a:rPr>
              <a:t>Development, monitoring, deployment, and logging tools allow the developer to run and manage the entire application.</a:t>
            </a:r>
          </a:p>
        </p:txBody>
      </p:sp>
      <p:sp>
        <p:nvSpPr>
          <p:cNvPr id="429" name="Shape 429"/>
          <p:cNvSpPr/>
          <p:nvPr/>
        </p:nvSpPr>
        <p:spPr>
          <a:xfrm>
            <a:off x="2902962" y="2429046"/>
            <a:ext cx="2593543" cy="1161267"/>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lIns="79718" tIns="79718" rIns="79718" bIns="79718" anchor="ctr">
            <a:spAutoFit/>
          </a:bodyPr>
          <a:lstStyle/>
          <a:p>
            <a:pPr algn="l" defTabSz="286984">
              <a:spcBef>
                <a:spcPts val="377"/>
              </a:spcBef>
              <a:defRPr sz="1800"/>
            </a:pPr>
            <a:r>
              <a:rPr sz="1300" b="1">
                <a:solidFill>
                  <a:srgbClr val="5592DA"/>
                </a:solidFill>
                <a:latin typeface="Helvetica Neue"/>
                <a:ea typeface="Helvetica Neue"/>
                <a:cs typeface="Helvetica Neue"/>
                <a:sym typeface="Helvetica Neue"/>
              </a:rPr>
              <a:t>Layered Security</a:t>
            </a:r>
            <a:endParaRPr sz="1300">
              <a:solidFill>
                <a:srgbClr val="5592DA"/>
              </a:solidFill>
              <a:latin typeface="Helvetica Neue"/>
              <a:ea typeface="Helvetica Neue"/>
              <a:cs typeface="Helvetica Neue"/>
              <a:sym typeface="Helvetica Neue"/>
            </a:endParaRPr>
          </a:p>
          <a:p>
            <a:pPr algn="l" defTabSz="286984">
              <a:defRPr sz="1800"/>
            </a:pPr>
            <a:r>
              <a:rPr sz="1300">
                <a:latin typeface="Helvetica Neue Light"/>
                <a:ea typeface="Helvetica Neue Light"/>
                <a:cs typeface="Helvetica Neue Light"/>
                <a:sym typeface="Helvetica Neue Light"/>
              </a:rPr>
              <a:t>IBM secures the platform and infrastructure and provides you with the tools to secure your apps.</a:t>
            </a:r>
          </a:p>
        </p:txBody>
      </p:sp>
      <p:sp>
        <p:nvSpPr>
          <p:cNvPr id="430" name="Shape 430"/>
          <p:cNvSpPr/>
          <p:nvPr/>
        </p:nvSpPr>
        <p:spPr>
          <a:xfrm>
            <a:off x="2900438" y="1172112"/>
            <a:ext cx="2598588" cy="1361322"/>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lIns="79718" tIns="79718" rIns="79718" bIns="79718" anchor="ctr">
            <a:spAutoFit/>
          </a:bodyPr>
          <a:lstStyle/>
          <a:p>
            <a:pPr algn="l" defTabSz="286984">
              <a:spcBef>
                <a:spcPts val="377"/>
              </a:spcBef>
              <a:defRPr sz="1800"/>
            </a:pPr>
            <a:r>
              <a:rPr sz="1300" b="1">
                <a:solidFill>
                  <a:srgbClr val="5592DA"/>
                </a:solidFill>
                <a:latin typeface="Helvetica Neue"/>
                <a:ea typeface="Helvetica Neue"/>
                <a:cs typeface="Helvetica Neue"/>
                <a:sym typeface="Helvetica Neue"/>
              </a:rPr>
              <a:t>Deploy and manage hybrid apps seamlessly</a:t>
            </a:r>
            <a:endParaRPr sz="1300">
              <a:solidFill>
                <a:srgbClr val="5592DA"/>
              </a:solidFill>
              <a:latin typeface="Helvetica Neue"/>
              <a:ea typeface="Helvetica Neue"/>
              <a:cs typeface="Helvetica Neue"/>
              <a:sym typeface="Helvetica Neue"/>
            </a:endParaRPr>
          </a:p>
          <a:p>
            <a:pPr algn="l" defTabSz="286984">
              <a:defRPr sz="1800"/>
            </a:pPr>
            <a:r>
              <a:rPr sz="1300">
                <a:latin typeface="Helvetica Neue Light"/>
                <a:ea typeface="Helvetica Neue Light"/>
                <a:cs typeface="Helvetica Neue Light"/>
                <a:sym typeface="Helvetica Neue Light"/>
              </a:rPr>
              <a:t>Get a seamless dev and management experience across a number of hybrid implementations options.</a:t>
            </a:r>
          </a:p>
        </p:txBody>
      </p:sp>
      <p:sp>
        <p:nvSpPr>
          <p:cNvPr id="431" name="Shape 431"/>
          <p:cNvSpPr/>
          <p:nvPr/>
        </p:nvSpPr>
        <p:spPr>
          <a:xfrm>
            <a:off x="2899301" y="3562176"/>
            <a:ext cx="2598588" cy="1361322"/>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lIns="79718" tIns="79718" rIns="79718" bIns="79718" anchor="ctr">
            <a:spAutoFit/>
          </a:bodyPr>
          <a:lstStyle/>
          <a:p>
            <a:pPr algn="l" defTabSz="286984">
              <a:spcBef>
                <a:spcPts val="377"/>
              </a:spcBef>
              <a:defRPr sz="1800"/>
            </a:pPr>
            <a:r>
              <a:rPr sz="1300" b="1" dirty="0">
                <a:solidFill>
                  <a:srgbClr val="5592DA"/>
                </a:solidFill>
                <a:latin typeface="Helvetica Neue"/>
                <a:ea typeface="Helvetica Neue"/>
                <a:cs typeface="Helvetica Neue"/>
                <a:sym typeface="Helvetica Neue"/>
              </a:rPr>
              <a:t>Flexible Pricing </a:t>
            </a:r>
            <a:endParaRPr sz="1300" dirty="0">
              <a:solidFill>
                <a:srgbClr val="5592DA"/>
              </a:solidFill>
              <a:latin typeface="Helvetica Neue"/>
              <a:ea typeface="Helvetica Neue"/>
              <a:cs typeface="Helvetica Neue"/>
              <a:sym typeface="Helvetica Neue"/>
            </a:endParaRPr>
          </a:p>
          <a:p>
            <a:pPr algn="l" defTabSz="286984">
              <a:defRPr sz="1800"/>
            </a:pPr>
            <a:r>
              <a:rPr sz="1300" dirty="0">
                <a:latin typeface="Helvetica Neue Light"/>
                <a:ea typeface="Helvetica Neue Light"/>
                <a:cs typeface="Helvetica Neue Light"/>
                <a:sym typeface="Helvetica Neue Light"/>
              </a:rPr>
              <a:t>Try compute options and services for free and, when you’re ready, pay only for what you use. Pay as you go and subscription models offer choice and flexibility.</a:t>
            </a:r>
          </a:p>
        </p:txBody>
      </p:sp>
      <p:pic>
        <p:nvPicPr>
          <p:cNvPr id="432" name="i-l-hybrid-2x.png"/>
          <p:cNvPicPr/>
          <p:nvPr/>
        </p:nvPicPr>
        <p:blipFill>
          <a:blip r:embed="rId12">
            <a:extLst/>
          </a:blip>
          <a:stretch>
            <a:fillRect/>
          </a:stretch>
        </p:blipFill>
        <p:spPr>
          <a:xfrm>
            <a:off x="6323949" y="1873700"/>
            <a:ext cx="2074890" cy="938127"/>
          </a:xfrm>
          <a:prstGeom prst="rect">
            <a:avLst/>
          </a:prstGeom>
          <a:ln w="12700">
            <a:miter lim="400000"/>
          </a:ln>
        </p:spPr>
      </p:pic>
      <p:pic>
        <p:nvPicPr>
          <p:cNvPr id="433" name="i-l-cloudfoundry-2x.png"/>
          <p:cNvPicPr/>
          <p:nvPr/>
        </p:nvPicPr>
        <p:blipFill>
          <a:blip r:embed="rId13">
            <a:extLst/>
          </a:blip>
          <a:stretch>
            <a:fillRect/>
          </a:stretch>
        </p:blipFill>
        <p:spPr>
          <a:xfrm>
            <a:off x="6588770" y="303768"/>
            <a:ext cx="1545251" cy="416551"/>
          </a:xfrm>
          <a:prstGeom prst="rect">
            <a:avLst/>
          </a:prstGeom>
          <a:ln w="12700">
            <a:miter lim="400000"/>
          </a:ln>
        </p:spPr>
      </p:pic>
      <p:pic>
        <p:nvPicPr>
          <p:cNvPr id="434" name="i-l-openstack-2x.png"/>
          <p:cNvPicPr/>
          <p:nvPr/>
        </p:nvPicPr>
        <p:blipFill>
          <a:blip r:embed="rId14">
            <a:extLst/>
          </a:blip>
          <a:stretch>
            <a:fillRect/>
          </a:stretch>
        </p:blipFill>
        <p:spPr>
          <a:xfrm>
            <a:off x="6526806" y="1323060"/>
            <a:ext cx="1669179" cy="449959"/>
          </a:xfrm>
          <a:prstGeom prst="rect">
            <a:avLst/>
          </a:prstGeom>
          <a:ln w="12700">
            <a:miter lim="400000"/>
          </a:ln>
        </p:spPr>
      </p:pic>
      <p:pic>
        <p:nvPicPr>
          <p:cNvPr id="435" name="i-l-docker-2x.png"/>
          <p:cNvPicPr/>
          <p:nvPr/>
        </p:nvPicPr>
        <p:blipFill>
          <a:blip r:embed="rId15">
            <a:extLst/>
          </a:blip>
          <a:stretch>
            <a:fillRect/>
          </a:stretch>
        </p:blipFill>
        <p:spPr>
          <a:xfrm>
            <a:off x="6466019" y="783672"/>
            <a:ext cx="1790753" cy="482732"/>
          </a:xfrm>
          <a:prstGeom prst="rect">
            <a:avLst/>
          </a:prstGeom>
          <a:ln w="12700">
            <a:miter lim="400000"/>
          </a:ln>
        </p:spPr>
      </p:pic>
      <p:sp>
        <p:nvSpPr>
          <p:cNvPr id="436" name="Shape 436"/>
          <p:cNvSpPr/>
          <p:nvPr/>
        </p:nvSpPr>
        <p:spPr>
          <a:xfrm>
            <a:off x="6616239" y="1831338"/>
            <a:ext cx="1545251" cy="1"/>
          </a:xfrm>
          <a:prstGeom prst="line">
            <a:avLst/>
          </a:prstGeom>
          <a:ln w="25400">
            <a:solidFill>
              <a:srgbClr val="4E5A60">
                <a:alpha val="22000"/>
              </a:srgbClr>
            </a:solidFill>
            <a:miter lim="400000"/>
          </a:ln>
        </p:spPr>
        <p:txBody>
          <a:bodyPr lIns="0" tIns="0" rIns="0" bIns="0" anchor="ctr"/>
          <a:lstStyle/>
          <a:p>
            <a:pPr algn="l" defTabSz="286984">
              <a:defRPr sz="1200">
                <a:latin typeface="Helvetica"/>
                <a:ea typeface="Helvetica"/>
                <a:cs typeface="Helvetica"/>
                <a:sym typeface="Helvetica"/>
              </a:defRPr>
            </a:pPr>
            <a:endParaRPr/>
          </a:p>
        </p:txBody>
      </p:sp>
      <p:sp>
        <p:nvSpPr>
          <p:cNvPr id="437" name="Shape 437"/>
          <p:cNvSpPr/>
          <p:nvPr/>
        </p:nvSpPr>
        <p:spPr>
          <a:xfrm>
            <a:off x="6588770" y="2847211"/>
            <a:ext cx="1545251" cy="1"/>
          </a:xfrm>
          <a:prstGeom prst="line">
            <a:avLst/>
          </a:prstGeom>
          <a:ln w="25400">
            <a:solidFill>
              <a:srgbClr val="4E5A60">
                <a:alpha val="22000"/>
              </a:srgbClr>
            </a:solidFill>
            <a:miter lim="400000"/>
          </a:ln>
        </p:spPr>
        <p:txBody>
          <a:bodyPr lIns="0" tIns="0" rIns="0" bIns="0" anchor="ctr"/>
          <a:lstStyle/>
          <a:p>
            <a:pPr algn="l" defTabSz="286984">
              <a:defRPr sz="1200">
                <a:latin typeface="Helvetica"/>
                <a:ea typeface="Helvetica"/>
                <a:cs typeface="Helvetica"/>
                <a:sym typeface="Helvetica"/>
              </a:defRPr>
            </a:pPr>
            <a:endParaRPr/>
          </a:p>
        </p:txBody>
      </p:sp>
      <p:sp>
        <p:nvSpPr>
          <p:cNvPr id="438" name="Shape 438"/>
          <p:cNvSpPr/>
          <p:nvPr/>
        </p:nvSpPr>
        <p:spPr>
          <a:xfrm>
            <a:off x="6639727" y="3566414"/>
            <a:ext cx="1545251" cy="1"/>
          </a:xfrm>
          <a:prstGeom prst="line">
            <a:avLst/>
          </a:prstGeom>
          <a:ln w="25400">
            <a:solidFill>
              <a:srgbClr val="4E5A60">
                <a:alpha val="22000"/>
              </a:srgbClr>
            </a:solidFill>
            <a:miter lim="400000"/>
          </a:ln>
        </p:spPr>
        <p:txBody>
          <a:bodyPr lIns="0" tIns="0" rIns="0" bIns="0" anchor="ctr"/>
          <a:lstStyle/>
          <a:p>
            <a:pPr algn="l" defTabSz="286984">
              <a:defRPr sz="1200">
                <a:latin typeface="Helvetica"/>
                <a:ea typeface="Helvetica"/>
                <a:cs typeface="Helvetica"/>
                <a:sym typeface="Helvetica"/>
              </a:defRPr>
            </a:pPr>
            <a:endParaRPr/>
          </a:p>
        </p:txBody>
      </p:sp>
      <p:grpSp>
        <p:nvGrpSpPr>
          <p:cNvPr id="441" name="Group 441"/>
          <p:cNvGrpSpPr/>
          <p:nvPr/>
        </p:nvGrpSpPr>
        <p:grpSpPr>
          <a:xfrm>
            <a:off x="6445746" y="3672388"/>
            <a:ext cx="1933213" cy="980613"/>
            <a:chOff x="0" y="0"/>
            <a:chExt cx="2749458" cy="1859532"/>
          </a:xfrm>
        </p:grpSpPr>
        <p:pic>
          <p:nvPicPr>
            <p:cNvPr id="439" name="bluemix-env-graphic4.png"/>
            <p:cNvPicPr/>
            <p:nvPr/>
          </p:nvPicPr>
          <p:blipFill>
            <a:blip r:embed="rId16">
              <a:extLst/>
            </a:blip>
            <a:srcRect t="38" b="38"/>
            <a:stretch>
              <a:fillRect/>
            </a:stretch>
          </p:blipFill>
          <p:spPr>
            <a:xfrm>
              <a:off x="0" y="0"/>
              <a:ext cx="2721267" cy="1859533"/>
            </a:xfrm>
            <a:prstGeom prst="rect">
              <a:avLst/>
            </a:prstGeom>
            <a:ln w="12700" cap="flat">
              <a:noFill/>
              <a:miter lim="400000"/>
            </a:ln>
            <a:effectLst/>
          </p:spPr>
        </p:pic>
        <p:sp>
          <p:nvSpPr>
            <p:cNvPr id="440" name="Shape 440"/>
            <p:cNvSpPr/>
            <p:nvPr/>
          </p:nvSpPr>
          <p:spPr>
            <a:xfrm>
              <a:off x="1898832" y="1544067"/>
              <a:ext cx="850627" cy="20865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noAutofit/>
            </a:bodyPr>
            <a:lstStyle>
              <a:lvl1pPr algn="l" defTabSz="407477">
                <a:lnSpc>
                  <a:spcPct val="80000"/>
                </a:lnSpc>
                <a:spcBef>
                  <a:spcPts val="2100"/>
                </a:spcBef>
                <a:defRPr sz="500" i="1">
                  <a:solidFill>
                    <a:srgbClr val="A6AAA9"/>
                  </a:solidFill>
                  <a:latin typeface="Helvetica Neue Medium"/>
                  <a:ea typeface="Helvetica Neue Medium"/>
                  <a:cs typeface="Helvetica Neue Medium"/>
                  <a:sym typeface="Helvetica Neue Medium"/>
                </a:defRPr>
              </a:lvl1pPr>
            </a:lstStyle>
            <a:p>
              <a:pPr lvl="0">
                <a:defRPr sz="1800" i="0">
                  <a:solidFill>
                    <a:srgbClr val="000000"/>
                  </a:solidFill>
                </a:defRPr>
              </a:pPr>
              <a:r>
                <a:rPr sz="300"/>
                <a:t>Coming Summer 2015</a:t>
              </a:r>
            </a:p>
          </p:txBody>
        </p:sp>
      </p:grpSp>
    </p:spTree>
    <p:extLst>
      <p:ext uri="{BB962C8B-B14F-4D97-AF65-F5344CB8AC3E}">
        <p14:creationId xmlns:p14="http://schemas.microsoft.com/office/powerpoint/2010/main" val="3108581742"/>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6136" y="124516"/>
            <a:ext cx="8170334" cy="358502"/>
          </a:xfrm>
        </p:spPr>
        <p:txBody>
          <a:bodyPr>
            <a:noAutofit/>
          </a:bodyPr>
          <a:lstStyle/>
          <a:p>
            <a:r>
              <a:rPr lang="en-US" sz="3200" dirty="0" smtClean="0">
                <a:solidFill>
                  <a:srgbClr val="558ED5"/>
                </a:solidFill>
                <a:latin typeface="Helvetica"/>
                <a:cs typeface="Helvetica"/>
              </a:rPr>
              <a:t>Bluemix</a:t>
            </a:r>
            <a:r>
              <a:rPr lang="en-US" sz="3200" dirty="0" smtClean="0">
                <a:solidFill>
                  <a:srgbClr val="558ED5"/>
                </a:solidFill>
              </a:rPr>
              <a:t> – Private Cloud</a:t>
            </a:r>
            <a:endParaRPr lang="en-US" sz="3200" dirty="0">
              <a:solidFill>
                <a:srgbClr val="558ED5"/>
              </a:solidFill>
            </a:endParaRPr>
          </a:p>
        </p:txBody>
      </p:sp>
      <p:sp>
        <p:nvSpPr>
          <p:cNvPr id="399" name="Shape 399"/>
          <p:cNvSpPr>
            <a:spLocks noGrp="1"/>
          </p:cNvSpPr>
          <p:nvPr>
            <p:ph type="sldNum" sz="quarter" idx="4294967295"/>
          </p:nvPr>
        </p:nvSpPr>
        <p:spPr>
          <a:xfrm>
            <a:off x="0" y="4870450"/>
            <a:ext cx="169863" cy="200025"/>
          </a:xfrm>
          <a:prstGeom prst="rect">
            <a:avLst/>
          </a:prstGeom>
          <a:extLst>
            <a:ext uri="{C572A759-6A51-4108-AA02-DFA0A04FC94B}">
              <ma14:wrappingTextBoxFlag xmlns:ma14="http://schemas.microsoft.com/office/mac/drawingml/2011/main" xmlns="" val="1"/>
            </a:ext>
          </a:extLst>
        </p:spPr>
        <p:txBody>
          <a:bodyPr/>
          <a:lstStyle/>
          <a:p>
            <a:pPr lvl="0">
              <a:defRPr>
                <a:solidFill>
                  <a:srgbClr val="000000"/>
                </a:solidFill>
              </a:defRPr>
            </a:pPr>
            <a:fld id="{86CB4B4D-7CA3-9044-876B-883B54F8677D}" type="slidenum">
              <a:rPr>
                <a:solidFill>
                  <a:srgbClr val="A6AAA9"/>
                </a:solidFill>
              </a:rPr>
              <a:t>22</a:t>
            </a:fld>
            <a:endParaRPr>
              <a:solidFill>
                <a:srgbClr val="A6AAA9"/>
              </a:solidFill>
            </a:endParaRPr>
          </a:p>
        </p:txBody>
      </p:sp>
      <p:sp>
        <p:nvSpPr>
          <p:cNvPr id="400" name="Shape 400"/>
          <p:cNvSpPr/>
          <p:nvPr/>
        </p:nvSpPr>
        <p:spPr>
          <a:xfrm>
            <a:off x="277143" y="582819"/>
            <a:ext cx="8748185" cy="495284"/>
          </a:xfrm>
          <a:prstGeom prst="rect">
            <a:avLst/>
          </a:prstGeom>
          <a:ln w="12700">
            <a:miter lim="400000"/>
          </a:ln>
          <a:extLst>
            <a:ext uri="{C572A759-6A51-4108-AA02-DFA0A04FC94B}">
              <ma14:wrappingTextBoxFlag xmlns:ma14="http://schemas.microsoft.com/office/mac/drawingml/2011/main" xmlns="" val="1"/>
            </a:ext>
          </a:extLst>
        </p:spPr>
        <p:txBody>
          <a:bodyPr wrap="square" lIns="31887" tIns="31887" rIns="31887" bIns="31887" anchor="ctr">
            <a:spAutoFit/>
          </a:bodyPr>
          <a:lstStyle/>
          <a:p>
            <a:pPr algn="l" defTabSz="286984">
              <a:spcBef>
                <a:spcPts val="1506"/>
              </a:spcBef>
              <a:defRPr sz="1800"/>
            </a:pPr>
            <a:r>
              <a:rPr sz="1400" dirty="0" smtClean="0">
                <a:latin typeface="Helvetica Neue Light"/>
                <a:ea typeface="Helvetica Neue Light"/>
                <a:cs typeface="Helvetica Neue Light"/>
                <a:sym typeface="Helvetica Neue Light"/>
              </a:rPr>
              <a:t>Bluemix</a:t>
            </a:r>
            <a:r>
              <a:rPr lang="ga-IE" sz="1400" dirty="0" smtClean="0">
                <a:latin typeface="Helvetica Neue Light"/>
                <a:ea typeface="Helvetica Neue Light"/>
                <a:cs typeface="Helvetica Neue Light"/>
                <a:sym typeface="Helvetica Neue Light"/>
              </a:rPr>
              <a:t> Private Cloud</a:t>
            </a:r>
            <a:r>
              <a:rPr sz="1400" dirty="0" smtClean="0">
                <a:latin typeface="Helvetica Neue Light"/>
                <a:ea typeface="Helvetica Neue Light"/>
                <a:cs typeface="Helvetica Neue Light"/>
                <a:sym typeface="Helvetica Neue Light"/>
              </a:rPr>
              <a:t> </a:t>
            </a:r>
            <a:r>
              <a:rPr lang="ga-IE" sz="1400" dirty="0" smtClean="0">
                <a:latin typeface="Helvetica Neue Light"/>
                <a:ea typeface="Helvetica Neue Light"/>
                <a:cs typeface="Helvetica Neue Light"/>
                <a:sym typeface="Helvetica Neue Light"/>
              </a:rPr>
              <a:t>is a single-tenancy </a:t>
            </a:r>
            <a:r>
              <a:rPr sz="1400" b="1" dirty="0" smtClean="0">
                <a:latin typeface="Helvetica Neue"/>
                <a:ea typeface="Helvetica Neue"/>
                <a:cs typeface="Helvetica Neue"/>
                <a:sym typeface="Helvetica Neue"/>
              </a:rPr>
              <a:t>open</a:t>
            </a:r>
            <a:r>
              <a:rPr sz="1400" b="1" dirty="0">
                <a:latin typeface="Helvetica Neue"/>
                <a:ea typeface="Helvetica Neue"/>
                <a:cs typeface="Helvetica Neue"/>
                <a:sym typeface="Helvetica Neue"/>
              </a:rPr>
              <a:t>-standards</a:t>
            </a:r>
            <a:r>
              <a:rPr sz="1400" dirty="0">
                <a:latin typeface="Helvetica Neue Light"/>
                <a:ea typeface="Helvetica Neue Light"/>
                <a:cs typeface="Helvetica Neue Light"/>
                <a:sym typeface="Helvetica Neue Light"/>
              </a:rPr>
              <a:t>, cloud-based </a:t>
            </a:r>
            <a:r>
              <a:rPr sz="1400" b="1" dirty="0">
                <a:latin typeface="Helvetica Neue"/>
                <a:ea typeface="Helvetica Neue"/>
                <a:cs typeface="Helvetica Neue"/>
                <a:sym typeface="Helvetica Neue"/>
              </a:rPr>
              <a:t>platform</a:t>
            </a:r>
            <a:r>
              <a:rPr sz="1400" dirty="0">
                <a:latin typeface="Helvetica Neue Light"/>
                <a:ea typeface="Helvetica Neue Light"/>
                <a:cs typeface="Helvetica Neue Light"/>
                <a:sym typeface="Helvetica Neue Light"/>
              </a:rPr>
              <a:t> for </a:t>
            </a:r>
            <a:r>
              <a:rPr sz="1400" b="1" dirty="0">
                <a:latin typeface="Helvetica Neue"/>
                <a:ea typeface="Helvetica Neue"/>
                <a:cs typeface="Helvetica Neue"/>
                <a:sym typeface="Helvetica Neue"/>
              </a:rPr>
              <a:t>building</a:t>
            </a:r>
            <a:r>
              <a:rPr sz="1400" dirty="0">
                <a:latin typeface="Helvetica Neue Light"/>
                <a:ea typeface="Helvetica Neue Light"/>
                <a:cs typeface="Helvetica Neue Light"/>
                <a:sym typeface="Helvetica Neue Light"/>
              </a:rPr>
              <a:t>, </a:t>
            </a:r>
            <a:r>
              <a:rPr sz="1400" b="1" dirty="0">
                <a:latin typeface="Helvetica Neue"/>
                <a:ea typeface="Helvetica Neue"/>
                <a:cs typeface="Helvetica Neue"/>
                <a:sym typeface="Helvetica Neue"/>
              </a:rPr>
              <a:t>running, and managing </a:t>
            </a:r>
            <a:r>
              <a:rPr sz="1400" b="1" dirty="0" smtClean="0">
                <a:latin typeface="Helvetica Neue"/>
                <a:ea typeface="Helvetica Neue"/>
                <a:cs typeface="Helvetica Neue"/>
                <a:sym typeface="Helvetica Neue"/>
              </a:rPr>
              <a:t>applications</a:t>
            </a:r>
            <a:r>
              <a:rPr lang="ga-IE" sz="1400" b="1" dirty="0" smtClean="0">
                <a:latin typeface="Helvetica Neue"/>
                <a:ea typeface="Helvetica Neue"/>
                <a:cs typeface="Helvetica Neue"/>
                <a:sym typeface="Helvetica Neue"/>
              </a:rPr>
              <a:t>, </a:t>
            </a:r>
            <a:r>
              <a:rPr lang="ga-IE" sz="1400" dirty="0" smtClean="0">
                <a:latin typeface="Helvetica Neue"/>
                <a:ea typeface="Helvetica Neue"/>
                <a:cs typeface="Helvetica Neue"/>
                <a:sym typeface="Helvetica Neue"/>
              </a:rPr>
              <a:t>available as Dedicated or Local</a:t>
            </a:r>
            <a:endParaRPr sz="1400" dirty="0">
              <a:latin typeface="Helvetica Neue"/>
              <a:ea typeface="Helvetica Neue"/>
              <a:cs typeface="Helvetica Neue"/>
              <a:sym typeface="Helvetica Neue"/>
            </a:endParaRPr>
          </a:p>
        </p:txBody>
      </p:sp>
      <p:sp>
        <p:nvSpPr>
          <p:cNvPr id="426" name="Shape 426"/>
          <p:cNvSpPr/>
          <p:nvPr/>
        </p:nvSpPr>
        <p:spPr>
          <a:xfrm>
            <a:off x="277140" y="1600579"/>
            <a:ext cx="3030190" cy="961212"/>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wrap="square" lIns="79718" tIns="79718" rIns="79718" bIns="79718" anchor="ctr">
            <a:spAutoFit/>
          </a:bodyPr>
          <a:lstStyle/>
          <a:p>
            <a:pPr algn="l" defTabSz="286984">
              <a:spcBef>
                <a:spcPts val="377"/>
              </a:spcBef>
              <a:defRPr sz="1800"/>
            </a:pPr>
            <a:r>
              <a:rPr lang="ga-IE" sz="1300" b="1" dirty="0" smtClean="0">
                <a:solidFill>
                  <a:srgbClr val="5592DA"/>
                </a:solidFill>
                <a:latin typeface="Helvetica Neue"/>
                <a:ea typeface="Helvetica Neue"/>
                <a:cs typeface="Helvetica Neue"/>
                <a:sym typeface="Helvetica Neue"/>
              </a:rPr>
              <a:t>Dedicatd to you</a:t>
            </a:r>
            <a:endParaRPr sz="1300" dirty="0">
              <a:solidFill>
                <a:srgbClr val="5592DA"/>
              </a:solidFill>
              <a:latin typeface="Helvetica Neue"/>
              <a:ea typeface="Helvetica Neue"/>
              <a:cs typeface="Helvetica Neue"/>
              <a:sym typeface="Helvetica Neue"/>
            </a:endParaRPr>
          </a:p>
          <a:p>
            <a:pPr algn="l" defTabSz="286984">
              <a:defRPr sz="1800"/>
            </a:pPr>
            <a:r>
              <a:rPr lang="ga-IE" sz="1300" dirty="0" smtClean="0">
                <a:latin typeface="Helvetica Neue Light"/>
                <a:ea typeface="Helvetica Neue Light"/>
                <a:cs typeface="Helvetica Neue Light"/>
                <a:sym typeface="Helvetica Neue Light"/>
              </a:rPr>
              <a:t>A single tenancy envoirnment that is dedicated to you – allowing you to satisfy regulatory and legal compliance</a:t>
            </a:r>
            <a:endParaRPr sz="1300" dirty="0">
              <a:latin typeface="Helvetica Neue Light"/>
              <a:ea typeface="Helvetica Neue Light"/>
              <a:cs typeface="Helvetica Neue Light"/>
              <a:sym typeface="Helvetica Neue Light"/>
            </a:endParaRPr>
          </a:p>
        </p:txBody>
      </p:sp>
      <p:sp>
        <p:nvSpPr>
          <p:cNvPr id="427" name="Shape 427"/>
          <p:cNvSpPr/>
          <p:nvPr/>
        </p:nvSpPr>
        <p:spPr>
          <a:xfrm>
            <a:off x="277142" y="2768871"/>
            <a:ext cx="3030189" cy="961212"/>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wrap="square" lIns="79718" tIns="79718" rIns="79718" bIns="79718" anchor="ctr">
            <a:spAutoFit/>
          </a:bodyPr>
          <a:lstStyle/>
          <a:p>
            <a:pPr algn="l" defTabSz="286984">
              <a:spcBef>
                <a:spcPts val="377"/>
              </a:spcBef>
              <a:defRPr sz="1800"/>
            </a:pPr>
            <a:r>
              <a:rPr lang="ga-IE" sz="1300" b="1" dirty="0" smtClean="0">
                <a:solidFill>
                  <a:srgbClr val="5592DA"/>
                </a:solidFill>
                <a:latin typeface="Helvetica Neue"/>
                <a:ea typeface="Helvetica Neue"/>
                <a:cs typeface="Helvetica Neue"/>
                <a:sym typeface="Helvetica Neue"/>
              </a:rPr>
              <a:t>Focus on App’s – Not Iron</a:t>
            </a:r>
            <a:endParaRPr sz="1300" dirty="0">
              <a:solidFill>
                <a:srgbClr val="5592DA"/>
              </a:solidFill>
              <a:latin typeface="Helvetica Neue"/>
              <a:ea typeface="Helvetica Neue"/>
              <a:cs typeface="Helvetica Neue"/>
              <a:sym typeface="Helvetica Neue"/>
            </a:endParaRPr>
          </a:p>
          <a:p>
            <a:pPr algn="l" defTabSz="286984">
              <a:defRPr sz="1800"/>
            </a:pPr>
            <a:r>
              <a:rPr lang="ga-IE" sz="1300" dirty="0" smtClean="0">
                <a:latin typeface="Helvetica Neue Light"/>
                <a:ea typeface="Helvetica Neue Light"/>
                <a:cs typeface="Helvetica Neue Light"/>
                <a:sym typeface="Helvetica Neue Light"/>
              </a:rPr>
              <a:t>Focus on building customer applications and services. IBM manages the platform and your dedicated service </a:t>
            </a:r>
            <a:endParaRPr sz="1300" dirty="0">
              <a:latin typeface="Helvetica Neue Light"/>
              <a:ea typeface="Helvetica Neue Light"/>
              <a:cs typeface="Helvetica Neue Light"/>
              <a:sym typeface="Helvetica Neue Light"/>
            </a:endParaRPr>
          </a:p>
        </p:txBody>
      </p:sp>
      <p:sp>
        <p:nvSpPr>
          <p:cNvPr id="428" name="Shape 428"/>
          <p:cNvSpPr/>
          <p:nvPr/>
        </p:nvSpPr>
        <p:spPr>
          <a:xfrm>
            <a:off x="277141" y="3961045"/>
            <a:ext cx="3030188" cy="961212"/>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wrap="square" lIns="79718" tIns="79718" rIns="79718" bIns="79718" anchor="ctr">
            <a:spAutoFit/>
          </a:bodyPr>
          <a:lstStyle/>
          <a:p>
            <a:pPr algn="l" defTabSz="286984">
              <a:spcBef>
                <a:spcPts val="377"/>
              </a:spcBef>
              <a:defRPr sz="1800"/>
            </a:pPr>
            <a:r>
              <a:rPr lang="ga-IE" sz="1300" b="1" dirty="0" smtClean="0">
                <a:solidFill>
                  <a:srgbClr val="5592DA"/>
                </a:solidFill>
                <a:latin typeface="Helvetica Neue"/>
                <a:ea typeface="Helvetica Neue"/>
                <a:cs typeface="Helvetica Neue"/>
                <a:sym typeface="Helvetica Neue"/>
              </a:rPr>
              <a:t>Global Locations</a:t>
            </a:r>
            <a:endParaRPr sz="1300" dirty="0">
              <a:solidFill>
                <a:srgbClr val="5592DA"/>
              </a:solidFill>
              <a:latin typeface="Helvetica Neue"/>
              <a:ea typeface="Helvetica Neue"/>
              <a:cs typeface="Helvetica Neue"/>
              <a:sym typeface="Helvetica Neue"/>
            </a:endParaRPr>
          </a:p>
          <a:p>
            <a:pPr algn="l" defTabSz="286984">
              <a:defRPr sz="1800"/>
            </a:pPr>
            <a:r>
              <a:rPr lang="ga-IE" sz="1300" dirty="0" smtClean="0">
                <a:latin typeface="Helvetica Neue Light"/>
                <a:ea typeface="Helvetica Neue Light"/>
                <a:cs typeface="Helvetica Neue Light"/>
                <a:sym typeface="Helvetica Neue Light"/>
              </a:rPr>
              <a:t>Bringing you closer to your user with dedicated living in any SoftLayer data center around the globe</a:t>
            </a:r>
            <a:endParaRPr sz="1300" dirty="0">
              <a:latin typeface="Helvetica Neue Light"/>
              <a:ea typeface="Helvetica Neue Light"/>
              <a:cs typeface="Helvetica Neue Light"/>
              <a:sym typeface="Helvetica Neue Light"/>
            </a:endParaRPr>
          </a:p>
        </p:txBody>
      </p:sp>
      <p:pic>
        <p:nvPicPr>
          <p:cNvPr id="439" name="bluemix-env-graphic4.png"/>
          <p:cNvPicPr/>
          <p:nvPr/>
        </p:nvPicPr>
        <p:blipFill>
          <a:blip r:embed="rId3">
            <a:extLst/>
          </a:blip>
          <a:srcRect t="38" b="38"/>
          <a:stretch>
            <a:fillRect/>
          </a:stretch>
        </p:blipFill>
        <p:spPr>
          <a:xfrm>
            <a:off x="3524401" y="1312510"/>
            <a:ext cx="2025031" cy="1202624"/>
          </a:xfrm>
          <a:prstGeom prst="rect">
            <a:avLst/>
          </a:prstGeom>
          <a:ln w="12700" cap="flat">
            <a:noFill/>
            <a:miter lim="400000"/>
          </a:ln>
          <a:effectLst/>
        </p:spPr>
      </p:pic>
      <p:sp>
        <p:nvSpPr>
          <p:cNvPr id="46" name="Title 1"/>
          <p:cNvSpPr txBox="1">
            <a:spLocks/>
          </p:cNvSpPr>
          <p:nvPr/>
        </p:nvSpPr>
        <p:spPr>
          <a:xfrm>
            <a:off x="262633" y="1164018"/>
            <a:ext cx="2483263" cy="358502"/>
          </a:xfrm>
          <a:prstGeom prst="rect">
            <a:avLst/>
          </a:prstGeom>
        </p:spPr>
        <p:txBody>
          <a:bodyPr vert="horz" lIns="28573" tIns="28573" rIns="28573" bIns="28573" rtlCol="0" anchor="ctr">
            <a:noAutofit/>
          </a:bodyPr>
          <a:lstStyle>
            <a:lvl1pPr algn="ctr" defTabSz="457200" rtl="0" eaLnBrk="1" latinLnBrk="0" hangingPunct="1">
              <a:spcBef>
                <a:spcPct val="0"/>
              </a:spcBef>
              <a:buNone/>
              <a:defRPr sz="3600" b="1" kern="1200">
                <a:solidFill>
                  <a:schemeClr val="tx1"/>
                </a:solidFill>
                <a:latin typeface="+mj-lt"/>
                <a:ea typeface="+mj-ea"/>
                <a:cs typeface="+mj-cs"/>
              </a:defRPr>
            </a:lvl1pPr>
          </a:lstStyle>
          <a:p>
            <a:pPr algn="l"/>
            <a:r>
              <a:rPr lang="en-US" sz="2000" u="sng" dirty="0" smtClean="0">
                <a:solidFill>
                  <a:schemeClr val="accent3">
                    <a:lumMod val="75000"/>
                  </a:schemeClr>
                </a:solidFill>
              </a:rPr>
              <a:t>Bluemix Dedicated</a:t>
            </a:r>
            <a:endParaRPr lang="en-US" sz="2000" u="sng" dirty="0">
              <a:solidFill>
                <a:schemeClr val="accent3">
                  <a:lumMod val="75000"/>
                </a:schemeClr>
              </a:solidFill>
            </a:endParaRPr>
          </a:p>
        </p:txBody>
      </p:sp>
      <p:sp>
        <p:nvSpPr>
          <p:cNvPr id="47" name="Shape 399"/>
          <p:cNvSpPr txBox="1">
            <a:spLocks/>
          </p:cNvSpPr>
          <p:nvPr/>
        </p:nvSpPr>
        <p:spPr>
          <a:xfrm>
            <a:off x="5577340" y="4869745"/>
            <a:ext cx="169736" cy="200918"/>
          </a:xfrm>
          <a:prstGeom prst="rect">
            <a:avLst/>
          </a:prstGeom>
          <a:extLst>
            <a:ext uri="{C572A759-6A51-4108-AA02-DFA0A04FC94B}">
              <ma14:wrappingTextBoxFlag xmlns:ma14="http://schemas.microsoft.com/office/mac/drawingml/2011/main" xmlns="" val="1"/>
            </a:ext>
          </a:extLst>
        </p:spPr>
        <p:txBody>
          <a:bodyPr vert="horz" lIns="91440" tIns="45720" rIns="91440" bIns="45720" rtlCol="0" anchor="ctr"/>
          <a:lstStyle>
            <a:lvl1pPr algn="r">
              <a:defRPr sz="1200">
                <a:solidFill>
                  <a:schemeClr val="tx1">
                    <a:tint val="75000"/>
                  </a:schemeClr>
                </a:solidFill>
                <a:latin typeface="Arial"/>
                <a:ea typeface="Arial"/>
                <a:cs typeface="Arial"/>
                <a:sym typeface="Arial"/>
              </a:defRPr>
            </a:lvl1pPr>
            <a:lvl2pPr indent="457200">
              <a:defRPr>
                <a:latin typeface="Arial"/>
                <a:ea typeface="Arial"/>
                <a:cs typeface="Arial"/>
                <a:sym typeface="Arial"/>
              </a:defRPr>
            </a:lvl2pPr>
            <a:lvl3pPr indent="914400">
              <a:defRPr>
                <a:latin typeface="Arial"/>
                <a:ea typeface="Arial"/>
                <a:cs typeface="Arial"/>
                <a:sym typeface="Arial"/>
              </a:defRPr>
            </a:lvl3pPr>
            <a:lvl4pPr indent="1371600">
              <a:defRPr>
                <a:latin typeface="Arial"/>
                <a:ea typeface="Arial"/>
                <a:cs typeface="Arial"/>
                <a:sym typeface="Arial"/>
              </a:defRPr>
            </a:lvl4pPr>
            <a:lvl5pPr indent="1828800">
              <a:defRPr>
                <a:latin typeface="Arial"/>
                <a:ea typeface="Arial"/>
                <a:cs typeface="Arial"/>
                <a:sym typeface="Arial"/>
              </a:defRPr>
            </a:lvl5pPr>
            <a:lvl6pPr indent="2286000">
              <a:defRPr>
                <a:latin typeface="Arial"/>
                <a:ea typeface="Arial"/>
                <a:cs typeface="Arial"/>
                <a:sym typeface="Arial"/>
              </a:defRPr>
            </a:lvl6pPr>
            <a:lvl7pPr indent="2743200">
              <a:defRPr>
                <a:latin typeface="Arial"/>
                <a:ea typeface="Arial"/>
                <a:cs typeface="Arial"/>
                <a:sym typeface="Arial"/>
              </a:defRPr>
            </a:lvl7pPr>
            <a:lvl8pPr indent="3200400">
              <a:defRPr>
                <a:latin typeface="Arial"/>
                <a:ea typeface="Arial"/>
                <a:cs typeface="Arial"/>
                <a:sym typeface="Arial"/>
              </a:defRPr>
            </a:lvl8pPr>
            <a:lvl9pPr indent="3657600">
              <a:defRPr>
                <a:latin typeface="Arial"/>
                <a:ea typeface="Arial"/>
                <a:cs typeface="Arial"/>
                <a:sym typeface="Arial"/>
              </a:defRPr>
            </a:lvl9pPr>
          </a:lstStyle>
          <a:p>
            <a:pPr>
              <a:defRPr>
                <a:solidFill>
                  <a:srgbClr val="000000"/>
                </a:solidFill>
              </a:defRPr>
            </a:pPr>
            <a:fld id="{86CB4B4D-7CA3-9044-876B-883B54F8677D}" type="slidenum">
              <a:rPr lang="en-US" smtClean="0">
                <a:solidFill>
                  <a:srgbClr val="A6AAA9"/>
                </a:solidFill>
              </a:rPr>
              <a:pPr>
                <a:defRPr>
                  <a:solidFill>
                    <a:srgbClr val="000000"/>
                  </a:solidFill>
                </a:defRPr>
              </a:pPr>
              <a:t>22</a:t>
            </a:fld>
            <a:endParaRPr lang="en-US">
              <a:solidFill>
                <a:srgbClr val="A6AAA9"/>
              </a:solidFill>
            </a:endParaRPr>
          </a:p>
        </p:txBody>
      </p:sp>
      <p:sp>
        <p:nvSpPr>
          <p:cNvPr id="48" name="Shape 426"/>
          <p:cNvSpPr/>
          <p:nvPr/>
        </p:nvSpPr>
        <p:spPr>
          <a:xfrm>
            <a:off x="5756072" y="1600579"/>
            <a:ext cx="3030190" cy="961212"/>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wrap="square" lIns="79718" tIns="79718" rIns="79718" bIns="79718" anchor="ctr">
            <a:spAutoFit/>
          </a:bodyPr>
          <a:lstStyle/>
          <a:p>
            <a:pPr algn="l" defTabSz="286984">
              <a:spcBef>
                <a:spcPts val="377"/>
              </a:spcBef>
              <a:defRPr sz="1800"/>
            </a:pPr>
            <a:r>
              <a:rPr lang="ga-IE" sz="1300" b="1" dirty="0" smtClean="0">
                <a:solidFill>
                  <a:srgbClr val="5592DA"/>
                </a:solidFill>
                <a:latin typeface="Helvetica Neue"/>
                <a:ea typeface="Helvetica Neue"/>
                <a:cs typeface="Helvetica Neue"/>
                <a:sym typeface="Helvetica Neue"/>
              </a:rPr>
              <a:t>Deployment Choice</a:t>
            </a:r>
            <a:endParaRPr sz="1300" dirty="0">
              <a:solidFill>
                <a:srgbClr val="5592DA"/>
              </a:solidFill>
              <a:latin typeface="Helvetica Neue"/>
              <a:ea typeface="Helvetica Neue"/>
              <a:cs typeface="Helvetica Neue"/>
              <a:sym typeface="Helvetica Neue"/>
            </a:endParaRPr>
          </a:p>
          <a:p>
            <a:pPr algn="l" defTabSz="286984">
              <a:defRPr sz="1800"/>
            </a:pPr>
            <a:r>
              <a:rPr lang="ga-IE" sz="1300" dirty="0" smtClean="0">
                <a:latin typeface="Helvetica Neue Light"/>
                <a:ea typeface="Helvetica Neue Light"/>
                <a:cs typeface="Helvetica Neue Light"/>
                <a:sym typeface="Helvetica Neue Light"/>
              </a:rPr>
              <a:t>Bluemix Local runs on either VMWare or OpenStack driven infrastructure.</a:t>
            </a:r>
          </a:p>
          <a:p>
            <a:pPr algn="l" defTabSz="286984">
              <a:defRPr sz="1800"/>
            </a:pPr>
            <a:endParaRPr sz="1300" dirty="0">
              <a:latin typeface="Helvetica Neue Light"/>
              <a:ea typeface="Helvetica Neue Light"/>
              <a:cs typeface="Helvetica Neue Light"/>
              <a:sym typeface="Helvetica Neue Light"/>
            </a:endParaRPr>
          </a:p>
        </p:txBody>
      </p:sp>
      <p:sp>
        <p:nvSpPr>
          <p:cNvPr id="49" name="Shape 427"/>
          <p:cNvSpPr/>
          <p:nvPr/>
        </p:nvSpPr>
        <p:spPr>
          <a:xfrm>
            <a:off x="5756074" y="2941468"/>
            <a:ext cx="3030189" cy="761157"/>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wrap="square" lIns="79718" tIns="79718" rIns="79718" bIns="79718" anchor="ctr">
            <a:spAutoFit/>
          </a:bodyPr>
          <a:lstStyle/>
          <a:p>
            <a:pPr algn="l" defTabSz="286984">
              <a:spcBef>
                <a:spcPts val="377"/>
              </a:spcBef>
              <a:defRPr sz="1800"/>
            </a:pPr>
            <a:r>
              <a:rPr lang="ga-IE" sz="1300" b="1" dirty="0" smtClean="0">
                <a:solidFill>
                  <a:srgbClr val="5592DA"/>
                </a:solidFill>
                <a:latin typeface="Helvetica Neue"/>
                <a:ea typeface="Helvetica Neue"/>
                <a:cs typeface="Helvetica Neue"/>
                <a:sym typeface="Helvetica Neue"/>
              </a:rPr>
              <a:t>Portable Apps &amp; Services</a:t>
            </a:r>
            <a:endParaRPr sz="1300" dirty="0">
              <a:solidFill>
                <a:srgbClr val="5592DA"/>
              </a:solidFill>
              <a:latin typeface="Helvetica Neue"/>
              <a:ea typeface="Helvetica Neue"/>
              <a:cs typeface="Helvetica Neue"/>
              <a:sym typeface="Helvetica Neue"/>
            </a:endParaRPr>
          </a:p>
          <a:p>
            <a:pPr algn="l" defTabSz="286984">
              <a:defRPr sz="1800"/>
            </a:pPr>
            <a:r>
              <a:rPr lang="ga-IE" sz="1300" dirty="0" smtClean="0">
                <a:latin typeface="Helvetica Neue Light"/>
                <a:ea typeface="Helvetica Neue Light"/>
                <a:cs typeface="Helvetica Neue Light"/>
                <a:sym typeface="Helvetica Neue Light"/>
              </a:rPr>
              <a:t>Move workloads as performance requirements or regulation change </a:t>
            </a:r>
            <a:endParaRPr sz="1300" dirty="0">
              <a:latin typeface="Helvetica Neue Light"/>
              <a:ea typeface="Helvetica Neue Light"/>
              <a:cs typeface="Helvetica Neue Light"/>
              <a:sym typeface="Helvetica Neue Light"/>
            </a:endParaRPr>
          </a:p>
        </p:txBody>
      </p:sp>
      <p:sp>
        <p:nvSpPr>
          <p:cNvPr id="50" name="Shape 428"/>
          <p:cNvSpPr/>
          <p:nvPr/>
        </p:nvSpPr>
        <p:spPr>
          <a:xfrm>
            <a:off x="5756073" y="3909398"/>
            <a:ext cx="3030188" cy="1161267"/>
          </a:xfrm>
          <a:prstGeom prst="rect">
            <a:avLst/>
          </a:prstGeom>
          <a:solidFill>
            <a:srgbClr val="5592DA">
              <a:alpha val="6000"/>
            </a:srgbClr>
          </a:solidFill>
          <a:ln w="12700">
            <a:miter lim="400000"/>
          </a:ln>
          <a:extLst>
            <a:ext uri="{C572A759-6A51-4108-AA02-DFA0A04FC94B}">
              <ma14:wrappingTextBoxFlag xmlns:ma14="http://schemas.microsoft.com/office/mac/drawingml/2011/main" xmlns="" val="1"/>
            </a:ext>
          </a:extLst>
        </p:spPr>
        <p:txBody>
          <a:bodyPr wrap="square" lIns="79718" tIns="79718" rIns="79718" bIns="79718" anchor="ctr">
            <a:spAutoFit/>
          </a:bodyPr>
          <a:lstStyle/>
          <a:p>
            <a:pPr algn="l" defTabSz="286984">
              <a:spcBef>
                <a:spcPts val="377"/>
              </a:spcBef>
              <a:defRPr sz="1800"/>
            </a:pPr>
            <a:r>
              <a:rPr lang="ga-IE" sz="1300" b="1" dirty="0" smtClean="0">
                <a:solidFill>
                  <a:srgbClr val="5592DA"/>
                </a:solidFill>
                <a:latin typeface="Helvetica Neue"/>
                <a:ea typeface="Helvetica Neue"/>
                <a:cs typeface="Helvetica Neue"/>
                <a:sym typeface="Helvetica Neue"/>
              </a:rPr>
              <a:t>We’re on call – 24/7</a:t>
            </a:r>
            <a:endParaRPr sz="1300" dirty="0">
              <a:solidFill>
                <a:srgbClr val="5592DA"/>
              </a:solidFill>
              <a:latin typeface="Helvetica Neue"/>
              <a:ea typeface="Helvetica Neue"/>
              <a:cs typeface="Helvetica Neue"/>
              <a:sym typeface="Helvetica Neue"/>
            </a:endParaRPr>
          </a:p>
          <a:p>
            <a:pPr algn="l" defTabSz="286984">
              <a:defRPr sz="1800"/>
            </a:pPr>
            <a:r>
              <a:rPr lang="ga-IE" sz="1300" dirty="0" smtClean="0">
                <a:latin typeface="Helvetica Neue Light"/>
                <a:ea typeface="Helvetica Neue Light"/>
                <a:cs typeface="Helvetica Neue Light"/>
                <a:sym typeface="Helvetica Neue Light"/>
              </a:rPr>
              <a:t>Experts are always on hand to solve your problems. Premium support options are available to meet your requirements</a:t>
            </a:r>
            <a:endParaRPr sz="1300" dirty="0">
              <a:latin typeface="Helvetica Neue Light"/>
              <a:ea typeface="Helvetica Neue Light"/>
              <a:cs typeface="Helvetica Neue Light"/>
              <a:sym typeface="Helvetica Neue Light"/>
            </a:endParaRPr>
          </a:p>
        </p:txBody>
      </p:sp>
      <p:sp>
        <p:nvSpPr>
          <p:cNvPr id="51" name="Title 1"/>
          <p:cNvSpPr txBox="1">
            <a:spLocks/>
          </p:cNvSpPr>
          <p:nvPr/>
        </p:nvSpPr>
        <p:spPr>
          <a:xfrm>
            <a:off x="5783430" y="1164018"/>
            <a:ext cx="2483263" cy="358502"/>
          </a:xfrm>
          <a:prstGeom prst="rect">
            <a:avLst/>
          </a:prstGeom>
        </p:spPr>
        <p:txBody>
          <a:bodyPr vert="horz" lIns="28573" tIns="28573" rIns="28573" bIns="28573" rtlCol="0" anchor="ctr">
            <a:noAutofit/>
          </a:bodyPr>
          <a:lstStyle>
            <a:lvl1pPr algn="ctr" defTabSz="457200" rtl="0" eaLnBrk="1" latinLnBrk="0" hangingPunct="1">
              <a:spcBef>
                <a:spcPct val="0"/>
              </a:spcBef>
              <a:buNone/>
              <a:defRPr sz="3600" b="1" kern="1200">
                <a:solidFill>
                  <a:schemeClr val="tx1"/>
                </a:solidFill>
                <a:latin typeface="+mj-lt"/>
                <a:ea typeface="+mj-ea"/>
                <a:cs typeface="+mj-cs"/>
              </a:defRPr>
            </a:lvl1pPr>
          </a:lstStyle>
          <a:p>
            <a:pPr algn="l"/>
            <a:r>
              <a:rPr lang="en-US" sz="2000" u="sng" dirty="0" smtClean="0">
                <a:solidFill>
                  <a:schemeClr val="accent3">
                    <a:lumMod val="75000"/>
                  </a:schemeClr>
                </a:solidFill>
              </a:rPr>
              <a:t>Bluemix Local</a:t>
            </a:r>
            <a:endParaRPr lang="en-US" sz="2000" u="sng" dirty="0">
              <a:solidFill>
                <a:schemeClr val="accent3">
                  <a:lumMod val="75000"/>
                </a:schemeClr>
              </a:solidFill>
            </a:endParaRPr>
          </a:p>
        </p:txBody>
      </p:sp>
      <p:sp>
        <p:nvSpPr>
          <p:cNvPr id="3" name="TextBox 2"/>
          <p:cNvSpPr txBox="1"/>
          <p:nvPr/>
        </p:nvSpPr>
        <p:spPr>
          <a:xfrm>
            <a:off x="7646382" y="2118339"/>
            <a:ext cx="1197764" cy="477054"/>
          </a:xfrm>
          <a:prstGeom prst="rect">
            <a:avLst/>
          </a:prstGeom>
          <a:noFill/>
        </p:spPr>
        <p:txBody>
          <a:bodyPr wrap="none" rtlCol="0">
            <a:spAutoFit/>
          </a:bodyPr>
          <a:lstStyle/>
          <a:p>
            <a:endParaRPr lang="en-US" dirty="0" smtClean="0"/>
          </a:p>
          <a:p>
            <a:r>
              <a:rPr lang="en-US" sz="700" dirty="0" smtClean="0"/>
              <a:t>*OpenStack coming soon</a:t>
            </a:r>
            <a:endParaRPr lang="en-US" sz="700" dirty="0"/>
          </a:p>
        </p:txBody>
      </p:sp>
      <p:grpSp>
        <p:nvGrpSpPr>
          <p:cNvPr id="53" name="Group 403"/>
          <p:cNvGrpSpPr/>
          <p:nvPr/>
        </p:nvGrpSpPr>
        <p:grpSpPr>
          <a:xfrm>
            <a:off x="4297052" y="2727244"/>
            <a:ext cx="395084" cy="357213"/>
            <a:chOff x="0" y="0"/>
            <a:chExt cx="561896" cy="497680"/>
          </a:xfrm>
        </p:grpSpPr>
        <p:pic>
          <p:nvPicPr>
            <p:cNvPr id="54" name="image84.png"/>
            <p:cNvPicPr/>
            <p:nvPr/>
          </p:nvPicPr>
          <p:blipFill>
            <a:blip r:embed="rId4">
              <a:extLst/>
            </a:blip>
            <a:stretch>
              <a:fillRect/>
            </a:stretch>
          </p:blipFill>
          <p:spPr>
            <a:xfrm>
              <a:off x="126668" y="94887"/>
              <a:ext cx="308561" cy="307906"/>
            </a:xfrm>
            <a:prstGeom prst="rect">
              <a:avLst/>
            </a:prstGeom>
            <a:ln w="12700" cap="flat">
              <a:noFill/>
              <a:miter lim="400000"/>
            </a:ln>
            <a:effectLst/>
          </p:spPr>
        </p:pic>
        <p:pic>
          <p:nvPicPr>
            <p:cNvPr id="55" name="hexagon.png"/>
            <p:cNvPicPr/>
            <p:nvPr/>
          </p:nvPicPr>
          <p:blipFill>
            <a:blip r:embed="rId5">
              <a:extLst/>
            </a:blip>
            <a:srcRect/>
            <a:stretch>
              <a:fillRect/>
            </a:stretch>
          </p:blipFill>
          <p:spPr>
            <a:xfrm>
              <a:off x="0" y="0"/>
              <a:ext cx="561897" cy="497681"/>
            </a:xfrm>
            <a:prstGeom prst="rect">
              <a:avLst/>
            </a:prstGeom>
            <a:ln w="12700" cap="flat">
              <a:noFill/>
              <a:miter lim="400000"/>
            </a:ln>
            <a:effectLst/>
          </p:spPr>
        </p:pic>
      </p:grpSp>
      <p:pic>
        <p:nvPicPr>
          <p:cNvPr id="5" name="Picture 4"/>
          <p:cNvPicPr>
            <a:picLocks noChangeAspect="1"/>
          </p:cNvPicPr>
          <p:nvPr/>
        </p:nvPicPr>
        <p:blipFill>
          <a:blip r:embed="rId6"/>
          <a:stretch>
            <a:fillRect/>
          </a:stretch>
        </p:blipFill>
        <p:spPr>
          <a:xfrm>
            <a:off x="4009200" y="4294091"/>
            <a:ext cx="1061660" cy="860321"/>
          </a:xfrm>
          <a:prstGeom prst="rect">
            <a:avLst/>
          </a:prstGeom>
        </p:spPr>
      </p:pic>
      <p:pic>
        <p:nvPicPr>
          <p:cNvPr id="6" name="Picture 5"/>
          <p:cNvPicPr>
            <a:picLocks noChangeAspect="1"/>
          </p:cNvPicPr>
          <p:nvPr/>
        </p:nvPicPr>
        <p:blipFill>
          <a:blip r:embed="rId7"/>
          <a:stretch>
            <a:fillRect/>
          </a:stretch>
        </p:blipFill>
        <p:spPr>
          <a:xfrm>
            <a:off x="4303994" y="3253841"/>
            <a:ext cx="395085" cy="395085"/>
          </a:xfrm>
          <a:prstGeom prst="rect">
            <a:avLst/>
          </a:prstGeom>
        </p:spPr>
      </p:pic>
      <p:pic>
        <p:nvPicPr>
          <p:cNvPr id="7" name="Picture 6" descr="Screen Shot 2015-09-23 at 20.29.18.p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297054" y="3725890"/>
            <a:ext cx="402025" cy="420816"/>
          </a:xfrm>
          <a:prstGeom prst="rect">
            <a:avLst/>
          </a:prstGeom>
        </p:spPr>
      </p:pic>
      <p:sp>
        <p:nvSpPr>
          <p:cNvPr id="9" name="Rectangle 8"/>
          <p:cNvSpPr/>
          <p:nvPr/>
        </p:nvSpPr>
        <p:spPr>
          <a:xfrm>
            <a:off x="4352365" y="2971797"/>
            <a:ext cx="290276" cy="369332"/>
          </a:xfrm>
          <a:prstGeom prst="rect">
            <a:avLst/>
          </a:prstGeom>
        </p:spPr>
        <p:txBody>
          <a:bodyPr wrap="none">
            <a:spAutoFit/>
          </a:bodyPr>
          <a:lstStyle/>
          <a:p>
            <a:r>
              <a:rPr lang="en-US" dirty="0">
                <a:solidFill>
                  <a:srgbClr val="FF0000"/>
                </a:solidFill>
                <a:latin typeface="Wingdings"/>
                <a:ea typeface="Wingdings"/>
                <a:cs typeface="Wingdings"/>
              </a:rPr>
              <a:t></a:t>
            </a:r>
            <a:endParaRPr lang="en-US" dirty="0">
              <a:solidFill>
                <a:srgbClr val="FF0000"/>
              </a:solidFill>
            </a:endParaRPr>
          </a:p>
        </p:txBody>
      </p:sp>
      <p:sp>
        <p:nvSpPr>
          <p:cNvPr id="89" name="Rectangle 88"/>
          <p:cNvSpPr/>
          <p:nvPr/>
        </p:nvSpPr>
        <p:spPr>
          <a:xfrm>
            <a:off x="4338807" y="2470887"/>
            <a:ext cx="290276" cy="369332"/>
          </a:xfrm>
          <a:prstGeom prst="rect">
            <a:avLst/>
          </a:prstGeom>
        </p:spPr>
        <p:txBody>
          <a:bodyPr wrap="none">
            <a:spAutoFit/>
          </a:bodyPr>
          <a:lstStyle/>
          <a:p>
            <a:r>
              <a:rPr lang="en-US" dirty="0">
                <a:solidFill>
                  <a:srgbClr val="FF0000"/>
                </a:solidFill>
                <a:latin typeface="Wingdings"/>
                <a:ea typeface="Wingdings"/>
                <a:cs typeface="Wingdings"/>
              </a:rPr>
              <a:t></a:t>
            </a:r>
            <a:endParaRPr lang="en-US" dirty="0">
              <a:solidFill>
                <a:srgbClr val="FF0000"/>
              </a:solidFill>
            </a:endParaRPr>
          </a:p>
        </p:txBody>
      </p:sp>
      <p:sp>
        <p:nvSpPr>
          <p:cNvPr id="90" name="Rectangle 89"/>
          <p:cNvSpPr/>
          <p:nvPr/>
        </p:nvSpPr>
        <p:spPr>
          <a:xfrm>
            <a:off x="4359305" y="3464260"/>
            <a:ext cx="290276" cy="369332"/>
          </a:xfrm>
          <a:prstGeom prst="rect">
            <a:avLst/>
          </a:prstGeom>
        </p:spPr>
        <p:txBody>
          <a:bodyPr wrap="none">
            <a:spAutoFit/>
          </a:bodyPr>
          <a:lstStyle/>
          <a:p>
            <a:r>
              <a:rPr lang="en-US" dirty="0">
                <a:solidFill>
                  <a:srgbClr val="FF0000"/>
                </a:solidFill>
                <a:latin typeface="Wingdings"/>
                <a:ea typeface="Wingdings"/>
                <a:cs typeface="Wingdings"/>
              </a:rPr>
              <a:t></a:t>
            </a:r>
            <a:endParaRPr lang="en-US" dirty="0">
              <a:solidFill>
                <a:srgbClr val="FF0000"/>
              </a:solidFill>
            </a:endParaRPr>
          </a:p>
        </p:txBody>
      </p:sp>
      <p:sp>
        <p:nvSpPr>
          <p:cNvPr id="91" name="Rectangle 90"/>
          <p:cNvSpPr/>
          <p:nvPr/>
        </p:nvSpPr>
        <p:spPr>
          <a:xfrm>
            <a:off x="4380125" y="4005412"/>
            <a:ext cx="290276" cy="369332"/>
          </a:xfrm>
          <a:prstGeom prst="rect">
            <a:avLst/>
          </a:prstGeom>
        </p:spPr>
        <p:txBody>
          <a:bodyPr wrap="none">
            <a:spAutoFit/>
          </a:bodyPr>
          <a:lstStyle/>
          <a:p>
            <a:r>
              <a:rPr lang="en-US" dirty="0">
                <a:solidFill>
                  <a:srgbClr val="FF0000"/>
                </a:solidFill>
                <a:latin typeface="Wingdings"/>
                <a:ea typeface="Wingdings"/>
                <a:cs typeface="Wingdings"/>
              </a:rPr>
              <a:t></a:t>
            </a:r>
            <a:endParaRPr lang="en-US" dirty="0">
              <a:solidFill>
                <a:srgbClr val="FF0000"/>
              </a:solidFill>
            </a:endParaRPr>
          </a:p>
        </p:txBody>
      </p:sp>
    </p:spTree>
    <p:extLst>
      <p:ext uri="{BB962C8B-B14F-4D97-AF65-F5344CB8AC3E}">
        <p14:creationId xmlns:p14="http://schemas.microsoft.com/office/powerpoint/2010/main" val="228888675"/>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p:cNvSpPr>
          <p:nvPr>
            <p:ph type="title"/>
          </p:nvPr>
        </p:nvSpPr>
        <p:spPr>
          <a:xfrm>
            <a:off x="232175" y="137021"/>
            <a:ext cx="8271123" cy="1138536"/>
          </a:xfrm>
          <a:prstGeom prst="rect">
            <a:avLst/>
          </a:prstGeom>
        </p:spPr>
        <p:txBody>
          <a:bodyPr anchor="t"/>
          <a:lstStyle/>
          <a:p>
            <a:pPr lvl="0" algn="l">
              <a:defRPr sz="1800" b="0"/>
            </a:pPr>
            <a:r>
              <a:rPr lang="en-US" sz="2500" b="1" dirty="0" smtClean="0">
                <a:solidFill>
                  <a:srgbClr val="3366FF"/>
                </a:solidFill>
              </a:rPr>
              <a:t>Bluemix offers choice. </a:t>
            </a:r>
            <a:br>
              <a:rPr lang="en-US" sz="2500" b="1" dirty="0" smtClean="0">
                <a:solidFill>
                  <a:srgbClr val="3366FF"/>
                </a:solidFill>
              </a:rPr>
            </a:br>
            <a:r>
              <a:rPr lang="en-US" sz="2000" b="1" i="1" dirty="0" smtClean="0">
                <a:solidFill>
                  <a:srgbClr val="3366FF"/>
                </a:solidFill>
              </a:rPr>
              <a:t>What is the difference between the offerings?</a:t>
            </a:r>
            <a:endParaRPr sz="2000" b="1" i="1" dirty="0">
              <a:solidFill>
                <a:srgbClr val="3366FF"/>
              </a:solidFill>
            </a:endParaRPr>
          </a:p>
        </p:txBody>
      </p:sp>
      <p:sp>
        <p:nvSpPr>
          <p:cNvPr id="630" name="Shape 630"/>
          <p:cNvSpPr>
            <a:spLocks noGrp="1"/>
          </p:cNvSpPr>
          <p:nvPr>
            <p:ph type="sldNum" sz="quarter" idx="4294967295"/>
          </p:nvPr>
        </p:nvSpPr>
        <p:spPr>
          <a:xfrm>
            <a:off x="0" y="4926013"/>
            <a:ext cx="258763" cy="147637"/>
          </a:xfrm>
          <a:prstGeom prst="rect">
            <a:avLst/>
          </a:prstGeom>
          <a:extLst>
            <a:ext uri="{C572A759-6A51-4108-AA02-DFA0A04FC94B}">
              <ma14:wrappingTextBoxFlag xmlns:ma14="http://schemas.microsoft.com/office/mac/drawingml/2011/main" xmlns="" val="1"/>
            </a:ext>
          </a:extLst>
        </p:spPr>
        <p:txBody>
          <a:bodyPr wrap="square" lIns="57393" tIns="28694" rIns="57393" bIns="28694">
            <a:normAutofit fontScale="55000" lnSpcReduction="20000"/>
          </a:bodyPr>
          <a:lstStyle/>
          <a:p>
            <a:pPr lvl="0">
              <a:defRPr>
                <a:solidFill>
                  <a:srgbClr val="000000"/>
                </a:solidFill>
              </a:defRPr>
            </a:pPr>
            <a:fld id="{86CB4B4D-7CA3-9044-876B-883B54F8677D}" type="slidenum">
              <a:rPr>
                <a:solidFill>
                  <a:srgbClr val="A6AAA9"/>
                </a:solidFill>
              </a:rPr>
              <a:t>23</a:t>
            </a:fld>
            <a:endParaRPr>
              <a:solidFill>
                <a:srgbClr val="A6AAA9"/>
              </a:solidFill>
            </a:endParaRPr>
          </a:p>
        </p:txBody>
      </p:sp>
      <p:graphicFrame>
        <p:nvGraphicFramePr>
          <p:cNvPr id="631" name="Table 631"/>
          <p:cNvGraphicFramePr/>
          <p:nvPr>
            <p:extLst>
              <p:ext uri="{D42A27DB-BD31-4B8C-83A1-F6EECF244321}">
                <p14:modId xmlns:p14="http://schemas.microsoft.com/office/powerpoint/2010/main" val="542396188"/>
              </p:ext>
            </p:extLst>
          </p:nvPr>
        </p:nvGraphicFramePr>
        <p:xfrm>
          <a:off x="269867" y="1066147"/>
          <a:ext cx="8745535" cy="3456225"/>
        </p:xfrm>
        <a:graphic>
          <a:graphicData uri="http://schemas.openxmlformats.org/drawingml/2006/table">
            <a:tbl>
              <a:tblPr/>
              <a:tblGrid>
                <a:gridCol w="1980700"/>
                <a:gridCol w="1980700"/>
                <a:gridCol w="2588541"/>
                <a:gridCol w="2195594"/>
              </a:tblGrid>
              <a:tr h="327717">
                <a:tc>
                  <a:txBody>
                    <a:bodyPr/>
                    <a:lstStyle/>
                    <a:p>
                      <a:pPr lvl="0" defTabSz="914400">
                        <a:spcBef>
                          <a:spcPts val="800"/>
                        </a:spcBef>
                        <a:defRPr sz="1800" b="0" i="0"/>
                      </a:pPr>
                      <a:endParaRPr sz="900" dirty="0"/>
                    </a:p>
                  </a:txBody>
                  <a:tcPr marL="30881" marR="30881" marT="23161" marB="23161" anchor="ctr" horzOverflow="overflow">
                    <a:lnL w="12700">
                      <a:miter lim="400000"/>
                    </a:lnL>
                    <a:lnR w="12700">
                      <a:miter lim="400000"/>
                    </a:lnR>
                    <a:lnT w="12700">
                      <a:miter lim="400000"/>
                    </a:lnT>
                    <a:lnB w="12700">
                      <a:miter lim="400000"/>
                    </a:lnB>
                    <a:solidFill>
                      <a:srgbClr val="000000"/>
                    </a:solidFill>
                  </a:tcPr>
                </a:tc>
                <a:tc>
                  <a:txBody>
                    <a:bodyPr/>
                    <a:lstStyle/>
                    <a:p>
                      <a:pPr lvl="0" defTabSz="914400">
                        <a:spcBef>
                          <a:spcPts val="800"/>
                        </a:spcBef>
                        <a:defRPr sz="1800" b="0" i="0"/>
                      </a:pPr>
                      <a:r>
                        <a:rPr sz="1100" b="1">
                          <a:solidFill>
                            <a:srgbClr val="FFFFFF"/>
                          </a:solidFill>
                          <a:sym typeface="Helvetica"/>
                        </a:rPr>
                        <a:t>Public</a:t>
                      </a:r>
                    </a:p>
                  </a:txBody>
                  <a:tcPr marL="30881" marR="30881" marT="23161" marB="23161" anchor="ctr" horzOverflow="overflow">
                    <a:lnL w="12700">
                      <a:miter lim="400000"/>
                    </a:lnL>
                    <a:lnR w="12700">
                      <a:miter lim="400000"/>
                    </a:lnR>
                    <a:lnT w="12700">
                      <a:miter lim="400000"/>
                    </a:lnT>
                    <a:lnB w="12700">
                      <a:miter lim="400000"/>
                    </a:lnB>
                    <a:solidFill>
                      <a:srgbClr val="5592DA"/>
                    </a:solidFill>
                  </a:tcPr>
                </a:tc>
                <a:tc>
                  <a:txBody>
                    <a:bodyPr/>
                    <a:lstStyle/>
                    <a:p>
                      <a:pPr lvl="0" defTabSz="914400">
                        <a:spcBef>
                          <a:spcPts val="800"/>
                        </a:spcBef>
                        <a:defRPr sz="1800" b="0" i="0"/>
                      </a:pPr>
                      <a:r>
                        <a:rPr sz="1100" b="1">
                          <a:solidFill>
                            <a:srgbClr val="FFFFFF"/>
                          </a:solidFill>
                          <a:sym typeface="Helvetica"/>
                        </a:rPr>
                        <a:t>Dedicated</a:t>
                      </a:r>
                    </a:p>
                  </a:txBody>
                  <a:tcPr marL="30881" marR="30881" marT="23161" marB="23161" anchor="ctr" horzOverflow="overflow">
                    <a:lnL w="12700">
                      <a:miter lim="400000"/>
                    </a:lnL>
                    <a:lnR w="12700">
                      <a:miter lim="400000"/>
                    </a:lnR>
                    <a:lnT w="12700">
                      <a:miter lim="400000"/>
                    </a:lnT>
                    <a:lnB w="12700">
                      <a:miter lim="400000"/>
                    </a:lnB>
                    <a:solidFill>
                      <a:srgbClr val="4B83C6"/>
                    </a:solidFill>
                  </a:tcPr>
                </a:tc>
                <a:tc>
                  <a:txBody>
                    <a:bodyPr/>
                    <a:lstStyle/>
                    <a:p>
                      <a:pPr lvl="0" defTabSz="914400">
                        <a:spcBef>
                          <a:spcPts val="800"/>
                        </a:spcBef>
                        <a:defRPr sz="1800" b="0" i="0"/>
                      </a:pPr>
                      <a:r>
                        <a:rPr sz="1100" b="1" dirty="0">
                          <a:solidFill>
                            <a:srgbClr val="FFFFFF"/>
                          </a:solidFill>
                          <a:sym typeface="Helvetica"/>
                        </a:rPr>
                        <a:t>    Local  </a:t>
                      </a:r>
                      <a:r>
                        <a:rPr sz="1100" b="1" dirty="0" smtClean="0">
                          <a:solidFill>
                            <a:srgbClr val="FFFFFF"/>
                          </a:solidFill>
                          <a:sym typeface="Helvetica"/>
                        </a:rPr>
                        <a:t>                         </a:t>
                      </a:r>
                      <a:endParaRPr sz="1100" b="1" dirty="0">
                        <a:solidFill>
                          <a:srgbClr val="FFFFFF"/>
                        </a:solidFill>
                        <a:sym typeface="Helvetica"/>
                      </a:endParaRPr>
                    </a:p>
                  </a:txBody>
                  <a:tcPr marL="30881" marR="30881" marT="23161" marB="23161" anchor="ctr" horzOverflow="overflow">
                    <a:lnL w="12700">
                      <a:miter lim="400000"/>
                    </a:lnL>
                    <a:lnR w="12700">
                      <a:miter lim="400000"/>
                    </a:lnR>
                    <a:lnT w="12700">
                      <a:miter lim="400000"/>
                    </a:lnT>
                    <a:lnB w="12700">
                      <a:miter lim="400000"/>
                    </a:lnB>
                    <a:solidFill>
                      <a:srgbClr val="3C6AA1"/>
                    </a:solidFill>
                  </a:tcPr>
                </a:tc>
              </a:tr>
              <a:tr h="482818">
                <a:tc>
                  <a:txBody>
                    <a:bodyPr/>
                    <a:lstStyle/>
                    <a:p>
                      <a:pPr lvl="0" algn="l" defTabSz="914400">
                        <a:spcBef>
                          <a:spcPts val="600"/>
                        </a:spcBef>
                        <a:defRPr sz="1800" b="0" i="0"/>
                      </a:pPr>
                      <a:r>
                        <a:rPr sz="1100" b="1">
                          <a:latin typeface="+mj-lt"/>
                          <a:ea typeface="+mj-ea"/>
                          <a:cs typeface="+mj-cs"/>
                          <a:sym typeface="Helvetica Neue"/>
                        </a:rPr>
                        <a:t>Tenancy </a:t>
                      </a:r>
                    </a:p>
                  </a:txBody>
                  <a:tcPr marL="89297" marR="89297" marT="66973" marB="66973" anchor="ctr" horzOverflow="overflow">
                    <a:lnL w="12700">
                      <a:miter lim="400000"/>
                    </a:lnL>
                    <a:lnR w="12700">
                      <a:miter lim="400000"/>
                    </a:lnR>
                    <a:lnT w="12700">
                      <a:miter lim="400000"/>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Multi</a:t>
                      </a:r>
                    </a:p>
                  </a:txBody>
                  <a:tcPr marL="89297" marR="89297" marT="66973" marB="66973" anchor="ctr" horzOverflow="overflow">
                    <a:lnL w="12700">
                      <a:miter lim="400000"/>
                    </a:lnL>
                    <a:lnR w="12700">
                      <a:solidFill>
                        <a:srgbClr val="FFFFFF"/>
                      </a:solidFill>
                      <a:round/>
                    </a:lnR>
                    <a:lnT w="12700">
                      <a:miter lim="400000"/>
                    </a:lnT>
                    <a:lnB w="12700">
                      <a:solidFill>
                        <a:srgbClr val="FFFFFF"/>
                      </a:solidFill>
                      <a:round/>
                    </a:lnB>
                    <a:solidFill>
                      <a:srgbClr val="5592DA">
                        <a:alpha val="13000"/>
                      </a:srgbClr>
                    </a:solidFill>
                  </a:tcPr>
                </a:tc>
                <a:tc>
                  <a:txBody>
                    <a:bodyPr/>
                    <a:lstStyle/>
                    <a:p>
                      <a:pPr lvl="0" indent="228600" algn="l" defTabSz="204785">
                        <a:spcBef>
                          <a:spcPts val="100"/>
                        </a:spcBef>
                        <a:defRPr sz="1800" b="0" i="0"/>
                      </a:pPr>
                      <a:r>
                        <a:rPr lang="ga-IE" sz="1100" dirty="0" smtClean="0">
                          <a:latin typeface="Helvetica Neue Light"/>
                          <a:ea typeface="Helvetica Neue Light"/>
                          <a:cs typeface="Helvetica Neue Light"/>
                          <a:sym typeface="Helvetica Neue Light"/>
                        </a:rPr>
                        <a:t>S</a:t>
                      </a:r>
                      <a:r>
                        <a:rPr sz="1100" dirty="0" smtClean="0">
                          <a:latin typeface="Helvetica Neue Light"/>
                          <a:ea typeface="Helvetica Neue Light"/>
                          <a:cs typeface="Helvetica Neue Light"/>
                          <a:sym typeface="Helvetica Neue Light"/>
                        </a:rPr>
                        <a:t>ingle</a:t>
                      </a:r>
                      <a:endParaRPr sz="1100" dirty="0">
                        <a:latin typeface="Helvetica Neue Light"/>
                        <a:ea typeface="Helvetica Neue Light"/>
                        <a:cs typeface="Helvetica Neue Light"/>
                        <a:sym typeface="Helvetica Neue Light"/>
                      </a:endParaRPr>
                    </a:p>
                  </a:txBody>
                  <a:tcPr marL="89297" marR="89297" marT="66973" marB="66973" anchor="ctr" horzOverflow="overflow">
                    <a:lnL w="12700">
                      <a:solidFill>
                        <a:srgbClr val="FFFFFF"/>
                      </a:solidFill>
                      <a:round/>
                    </a:lnL>
                    <a:lnR w="12700">
                      <a:solidFill>
                        <a:srgbClr val="FFFFFF"/>
                      </a:solidFill>
                      <a:round/>
                    </a:lnR>
                    <a:lnT w="12700">
                      <a:miter lim="400000"/>
                    </a:lnT>
                    <a:lnB w="12700">
                      <a:solidFill>
                        <a:srgbClr val="FFFFFF"/>
                      </a:solidFill>
                      <a:round/>
                    </a:lnB>
                    <a:solidFill>
                      <a:srgbClr val="5592DA">
                        <a:alpha val="13000"/>
                      </a:srgbClr>
                    </a:solidFill>
                  </a:tcPr>
                </a:tc>
                <a:tc>
                  <a:txBody>
                    <a:bodyPr/>
                    <a:lstStyle/>
                    <a:p>
                      <a:pPr lvl="0" algn="l" defTabSz="914400">
                        <a:defRPr sz="1800" b="0" i="0"/>
                      </a:pPr>
                      <a:r>
                        <a:rPr sz="1100">
                          <a:latin typeface="Helvetica Neue Light"/>
                          <a:ea typeface="Helvetica Neue Light"/>
                          <a:cs typeface="Helvetica Neue Light"/>
                          <a:sym typeface="Helvetica Neue Light"/>
                        </a:rPr>
                        <a:t>Single</a:t>
                      </a:r>
                    </a:p>
                  </a:txBody>
                  <a:tcPr marL="89297" marR="89297" marT="66973" marB="66973" anchor="ctr" horzOverflow="overflow">
                    <a:lnL w="12700">
                      <a:solidFill>
                        <a:srgbClr val="FFFFFF"/>
                      </a:solidFill>
                      <a:round/>
                    </a:lnL>
                    <a:lnR w="12700">
                      <a:miter lim="400000"/>
                    </a:lnR>
                    <a:lnT w="12700">
                      <a:miter lim="400000"/>
                    </a:lnT>
                    <a:lnB w="12700">
                      <a:solidFill>
                        <a:srgbClr val="FFFFFF"/>
                      </a:solidFill>
                      <a:round/>
                    </a:lnB>
                    <a:solidFill>
                      <a:srgbClr val="5592DA">
                        <a:alpha val="13000"/>
                      </a:srgbClr>
                    </a:solidFill>
                  </a:tcPr>
                </a:tc>
              </a:tr>
              <a:tr h="478856">
                <a:tc>
                  <a:txBody>
                    <a:bodyPr/>
                    <a:lstStyle/>
                    <a:p>
                      <a:pPr lvl="0" algn="l" defTabSz="914400">
                        <a:spcBef>
                          <a:spcPts val="600"/>
                        </a:spcBef>
                        <a:defRPr sz="1800" b="0" i="0"/>
                      </a:pPr>
                      <a:r>
                        <a:rPr sz="1100" b="1">
                          <a:latin typeface="+mj-lt"/>
                          <a:ea typeface="+mj-ea"/>
                          <a:cs typeface="+mj-cs"/>
                          <a:sym typeface="Helvetica Neue"/>
                        </a:rPr>
                        <a:t>Payments</a:t>
                      </a:r>
                    </a:p>
                  </a:txBody>
                  <a:tcPr marL="89297" marR="89297" marT="66973" marB="66973" anchor="ctr" horzOverflow="overflow">
                    <a:lnL w="12700">
                      <a:miter lim="400000"/>
                    </a:lnL>
                    <a:lnR w="12700">
                      <a:miter lim="400000"/>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Pay-Go &amp; Subscription</a:t>
                      </a:r>
                    </a:p>
                  </a:txBody>
                  <a:tcPr marL="89297" marR="89297" marT="66973" marB="66973" anchor="ctr" horzOverflow="overflow">
                    <a:lnL w="12700">
                      <a:miter lim="400000"/>
                    </a:lnL>
                    <a:lnR w="12700">
                      <a:solidFill>
                        <a:srgbClr val="FFFFFF"/>
                      </a:solidFill>
                      <a:round/>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Subscription</a:t>
                      </a:r>
                    </a:p>
                  </a:txBody>
                  <a:tcPr marL="89297" marR="89297" marT="66973" marB="66973" anchor="ctr" horzOverflow="overflow">
                    <a:lnL w="12700">
                      <a:solidFill>
                        <a:srgbClr val="FFFFFF"/>
                      </a:solidFill>
                      <a:round/>
                    </a:lnL>
                    <a:lnR w="12700">
                      <a:solidFill>
                        <a:srgbClr val="FFFFFF"/>
                      </a:solidFill>
                      <a:round/>
                    </a:lnR>
                    <a:lnT w="12700">
                      <a:solidFill>
                        <a:srgbClr val="FFFFFF"/>
                      </a:solidFill>
                      <a:round/>
                    </a:lnT>
                    <a:lnB w="12700">
                      <a:solidFill>
                        <a:srgbClr val="FFFFFF"/>
                      </a:solidFill>
                      <a:round/>
                    </a:lnB>
                    <a:solidFill>
                      <a:srgbClr val="5592DA">
                        <a:alpha val="13000"/>
                      </a:srgbClr>
                    </a:solidFill>
                  </a:tcPr>
                </a:tc>
                <a:tc>
                  <a:txBody>
                    <a:bodyPr/>
                    <a:lstStyle/>
                    <a:p>
                      <a:pPr lvl="0" algn="l" defTabSz="914400">
                        <a:lnSpc>
                          <a:spcPct val="90000"/>
                        </a:lnSpc>
                        <a:spcBef>
                          <a:spcPts val="700"/>
                        </a:spcBef>
                        <a:defRPr sz="1800" b="0" i="0"/>
                      </a:pPr>
                      <a:r>
                        <a:rPr sz="1100">
                          <a:latin typeface="Helvetica Neue Light"/>
                          <a:ea typeface="Helvetica Neue Light"/>
                          <a:cs typeface="Helvetica Neue Light"/>
                          <a:sym typeface="Helvetica Neue Light"/>
                        </a:rPr>
                        <a:t>Subscription</a:t>
                      </a:r>
                    </a:p>
                  </a:txBody>
                  <a:tcPr marL="89297" marR="89297" marT="66973" marB="66973" anchor="ctr" horzOverflow="overflow">
                    <a:lnL w="12700">
                      <a:solidFill>
                        <a:srgbClr val="FFFFFF"/>
                      </a:solidFill>
                      <a:round/>
                    </a:lnL>
                    <a:lnR w="12700">
                      <a:miter lim="400000"/>
                    </a:lnR>
                    <a:lnT w="12700">
                      <a:solidFill>
                        <a:srgbClr val="FFFFFF"/>
                      </a:solidFill>
                      <a:round/>
                    </a:lnT>
                    <a:lnB w="12700">
                      <a:solidFill>
                        <a:srgbClr val="FFFFFF"/>
                      </a:solidFill>
                      <a:round/>
                    </a:lnB>
                    <a:solidFill>
                      <a:srgbClr val="5592DA">
                        <a:alpha val="13000"/>
                      </a:srgbClr>
                    </a:solidFill>
                  </a:tcPr>
                </a:tc>
              </a:tr>
              <a:tr h="552086">
                <a:tc>
                  <a:txBody>
                    <a:bodyPr/>
                    <a:lstStyle/>
                    <a:p>
                      <a:pPr lvl="0" algn="l" defTabSz="914400">
                        <a:spcBef>
                          <a:spcPts val="600"/>
                        </a:spcBef>
                        <a:defRPr sz="1800" b="0" i="0"/>
                      </a:pPr>
                      <a:r>
                        <a:rPr sz="1100" b="1">
                          <a:latin typeface="+mj-lt"/>
                          <a:ea typeface="+mj-ea"/>
                          <a:cs typeface="+mj-cs"/>
                          <a:sym typeface="Helvetica Neue"/>
                        </a:rPr>
                        <a:t>Infrastructure</a:t>
                      </a:r>
                    </a:p>
                  </a:txBody>
                  <a:tcPr marL="89297" marR="89297" marT="66973" marB="66973" anchor="ctr" horzOverflow="overflow">
                    <a:lnL w="12700">
                      <a:miter lim="400000"/>
                    </a:lnL>
                    <a:lnR w="12700">
                      <a:miter lim="400000"/>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dirty="0">
                          <a:latin typeface="Helvetica Neue Light"/>
                          <a:ea typeface="Helvetica Neue Light"/>
                          <a:cs typeface="Helvetica Neue Light"/>
                          <a:sym typeface="Helvetica Neue Light"/>
                        </a:rPr>
                        <a:t>IBM Provided</a:t>
                      </a:r>
                    </a:p>
                  </a:txBody>
                  <a:tcPr marL="89297" marR="89297" marT="66973" marB="66973" anchor="ctr" horzOverflow="overflow">
                    <a:lnL w="12700">
                      <a:miter lim="400000"/>
                    </a:lnL>
                    <a:lnR w="12700">
                      <a:solidFill>
                        <a:srgbClr val="FFFFFF"/>
                      </a:solidFill>
                      <a:round/>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IBM Provided</a:t>
                      </a:r>
                    </a:p>
                  </a:txBody>
                  <a:tcPr marL="89297" marR="89297" marT="66973" marB="66973" anchor="ctr" horzOverflow="overflow">
                    <a:lnL w="12700">
                      <a:solidFill>
                        <a:srgbClr val="FFFFFF"/>
                      </a:solidFill>
                      <a:round/>
                    </a:lnL>
                    <a:lnR w="12700">
                      <a:solidFill>
                        <a:srgbClr val="FFFFFF"/>
                      </a:solidFill>
                      <a:round/>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Customer Provided</a:t>
                      </a:r>
                    </a:p>
                  </a:txBody>
                  <a:tcPr marL="89297" marR="89297" marT="66973" marB="66973" anchor="ctr" horzOverflow="overflow">
                    <a:lnL w="12700">
                      <a:solidFill>
                        <a:srgbClr val="FFFFFF"/>
                      </a:solidFill>
                      <a:round/>
                    </a:lnL>
                    <a:lnR w="12700">
                      <a:miter lim="400000"/>
                    </a:lnR>
                    <a:lnT w="12700">
                      <a:solidFill>
                        <a:srgbClr val="FFFFFF"/>
                      </a:solidFill>
                      <a:round/>
                    </a:lnT>
                    <a:lnB w="12700">
                      <a:solidFill>
                        <a:srgbClr val="FFFFFF"/>
                      </a:solidFill>
                      <a:round/>
                    </a:lnB>
                    <a:solidFill>
                      <a:srgbClr val="5592DA">
                        <a:alpha val="13000"/>
                      </a:srgbClr>
                    </a:solidFill>
                  </a:tcPr>
                </a:tc>
              </a:tr>
              <a:tr h="403687">
                <a:tc>
                  <a:txBody>
                    <a:bodyPr/>
                    <a:lstStyle/>
                    <a:p>
                      <a:pPr lvl="0" algn="l" defTabSz="914400">
                        <a:spcBef>
                          <a:spcPts val="600"/>
                        </a:spcBef>
                        <a:defRPr sz="1800" b="0" i="0"/>
                      </a:pPr>
                      <a:r>
                        <a:rPr sz="1100" b="1">
                          <a:latin typeface="+mj-lt"/>
                          <a:ea typeface="+mj-ea"/>
                          <a:cs typeface="+mj-cs"/>
                          <a:sym typeface="Helvetica Neue"/>
                        </a:rPr>
                        <a:t>Provisioning</a:t>
                      </a:r>
                    </a:p>
                  </a:txBody>
                  <a:tcPr marL="89297" marR="89297" marT="66973" marB="66973" anchor="ctr" horzOverflow="overflow">
                    <a:lnL w="12700">
                      <a:miter lim="400000"/>
                    </a:lnL>
                    <a:lnR w="12700">
                      <a:miter lim="400000"/>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Instant</a:t>
                      </a:r>
                    </a:p>
                  </a:txBody>
                  <a:tcPr marL="89297" marR="89297" marT="66973" marB="66973" anchor="ctr" horzOverflow="overflow">
                    <a:lnL w="12700">
                      <a:miter lim="400000"/>
                    </a:lnL>
                    <a:lnR w="12700">
                      <a:miter lim="400000"/>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2 weeks*</a:t>
                      </a:r>
                    </a:p>
                  </a:txBody>
                  <a:tcPr marL="89297" marR="89297" marT="66973" marB="66973" anchor="ctr" horzOverflow="overflow">
                    <a:lnL w="12700">
                      <a:miter lim="400000"/>
                    </a:lnL>
                    <a:lnR w="12700">
                      <a:solidFill>
                        <a:srgbClr val="FFFFFF"/>
                      </a:solidFill>
                      <a:round/>
                    </a:lnR>
                    <a:lnT w="12700">
                      <a:solidFill>
                        <a:srgbClr val="FFFFFF"/>
                      </a:solidFill>
                      <a:round/>
                    </a:lnT>
                    <a:lnB w="12700">
                      <a:solidFill>
                        <a:srgbClr val="FFFFFF"/>
                      </a:solidFill>
                      <a:round/>
                    </a:lnB>
                    <a:solidFill>
                      <a:srgbClr val="5592DA">
                        <a:alpha val="13000"/>
                      </a:srgbClr>
                    </a:solidFill>
                  </a:tcPr>
                </a:tc>
                <a:tc>
                  <a:txBody>
                    <a:bodyPr/>
                    <a:lstStyle/>
                    <a:p>
                      <a:pPr lvl="0" algn="l" defTabSz="914400">
                        <a:defRPr sz="1800" b="0" i="0"/>
                      </a:pPr>
                      <a:r>
                        <a:rPr sz="1100">
                          <a:latin typeface="Helvetica Neue Light"/>
                          <a:ea typeface="Helvetica Neue Light"/>
                          <a:cs typeface="Helvetica Neue Light"/>
                          <a:sym typeface="Helvetica Neue Light"/>
                        </a:rPr>
                        <a:t>Customer Dependent</a:t>
                      </a:r>
                    </a:p>
                  </a:txBody>
                  <a:tcPr marL="89297" marR="89297" marT="66973" marB="66973" anchor="ctr" horzOverflow="overflow">
                    <a:lnL w="12700">
                      <a:solidFill>
                        <a:srgbClr val="FFFFFF"/>
                      </a:solidFill>
                      <a:round/>
                    </a:lnL>
                    <a:lnR w="12700">
                      <a:miter lim="400000"/>
                    </a:lnR>
                    <a:lnT w="12700">
                      <a:solidFill>
                        <a:srgbClr val="FFFFFF"/>
                      </a:solidFill>
                      <a:round/>
                    </a:lnT>
                    <a:lnB w="12700">
                      <a:solidFill>
                        <a:srgbClr val="FFFFFF"/>
                      </a:solidFill>
                      <a:round/>
                    </a:lnB>
                    <a:solidFill>
                      <a:srgbClr val="5592DA">
                        <a:alpha val="13000"/>
                      </a:srgbClr>
                    </a:solidFill>
                  </a:tcPr>
                </a:tc>
              </a:tr>
              <a:tr h="403687">
                <a:tc>
                  <a:txBody>
                    <a:bodyPr/>
                    <a:lstStyle/>
                    <a:p>
                      <a:pPr lvl="0" algn="l" defTabSz="914400">
                        <a:spcBef>
                          <a:spcPts val="600"/>
                        </a:spcBef>
                        <a:defRPr sz="1800" b="0" i="0"/>
                      </a:pPr>
                      <a:r>
                        <a:rPr sz="1100" b="1">
                          <a:latin typeface="+mj-lt"/>
                          <a:ea typeface="+mj-ea"/>
                          <a:cs typeface="+mj-cs"/>
                          <a:sym typeface="Helvetica Neue"/>
                        </a:rPr>
                        <a:t>IaaS</a:t>
                      </a:r>
                    </a:p>
                  </a:txBody>
                  <a:tcPr marL="89297" marR="89297" marT="66973" marB="66973" anchor="ctr" horzOverflow="overflow">
                    <a:lnL w="12700">
                      <a:miter lim="400000"/>
                    </a:lnL>
                    <a:lnR w="12700">
                      <a:miter lim="400000"/>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dirty="0">
                          <a:latin typeface="Helvetica Neue Light"/>
                          <a:ea typeface="Helvetica Neue Light"/>
                          <a:cs typeface="Helvetica Neue Light"/>
                          <a:sym typeface="Helvetica Neue Light"/>
                        </a:rPr>
                        <a:t>Softlayer</a:t>
                      </a:r>
                    </a:p>
                  </a:txBody>
                  <a:tcPr marL="89297" marR="89297" marT="66973" marB="66973" anchor="ctr" horzOverflow="overflow">
                    <a:lnL w="12700">
                      <a:miter lim="400000"/>
                    </a:lnL>
                    <a:lnR w="12700">
                      <a:miter lim="400000"/>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Softlayer</a:t>
                      </a:r>
                    </a:p>
                  </a:txBody>
                  <a:tcPr marL="89297" marR="89297" marT="66973" marB="66973" anchor="ctr" horzOverflow="overflow">
                    <a:lnL w="12700">
                      <a:miter lim="400000"/>
                    </a:lnL>
                    <a:lnR w="12700">
                      <a:solidFill>
                        <a:srgbClr val="FFFFFF"/>
                      </a:solidFill>
                      <a:round/>
                    </a:lnR>
                    <a:lnT w="12700">
                      <a:solidFill>
                        <a:srgbClr val="FFFFFF"/>
                      </a:solidFill>
                      <a:round/>
                    </a:lnT>
                    <a:lnB w="12700">
                      <a:solidFill>
                        <a:srgbClr val="FFFFFF"/>
                      </a:solidFill>
                      <a:round/>
                    </a:lnB>
                    <a:solidFill>
                      <a:srgbClr val="5592DA">
                        <a:alpha val="13000"/>
                      </a:srgbClr>
                    </a:solidFill>
                  </a:tcPr>
                </a:tc>
                <a:tc>
                  <a:txBody>
                    <a:bodyPr/>
                    <a:lstStyle/>
                    <a:p>
                      <a:pPr lvl="0" algn="l" defTabSz="914400">
                        <a:defRPr sz="1800" b="0" i="0"/>
                      </a:pPr>
                      <a:r>
                        <a:rPr sz="1100" dirty="0">
                          <a:latin typeface="Helvetica Neue Light"/>
                          <a:ea typeface="Helvetica Neue Light"/>
                          <a:cs typeface="Helvetica Neue Light"/>
                          <a:sym typeface="Helvetica Neue Light"/>
                        </a:rPr>
                        <a:t>Openstack or VMWare</a:t>
                      </a:r>
                    </a:p>
                  </a:txBody>
                  <a:tcPr marL="89297" marR="89297" marT="66973" marB="66973" anchor="ctr" horzOverflow="overflow">
                    <a:lnL w="12700">
                      <a:solidFill>
                        <a:srgbClr val="FFFFFF"/>
                      </a:solidFill>
                      <a:round/>
                    </a:lnL>
                    <a:lnR w="12700">
                      <a:miter lim="400000"/>
                    </a:lnR>
                    <a:lnT w="12700">
                      <a:solidFill>
                        <a:srgbClr val="FFFFFF"/>
                      </a:solidFill>
                      <a:round/>
                    </a:lnT>
                    <a:lnB w="12700">
                      <a:solidFill>
                        <a:srgbClr val="FFFFFF"/>
                      </a:solidFill>
                      <a:round/>
                    </a:lnB>
                    <a:solidFill>
                      <a:srgbClr val="5592DA">
                        <a:alpha val="13000"/>
                      </a:srgbClr>
                    </a:solidFill>
                  </a:tcPr>
                </a:tc>
              </a:tr>
              <a:tr h="403687">
                <a:tc>
                  <a:txBody>
                    <a:bodyPr/>
                    <a:lstStyle/>
                    <a:p>
                      <a:pPr lvl="0" algn="l" defTabSz="914400">
                        <a:spcBef>
                          <a:spcPts val="600"/>
                        </a:spcBef>
                        <a:defRPr sz="1800" b="0" i="0"/>
                      </a:pPr>
                      <a:r>
                        <a:rPr sz="1100" b="1">
                          <a:latin typeface="+mj-lt"/>
                          <a:ea typeface="+mj-ea"/>
                          <a:cs typeface="+mj-cs"/>
                          <a:sym typeface="Helvetica Neue"/>
                        </a:rPr>
                        <a:t>Softlayer</a:t>
                      </a:r>
                    </a:p>
                  </a:txBody>
                  <a:tcPr marL="89297" marR="89297" marT="66973" marB="66973" anchor="ctr" horzOverflow="overflow">
                    <a:lnL w="12700">
                      <a:miter lim="400000"/>
                    </a:lnL>
                    <a:lnR w="12700">
                      <a:miter lim="400000"/>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Dallas &amp; London</a:t>
                      </a:r>
                    </a:p>
                  </a:txBody>
                  <a:tcPr marL="89297" marR="89297" marT="66973" marB="66973" anchor="ctr" horzOverflow="overflow">
                    <a:lnL w="12700">
                      <a:miter lim="400000"/>
                    </a:lnL>
                    <a:lnR w="12700">
                      <a:miter lim="400000"/>
                    </a:lnR>
                    <a:lnT w="12700">
                      <a:solidFill>
                        <a:srgbClr val="FFFFFF"/>
                      </a:solidFill>
                      <a:round/>
                    </a:lnT>
                    <a:lnB w="12700">
                      <a:solidFill>
                        <a:srgbClr val="FFFFFF"/>
                      </a:solidFill>
                      <a:round/>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Any Location</a:t>
                      </a:r>
                    </a:p>
                  </a:txBody>
                  <a:tcPr marL="89297" marR="89297" marT="66973" marB="66973" anchor="ctr" horzOverflow="overflow">
                    <a:lnL w="12700">
                      <a:miter lim="400000"/>
                    </a:lnL>
                    <a:lnR w="12700">
                      <a:solidFill>
                        <a:srgbClr val="FFFFFF"/>
                      </a:solidFill>
                      <a:round/>
                    </a:lnR>
                    <a:lnT w="12700">
                      <a:solidFill>
                        <a:srgbClr val="FFFFFF"/>
                      </a:solidFill>
                      <a:round/>
                    </a:lnT>
                    <a:lnB w="12700">
                      <a:solidFill>
                        <a:srgbClr val="FFFFFF"/>
                      </a:solidFill>
                      <a:round/>
                    </a:lnB>
                    <a:solidFill>
                      <a:srgbClr val="5592DA">
                        <a:alpha val="13000"/>
                      </a:srgbClr>
                    </a:solidFill>
                  </a:tcPr>
                </a:tc>
                <a:tc>
                  <a:txBody>
                    <a:bodyPr/>
                    <a:lstStyle/>
                    <a:p>
                      <a:pPr lvl="0" algn="l" defTabSz="914400">
                        <a:defRPr sz="1800" b="0" i="0"/>
                      </a:pPr>
                      <a:r>
                        <a:rPr sz="1100">
                          <a:latin typeface="Helvetica Neue Light"/>
                          <a:ea typeface="Helvetica Neue Light"/>
                          <a:cs typeface="Helvetica Neue Light"/>
                          <a:sym typeface="Helvetica Neue Light"/>
                        </a:rPr>
                        <a:t>NA</a:t>
                      </a:r>
                    </a:p>
                  </a:txBody>
                  <a:tcPr marL="89297" marR="89297" marT="66973" marB="66973" anchor="ctr" horzOverflow="overflow">
                    <a:lnL w="12700">
                      <a:solidFill>
                        <a:srgbClr val="FFFFFF"/>
                      </a:solidFill>
                      <a:round/>
                    </a:lnL>
                    <a:lnR w="12700">
                      <a:miter lim="400000"/>
                    </a:lnR>
                    <a:lnT w="12700">
                      <a:solidFill>
                        <a:srgbClr val="FFFFFF"/>
                      </a:solidFill>
                      <a:round/>
                    </a:lnT>
                    <a:lnB w="12700">
                      <a:solidFill>
                        <a:srgbClr val="FFFFFF"/>
                      </a:solidFill>
                      <a:round/>
                    </a:lnB>
                    <a:solidFill>
                      <a:srgbClr val="5592DA">
                        <a:alpha val="13000"/>
                      </a:srgbClr>
                    </a:solidFill>
                  </a:tcPr>
                </a:tc>
              </a:tr>
              <a:tr h="403687">
                <a:tc>
                  <a:txBody>
                    <a:bodyPr/>
                    <a:lstStyle/>
                    <a:p>
                      <a:pPr lvl="0" algn="l" defTabSz="914400">
                        <a:spcBef>
                          <a:spcPts val="600"/>
                        </a:spcBef>
                        <a:defRPr sz="1800" b="0" i="0"/>
                      </a:pPr>
                      <a:r>
                        <a:rPr sz="1100" b="1">
                          <a:latin typeface="+mj-lt"/>
                          <a:ea typeface="+mj-ea"/>
                          <a:cs typeface="+mj-cs"/>
                          <a:sym typeface="Helvetica Neue"/>
                        </a:rPr>
                        <a:t>Catalog</a:t>
                      </a:r>
                    </a:p>
                  </a:txBody>
                  <a:tcPr marL="89297" marR="89297" marT="66973" marB="66973" anchor="ctr" horzOverflow="overflow">
                    <a:lnL w="12700">
                      <a:miter lim="400000"/>
                    </a:lnL>
                    <a:lnR w="12700">
                      <a:miter lim="400000"/>
                    </a:lnR>
                    <a:lnT w="12700">
                      <a:solidFill>
                        <a:srgbClr val="FFFFFF"/>
                      </a:solidFill>
                      <a:round/>
                    </a:lnT>
                    <a:lnB w="12700">
                      <a:miter lim="400000"/>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Public</a:t>
                      </a:r>
                    </a:p>
                  </a:txBody>
                  <a:tcPr marL="89297" marR="89297" marT="66973" marB="66973" anchor="ctr" horzOverflow="overflow">
                    <a:lnL w="12700">
                      <a:miter lim="400000"/>
                    </a:lnL>
                    <a:lnR w="12700">
                      <a:miter lim="400000"/>
                    </a:lnR>
                    <a:lnT w="12700">
                      <a:solidFill>
                        <a:srgbClr val="FFFFFF"/>
                      </a:solidFill>
                      <a:round/>
                    </a:lnT>
                    <a:lnB w="12700">
                      <a:miter lim="400000"/>
                    </a:lnB>
                    <a:solidFill>
                      <a:srgbClr val="5592DA">
                        <a:alpha val="13000"/>
                      </a:srgbClr>
                    </a:solidFill>
                  </a:tcPr>
                </a:tc>
                <a:tc>
                  <a:txBody>
                    <a:bodyPr/>
                    <a:lstStyle/>
                    <a:p>
                      <a:pPr lvl="0" algn="l" defTabSz="914400">
                        <a:spcBef>
                          <a:spcPts val="600"/>
                        </a:spcBef>
                        <a:defRPr sz="1800" b="0" i="0"/>
                      </a:pPr>
                      <a:r>
                        <a:rPr sz="1100">
                          <a:latin typeface="Helvetica Neue Light"/>
                          <a:ea typeface="Helvetica Neue Light"/>
                          <a:cs typeface="Helvetica Neue Light"/>
                          <a:sym typeface="Helvetica Neue Light"/>
                        </a:rPr>
                        <a:t>Syndicated</a:t>
                      </a:r>
                    </a:p>
                  </a:txBody>
                  <a:tcPr marL="89297" marR="89297" marT="66973" marB="66973" anchor="ctr" horzOverflow="overflow">
                    <a:lnL w="12700">
                      <a:miter lim="400000"/>
                    </a:lnL>
                    <a:lnR w="12700">
                      <a:solidFill>
                        <a:srgbClr val="FFFFFF"/>
                      </a:solidFill>
                      <a:round/>
                    </a:lnR>
                    <a:lnT w="12700">
                      <a:solidFill>
                        <a:srgbClr val="FFFFFF"/>
                      </a:solidFill>
                      <a:round/>
                    </a:lnT>
                    <a:lnB w="12700">
                      <a:miter lim="400000"/>
                    </a:lnB>
                    <a:solidFill>
                      <a:srgbClr val="5592DA">
                        <a:alpha val="13000"/>
                      </a:srgbClr>
                    </a:solidFill>
                  </a:tcPr>
                </a:tc>
                <a:tc>
                  <a:txBody>
                    <a:bodyPr/>
                    <a:lstStyle/>
                    <a:p>
                      <a:pPr lvl="0" algn="l" defTabSz="914400">
                        <a:defRPr sz="1800" b="0" i="0"/>
                      </a:pPr>
                      <a:r>
                        <a:rPr sz="1100" dirty="0">
                          <a:latin typeface="Helvetica Neue Light"/>
                          <a:ea typeface="Helvetica Neue Light"/>
                          <a:cs typeface="Helvetica Neue Light"/>
                          <a:sym typeface="Helvetica Neue Light"/>
                        </a:rPr>
                        <a:t>Syndicated</a:t>
                      </a:r>
                    </a:p>
                  </a:txBody>
                  <a:tcPr marL="89297" marR="89297" marT="66973" marB="66973" anchor="ctr" horzOverflow="overflow">
                    <a:lnL w="12700">
                      <a:solidFill>
                        <a:srgbClr val="FFFFFF"/>
                      </a:solidFill>
                      <a:round/>
                    </a:lnL>
                    <a:lnR w="12700">
                      <a:miter lim="400000"/>
                    </a:lnR>
                    <a:lnT w="12700">
                      <a:solidFill>
                        <a:srgbClr val="FFFFFF"/>
                      </a:solidFill>
                      <a:round/>
                    </a:lnT>
                    <a:lnB w="12700">
                      <a:miter lim="400000"/>
                    </a:lnB>
                    <a:solidFill>
                      <a:srgbClr val="5592DA">
                        <a:alpha val="13000"/>
                      </a:srgbClr>
                    </a:solidFill>
                  </a:tcPr>
                </a:tc>
              </a:tr>
            </a:tbl>
          </a:graphicData>
        </a:graphic>
      </p:graphicFrame>
      <p:sp>
        <p:nvSpPr>
          <p:cNvPr id="632" name="Shape 632"/>
          <p:cNvSpPr/>
          <p:nvPr/>
        </p:nvSpPr>
        <p:spPr>
          <a:xfrm>
            <a:off x="5161242" y="4787788"/>
            <a:ext cx="3854158" cy="161583"/>
          </a:xfrm>
          <a:prstGeom prst="rect">
            <a:avLst/>
          </a:prstGeom>
          <a:ln w="12700">
            <a:miter lim="400000"/>
          </a:ln>
          <a:extLst>
            <a:ext uri="{C572A759-6A51-4108-AA02-DFA0A04FC94B}">
              <ma14:wrappingTextBoxFlag xmlns:ma14="http://schemas.microsoft.com/office/mac/drawingml/2011/main" xmlns="" val="1"/>
            </a:ext>
          </a:extLst>
        </p:spPr>
        <p:txBody>
          <a:bodyPr wrap="none" lIns="0" tIns="0" rIns="0" bIns="0" anchor="ctr">
            <a:spAutoFit/>
          </a:bodyPr>
          <a:lstStyle>
            <a:lvl1pPr algn="l">
              <a:defRPr sz="2800">
                <a:latin typeface="HelvNeue Light for IBM"/>
                <a:ea typeface="HelvNeue Light for IBM"/>
                <a:cs typeface="HelvNeue Light for IBM"/>
                <a:sym typeface="HelvNeue Light for IBM"/>
              </a:defRPr>
            </a:lvl1pPr>
          </a:lstStyle>
          <a:p>
            <a:pPr lvl="0">
              <a:defRPr sz="1800"/>
            </a:pPr>
            <a:r>
              <a:rPr sz="1050" dirty="0"/>
              <a:t>*Typically limited by customer network and security configuration</a:t>
            </a:r>
          </a:p>
        </p:txBody>
      </p:sp>
    </p:spTree>
    <p:extLst>
      <p:ext uri="{BB962C8B-B14F-4D97-AF65-F5344CB8AC3E}">
        <p14:creationId xmlns:p14="http://schemas.microsoft.com/office/powerpoint/2010/main" val="3948151676"/>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9" name="image72.png"/>
          <p:cNvPicPr/>
          <p:nvPr/>
        </p:nvPicPr>
        <p:blipFill>
          <a:blip r:embed="rId3">
            <a:extLst/>
          </a:blip>
          <a:srcRect t="13292" b="17202"/>
          <a:stretch>
            <a:fillRect/>
          </a:stretch>
        </p:blipFill>
        <p:spPr>
          <a:xfrm>
            <a:off x="0" y="474571"/>
            <a:ext cx="9144000" cy="4668929"/>
          </a:xfrm>
          <a:prstGeom prst="rect">
            <a:avLst/>
          </a:prstGeom>
          <a:ln w="12700">
            <a:miter lim="400000"/>
          </a:ln>
        </p:spPr>
      </p:pic>
      <p:pic>
        <p:nvPicPr>
          <p:cNvPr id="340" name="image73.png"/>
          <p:cNvPicPr/>
          <p:nvPr/>
        </p:nvPicPr>
        <p:blipFill>
          <a:blip r:embed="rId4">
            <a:extLst/>
          </a:blip>
          <a:stretch>
            <a:fillRect/>
          </a:stretch>
        </p:blipFill>
        <p:spPr>
          <a:xfrm>
            <a:off x="0" y="2605040"/>
            <a:ext cx="9144000" cy="2466027"/>
          </a:xfrm>
          <a:prstGeom prst="rect">
            <a:avLst/>
          </a:prstGeom>
          <a:ln w="12700">
            <a:miter lim="400000"/>
          </a:ln>
        </p:spPr>
      </p:pic>
      <p:sp>
        <p:nvSpPr>
          <p:cNvPr id="341" name="Shape 341"/>
          <p:cNvSpPr/>
          <p:nvPr/>
        </p:nvSpPr>
        <p:spPr>
          <a:xfrm>
            <a:off x="2170973" y="3711848"/>
            <a:ext cx="6873388" cy="738664"/>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spAutoFit/>
          </a:bodyPr>
          <a:lstStyle>
            <a:lvl1pPr>
              <a:defRPr sz="2200">
                <a:latin typeface="Calibri"/>
                <a:ea typeface="Calibri"/>
                <a:cs typeface="Calibri"/>
                <a:sym typeface="Calibri"/>
              </a:defRPr>
            </a:lvl1pPr>
          </a:lstStyle>
          <a:p>
            <a:r>
              <a:rPr lang="en-US" sz="1600" dirty="0" smtClean="0"/>
              <a:t>      </a:t>
            </a:r>
            <a:r>
              <a:rPr lang="en-US" sz="1600" u="sng" dirty="0" smtClean="0"/>
              <a:t>The differentiator</a:t>
            </a:r>
          </a:p>
          <a:p>
            <a:pPr marL="285750" lvl="0" indent="-285750">
              <a:buFont typeface="Wingdings" charset="2"/>
              <a:buChar char="§"/>
              <a:defRPr sz="1800"/>
            </a:pPr>
            <a:r>
              <a:rPr lang="en-US" sz="1600" dirty="0" smtClean="0"/>
              <a:t>K</a:t>
            </a:r>
            <a:r>
              <a:rPr sz="1600" dirty="0" smtClean="0"/>
              <a:t>eep</a:t>
            </a:r>
            <a:r>
              <a:rPr lang="en-US" sz="1600" dirty="0" smtClean="0"/>
              <a:t>s</a:t>
            </a:r>
            <a:r>
              <a:rPr sz="1600" dirty="0" smtClean="0"/>
              <a:t> </a:t>
            </a:r>
            <a:r>
              <a:rPr sz="1600" dirty="0"/>
              <a:t>your local environment identical to the public and dedicated </a:t>
            </a:r>
            <a:r>
              <a:rPr sz="1600" dirty="0" smtClean="0"/>
              <a:t>platform</a:t>
            </a:r>
            <a:r>
              <a:rPr lang="ga-IE" sz="1600" dirty="0" smtClean="0"/>
              <a:t> </a:t>
            </a:r>
            <a:endParaRPr lang="en-US" sz="1600" dirty="0"/>
          </a:p>
          <a:p>
            <a:pPr marL="285750" lvl="0" indent="-285750">
              <a:buFont typeface="Wingdings" charset="2"/>
              <a:buChar char="§"/>
              <a:defRPr sz="1800"/>
            </a:pPr>
            <a:r>
              <a:rPr lang="ga-IE" sz="1600" dirty="0" smtClean="0"/>
              <a:t>Lets </a:t>
            </a:r>
            <a:r>
              <a:rPr lang="en-US" sz="1600" dirty="0" smtClean="0"/>
              <a:t>you </a:t>
            </a:r>
            <a:r>
              <a:rPr sz="1600" dirty="0" smtClean="0"/>
              <a:t>absorb </a:t>
            </a:r>
            <a:r>
              <a:rPr sz="1600" dirty="0"/>
              <a:t>new technology and innovation faster than ever before.</a:t>
            </a:r>
          </a:p>
        </p:txBody>
      </p:sp>
      <p:sp>
        <p:nvSpPr>
          <p:cNvPr id="344" name="Shape 344"/>
          <p:cNvSpPr>
            <a:spLocks noGrp="1"/>
          </p:cNvSpPr>
          <p:nvPr>
            <p:ph type="title"/>
          </p:nvPr>
        </p:nvSpPr>
        <p:spPr>
          <a:xfrm>
            <a:off x="148133" y="70816"/>
            <a:ext cx="8842364" cy="340256"/>
          </a:xfrm>
          <a:prstGeom prst="rect">
            <a:avLst/>
          </a:prstGeom>
        </p:spPr>
        <p:txBody>
          <a:bodyPr>
            <a:noAutofit/>
          </a:bodyPr>
          <a:lstStyle>
            <a:lvl1pPr>
              <a:defRPr sz="3200" b="1">
                <a:latin typeface="Calibri"/>
                <a:ea typeface="Calibri"/>
                <a:cs typeface="Calibri"/>
                <a:sym typeface="Calibri"/>
              </a:defRPr>
            </a:lvl1pPr>
          </a:lstStyle>
          <a:p>
            <a:pPr lvl="0">
              <a:defRPr sz="1800" b="0">
                <a:solidFill>
                  <a:srgbClr val="000000"/>
                </a:solidFill>
              </a:defRPr>
            </a:pPr>
            <a:r>
              <a:rPr lang="en-US" sz="2400" dirty="0" smtClean="0">
                <a:solidFill>
                  <a:srgbClr val="558ED5"/>
                </a:solidFill>
                <a:latin typeface="Helvetica"/>
                <a:cs typeface="Helvetica"/>
              </a:rPr>
              <a:t>Relay – our secure remote </a:t>
            </a:r>
            <a:r>
              <a:rPr lang="en-US" sz="2400" dirty="0">
                <a:solidFill>
                  <a:srgbClr val="558ED5"/>
                </a:solidFill>
                <a:latin typeface="Helvetica"/>
                <a:cs typeface="Helvetica"/>
              </a:rPr>
              <a:t>m</a:t>
            </a:r>
            <a:r>
              <a:rPr lang="en-US" sz="2400" dirty="0" smtClean="0">
                <a:solidFill>
                  <a:srgbClr val="558ED5"/>
                </a:solidFill>
                <a:latin typeface="Helvetica"/>
                <a:cs typeface="Helvetica"/>
              </a:rPr>
              <a:t>anagement</a:t>
            </a:r>
            <a:endParaRPr sz="2400" dirty="0">
              <a:solidFill>
                <a:srgbClr val="558ED5"/>
              </a:solidFill>
              <a:latin typeface="Helvetica"/>
              <a:cs typeface="Helvetica"/>
            </a:endParaRPr>
          </a:p>
        </p:txBody>
      </p:sp>
      <p:sp>
        <p:nvSpPr>
          <p:cNvPr id="342" name="Shape 342"/>
          <p:cNvSpPr>
            <a:spLocks noGrp="1"/>
          </p:cNvSpPr>
          <p:nvPr>
            <p:ph type="sldNum" sz="quarter" idx="4294967295"/>
          </p:nvPr>
        </p:nvSpPr>
        <p:spPr>
          <a:xfrm>
            <a:off x="8675688" y="4868863"/>
            <a:ext cx="468312" cy="134937"/>
          </a:xfrm>
          <a:prstGeom prst="rect">
            <a:avLst/>
          </a:prstGeom>
          <a:extLst>
            <a:ext uri="{C572A759-6A51-4108-AA02-DFA0A04FC94B}">
              <ma14:wrappingTextBoxFlag xmlns:ma14="http://schemas.microsoft.com/office/mac/drawingml/2011/main" xmlns="" val="1"/>
            </a:ext>
          </a:extLst>
        </p:spPr>
        <p:txBody>
          <a:bodyPr lIns="57146" tIns="28571" rIns="57146" bIns="28571">
            <a:normAutofit fontScale="32500" lnSpcReduction="20000"/>
          </a:bodyPr>
          <a:lstStyle>
            <a:lvl1pPr defTabSz="285722">
              <a:defRPr sz="900">
                <a:solidFill>
                  <a:srgbClr val="A6AAA9"/>
                </a:solidFill>
                <a:latin typeface="+mj-lt"/>
                <a:ea typeface="+mj-ea"/>
                <a:cs typeface="+mj-cs"/>
                <a:sym typeface="Helvetica"/>
              </a:defRPr>
            </a:lvl1pPr>
          </a:lstStyle>
          <a:p>
            <a:pPr lvl="0">
              <a:defRPr sz="1800">
                <a:solidFill>
                  <a:srgbClr val="000000"/>
                </a:solidFill>
              </a:defRPr>
            </a:pPr>
            <a:fld id="{86CB4B4D-7CA3-9044-876B-883B54F8677D}" type="slidenum">
              <a:rPr/>
              <a:t>24</a:t>
            </a:fld>
            <a:endParaRPr/>
          </a:p>
        </p:txBody>
      </p:sp>
      <p:sp>
        <p:nvSpPr>
          <p:cNvPr id="345" name="Shape 345"/>
          <p:cNvSpPr/>
          <p:nvPr/>
        </p:nvSpPr>
        <p:spPr>
          <a:xfrm>
            <a:off x="793019" y="823292"/>
            <a:ext cx="7779562" cy="291303"/>
          </a:xfrm>
          <a:prstGeom prst="rect">
            <a:avLst/>
          </a:prstGeom>
          <a:ln w="12700">
            <a:miter lim="400000"/>
          </a:ln>
          <a:extLst>
            <a:ext uri="{C572A759-6A51-4108-AA02-DFA0A04FC94B}">
              <ma14:wrappingTextBoxFlag xmlns:ma14="http://schemas.microsoft.com/office/mac/drawingml/2011/main" xmlns="" val="1"/>
            </a:ext>
          </a:extLst>
        </p:spPr>
        <p:txBody>
          <a:bodyPr wrap="square" lIns="22323" tIns="22323" rIns="22323" bIns="22323" anchor="ctr">
            <a:spAutoFit/>
          </a:bodyPr>
          <a:lstStyle>
            <a:lvl1pPr defTabSz="457200">
              <a:spcBef>
                <a:spcPts val="2400"/>
              </a:spcBef>
              <a:defRPr sz="2300">
                <a:solidFill>
                  <a:srgbClr val="1174B8"/>
                </a:solidFill>
                <a:latin typeface="Calibri"/>
                <a:ea typeface="Calibri"/>
                <a:cs typeface="Calibri"/>
                <a:sym typeface="Calibri"/>
              </a:defRPr>
            </a:lvl1pPr>
          </a:lstStyle>
          <a:p>
            <a:pPr lvl="0">
              <a:defRPr sz="1800">
                <a:solidFill>
                  <a:srgbClr val="000000"/>
                </a:solidFill>
              </a:defRPr>
            </a:pPr>
            <a:r>
              <a:rPr lang="en-US" sz="1600" dirty="0" smtClean="0">
                <a:latin typeface="Helvetica"/>
                <a:cs typeface="Helvetica"/>
              </a:rPr>
              <a:t>Providing </a:t>
            </a:r>
            <a:r>
              <a:rPr lang="en-US" sz="1600" dirty="0">
                <a:latin typeface="Helvetica"/>
                <a:cs typeface="Helvetica"/>
              </a:rPr>
              <a:t>enterprises with an on-premises cloud that is current, healthy and available</a:t>
            </a:r>
            <a:endParaRPr sz="1600" dirty="0">
              <a:latin typeface="Helvetica"/>
              <a:cs typeface="Helvetica"/>
            </a:endParaRPr>
          </a:p>
        </p:txBody>
      </p:sp>
      <p:sp>
        <p:nvSpPr>
          <p:cNvPr id="2" name="Rectangle 1"/>
          <p:cNvSpPr/>
          <p:nvPr/>
        </p:nvSpPr>
        <p:spPr>
          <a:xfrm>
            <a:off x="304320" y="483784"/>
            <a:ext cx="2008958" cy="400110"/>
          </a:xfrm>
          <a:prstGeom prst="rect">
            <a:avLst/>
          </a:prstGeom>
        </p:spPr>
        <p:txBody>
          <a:bodyPr wrap="none">
            <a:spAutoFit/>
          </a:bodyPr>
          <a:lstStyle/>
          <a:p>
            <a:r>
              <a:rPr lang="en-US" sz="2000" b="1" dirty="0" smtClean="0">
                <a:solidFill>
                  <a:srgbClr val="1174B8"/>
                </a:solidFill>
              </a:rPr>
              <a:t>What is Relay? </a:t>
            </a:r>
            <a:endParaRPr lang="en-US" sz="2000" b="1" dirty="0"/>
          </a:p>
        </p:txBody>
      </p:sp>
      <p:pic>
        <p:nvPicPr>
          <p:cNvPr id="3" name="Picture 2"/>
          <p:cNvPicPr>
            <a:picLocks noChangeAspect="1"/>
          </p:cNvPicPr>
          <p:nvPr/>
        </p:nvPicPr>
        <p:blipFill>
          <a:blip r:embed="rId5"/>
          <a:stretch>
            <a:fillRect/>
          </a:stretch>
        </p:blipFill>
        <p:spPr>
          <a:xfrm>
            <a:off x="1915020" y="3757901"/>
            <a:ext cx="440686" cy="201228"/>
          </a:xfrm>
          <a:prstGeom prst="rect">
            <a:avLst/>
          </a:prstGeom>
        </p:spPr>
      </p:pic>
      <p:sp>
        <p:nvSpPr>
          <p:cNvPr id="5" name="Rectangle 4"/>
          <p:cNvSpPr/>
          <p:nvPr/>
        </p:nvSpPr>
        <p:spPr>
          <a:xfrm>
            <a:off x="4784199" y="1727967"/>
            <a:ext cx="4265647" cy="492443"/>
          </a:xfrm>
          <a:prstGeom prst="rect">
            <a:avLst/>
          </a:prstGeom>
          <a:solidFill>
            <a:schemeClr val="bg2">
              <a:lumMod val="75000"/>
              <a:alpha val="27000"/>
            </a:schemeClr>
          </a:solidFill>
        </p:spPr>
        <p:txBody>
          <a:bodyPr wrap="square">
            <a:spAutoFit/>
          </a:bodyPr>
          <a:lstStyle/>
          <a:p>
            <a:r>
              <a:rPr lang="en-US" sz="1400" b="1" dirty="0">
                <a:solidFill>
                  <a:schemeClr val="accent3">
                    <a:lumMod val="75000"/>
                  </a:schemeClr>
                </a:solidFill>
                <a:latin typeface="Helvetica"/>
                <a:cs typeface="Helvetica"/>
              </a:rPr>
              <a:t>Protected and audited access</a:t>
            </a:r>
          </a:p>
          <a:p>
            <a:r>
              <a:rPr lang="en-US" sz="1200" dirty="0">
                <a:latin typeface="Helvetica"/>
                <a:cs typeface="Helvetica"/>
              </a:rPr>
              <a:t>IBM never has access to your applications or data.</a:t>
            </a:r>
          </a:p>
        </p:txBody>
      </p:sp>
      <p:sp>
        <p:nvSpPr>
          <p:cNvPr id="12" name="Rectangle 11"/>
          <p:cNvSpPr/>
          <p:nvPr/>
        </p:nvSpPr>
        <p:spPr>
          <a:xfrm>
            <a:off x="4784200" y="2375757"/>
            <a:ext cx="4265646" cy="492443"/>
          </a:xfrm>
          <a:prstGeom prst="rect">
            <a:avLst/>
          </a:prstGeom>
          <a:solidFill>
            <a:schemeClr val="bg2">
              <a:lumMod val="75000"/>
              <a:alpha val="27000"/>
            </a:schemeClr>
          </a:solidFill>
        </p:spPr>
        <p:txBody>
          <a:bodyPr wrap="square">
            <a:spAutoFit/>
          </a:bodyPr>
          <a:lstStyle/>
          <a:p>
            <a:r>
              <a:rPr lang="en-US" sz="1400" b="1" dirty="0" smtClean="0">
                <a:solidFill>
                  <a:schemeClr val="accent3">
                    <a:lumMod val="75000"/>
                  </a:schemeClr>
                </a:solidFill>
                <a:latin typeface="Helvetica"/>
                <a:cs typeface="Helvetica"/>
              </a:rPr>
              <a:t>Leverages Extensive Testing in Public</a:t>
            </a:r>
          </a:p>
          <a:p>
            <a:r>
              <a:rPr lang="en-US" sz="1200" dirty="0" smtClean="0">
                <a:latin typeface="Helvetica"/>
                <a:cs typeface="Helvetica"/>
              </a:rPr>
              <a:t>Take advantage of testing &amp; validation from Bluemix Public</a:t>
            </a:r>
            <a:endParaRPr lang="en-US" sz="1200" dirty="0">
              <a:latin typeface="Helvetica"/>
              <a:cs typeface="Helvetica"/>
            </a:endParaRPr>
          </a:p>
        </p:txBody>
      </p:sp>
      <p:sp>
        <p:nvSpPr>
          <p:cNvPr id="13" name="Rectangle 12"/>
          <p:cNvSpPr/>
          <p:nvPr/>
        </p:nvSpPr>
        <p:spPr>
          <a:xfrm>
            <a:off x="57781" y="1727967"/>
            <a:ext cx="4667069" cy="492443"/>
          </a:xfrm>
          <a:prstGeom prst="rect">
            <a:avLst/>
          </a:prstGeom>
          <a:solidFill>
            <a:schemeClr val="bg2">
              <a:lumMod val="75000"/>
              <a:alpha val="27000"/>
            </a:schemeClr>
          </a:solidFill>
        </p:spPr>
        <p:txBody>
          <a:bodyPr wrap="square">
            <a:spAutoFit/>
          </a:bodyPr>
          <a:lstStyle/>
          <a:p>
            <a:r>
              <a:rPr lang="en-US" sz="1400" b="1" dirty="0" smtClean="0">
                <a:solidFill>
                  <a:schemeClr val="accent3">
                    <a:lumMod val="75000"/>
                  </a:schemeClr>
                </a:solidFill>
              </a:rPr>
              <a:t>Installation &amp; initial setup</a:t>
            </a:r>
          </a:p>
          <a:p>
            <a:r>
              <a:rPr lang="en-US" sz="1200" dirty="0" smtClean="0"/>
              <a:t>Get up and running, behind your firewall, </a:t>
            </a:r>
            <a:endParaRPr lang="en-US" sz="1200" dirty="0"/>
          </a:p>
        </p:txBody>
      </p:sp>
      <p:sp>
        <p:nvSpPr>
          <p:cNvPr id="14" name="Rectangle 13"/>
          <p:cNvSpPr/>
          <p:nvPr/>
        </p:nvSpPr>
        <p:spPr>
          <a:xfrm>
            <a:off x="57782" y="2375757"/>
            <a:ext cx="4667068" cy="492443"/>
          </a:xfrm>
          <a:prstGeom prst="rect">
            <a:avLst/>
          </a:prstGeom>
          <a:solidFill>
            <a:schemeClr val="bg2">
              <a:lumMod val="75000"/>
              <a:alpha val="27000"/>
            </a:schemeClr>
          </a:solidFill>
        </p:spPr>
        <p:txBody>
          <a:bodyPr wrap="square">
            <a:spAutoFit/>
          </a:bodyPr>
          <a:lstStyle/>
          <a:p>
            <a:r>
              <a:rPr lang="en-US" sz="1400" b="1" dirty="0" smtClean="0">
                <a:solidFill>
                  <a:schemeClr val="accent3">
                    <a:lumMod val="75000"/>
                  </a:schemeClr>
                </a:solidFill>
              </a:rPr>
              <a:t>Platform Monitoring</a:t>
            </a:r>
          </a:p>
          <a:p>
            <a:r>
              <a:rPr lang="en-US" sz="1200" dirty="0" smtClean="0"/>
              <a:t>IBM provides continuous health check monitoring for 24/7 support </a:t>
            </a:r>
            <a:endParaRPr lang="en-US" sz="1200" dirty="0"/>
          </a:p>
        </p:txBody>
      </p:sp>
    </p:spTree>
    <p:extLst>
      <p:ext uri="{BB962C8B-B14F-4D97-AF65-F5344CB8AC3E}">
        <p14:creationId xmlns:p14="http://schemas.microsoft.com/office/powerpoint/2010/main" val="3830507645"/>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7406" y="208115"/>
            <a:ext cx="8170334" cy="358502"/>
          </a:xfrm>
        </p:spPr>
        <p:txBody>
          <a:bodyPr>
            <a:normAutofit fontScale="90000"/>
          </a:bodyPr>
          <a:lstStyle/>
          <a:p>
            <a:r>
              <a:rPr lang="en-US" dirty="0" smtClean="0">
                <a:solidFill>
                  <a:srgbClr val="4F81BD"/>
                </a:solidFill>
              </a:rPr>
              <a:t>Who manages what</a:t>
            </a:r>
            <a:endParaRPr lang="en-US" dirty="0">
              <a:solidFill>
                <a:srgbClr val="4F81BD"/>
              </a:solidFill>
            </a:endParaRPr>
          </a:p>
        </p:txBody>
      </p:sp>
      <p:graphicFrame>
        <p:nvGraphicFramePr>
          <p:cNvPr id="6" name="Table 701"/>
          <p:cNvGraphicFramePr/>
          <p:nvPr>
            <p:extLst>
              <p:ext uri="{D42A27DB-BD31-4B8C-83A1-F6EECF244321}">
                <p14:modId xmlns:p14="http://schemas.microsoft.com/office/powerpoint/2010/main" val="388467910"/>
              </p:ext>
            </p:extLst>
          </p:nvPr>
        </p:nvGraphicFramePr>
        <p:xfrm>
          <a:off x="668360" y="832168"/>
          <a:ext cx="7909379" cy="3997417"/>
        </p:xfrm>
        <a:graphic>
          <a:graphicData uri="http://schemas.openxmlformats.org/drawingml/2006/table">
            <a:tbl>
              <a:tblPr firstRow="1" bandRow="1">
                <a:tableStyleId>{4C3C2611-4C71-4FC5-86AE-919BDF0F9419}</a:tableStyleId>
              </a:tblPr>
              <a:tblGrid>
                <a:gridCol w="1127705"/>
                <a:gridCol w="3329632"/>
                <a:gridCol w="3452042"/>
              </a:tblGrid>
              <a:tr h="274982">
                <a:tc>
                  <a:txBody>
                    <a:bodyPr/>
                    <a:lstStyle/>
                    <a:p>
                      <a:pPr lvl="0">
                        <a:defRPr sz="1800" b="0">
                          <a:solidFill>
                            <a:srgbClr val="000000"/>
                          </a:solidFill>
                        </a:defRPr>
                      </a:pPr>
                      <a:r>
                        <a:rPr sz="1000" b="1" i="1">
                          <a:solidFill>
                            <a:srgbClr val="FFFFFF"/>
                          </a:solidFill>
                          <a:sym typeface="Helvetica"/>
                        </a:rPr>
                        <a:t>Area</a:t>
                      </a:r>
                    </a:p>
                  </a:txBody>
                  <a:tcPr marL="89297" marR="89297" marT="89297" marB="89297" horzOverflow="overflow">
                    <a:lnL w="12700">
                      <a:solidFill>
                        <a:srgbClr val="FFFFFF"/>
                      </a:solidFill>
                    </a:lnL>
                    <a:lnR w="12700">
                      <a:solidFill>
                        <a:srgbClr val="FFFFFF"/>
                      </a:solidFill>
                    </a:lnR>
                    <a:lnT w="12700">
                      <a:solidFill>
                        <a:srgbClr val="FFFFFF"/>
                      </a:solidFill>
                    </a:lnT>
                    <a:lnB w="38100">
                      <a:solidFill>
                        <a:srgbClr val="FFFFFF"/>
                      </a:solidFill>
                    </a:lnB>
                    <a:solidFill>
                      <a:srgbClr val="0365C0"/>
                    </a:solidFill>
                  </a:tcPr>
                </a:tc>
                <a:tc>
                  <a:txBody>
                    <a:bodyPr/>
                    <a:lstStyle/>
                    <a:p>
                      <a:pPr lvl="0">
                        <a:defRPr sz="1800" b="0">
                          <a:solidFill>
                            <a:srgbClr val="000000"/>
                          </a:solidFill>
                        </a:defRPr>
                      </a:pPr>
                      <a:r>
                        <a:rPr sz="1000" b="1" i="1">
                          <a:solidFill>
                            <a:srgbClr val="FFFFFF"/>
                          </a:solidFill>
                          <a:sym typeface="Helvetica"/>
                        </a:rPr>
                        <a:t>IBM Responsibility</a:t>
                      </a:r>
                    </a:p>
                  </a:txBody>
                  <a:tcPr marL="89297" marR="89297" marT="89297" marB="89297" horzOverflow="overflow">
                    <a:lnL w="12700">
                      <a:solidFill>
                        <a:srgbClr val="FFFFFF"/>
                      </a:solidFill>
                    </a:lnL>
                    <a:lnR w="12700">
                      <a:solidFill>
                        <a:srgbClr val="FFFFFF"/>
                      </a:solidFill>
                    </a:lnR>
                    <a:lnT w="12700">
                      <a:solidFill>
                        <a:srgbClr val="FFFFFF"/>
                      </a:solidFill>
                    </a:lnT>
                    <a:lnB w="38100">
                      <a:solidFill>
                        <a:srgbClr val="FFFFFF"/>
                      </a:solidFill>
                    </a:lnB>
                    <a:solidFill>
                      <a:srgbClr val="0365C0"/>
                    </a:solidFill>
                  </a:tcPr>
                </a:tc>
                <a:tc>
                  <a:txBody>
                    <a:bodyPr/>
                    <a:lstStyle/>
                    <a:p>
                      <a:pPr lvl="0">
                        <a:defRPr sz="1800" b="0">
                          <a:solidFill>
                            <a:srgbClr val="000000"/>
                          </a:solidFill>
                        </a:defRPr>
                      </a:pPr>
                      <a:r>
                        <a:rPr sz="1000" b="1" i="1">
                          <a:solidFill>
                            <a:srgbClr val="FFFFFF"/>
                          </a:solidFill>
                          <a:sym typeface="Helvetica"/>
                        </a:rPr>
                        <a:t>Customer Responsibility</a:t>
                      </a:r>
                    </a:p>
                  </a:txBody>
                  <a:tcPr marL="89297" marR="89297" marT="89297" marB="89297" horzOverflow="overflow">
                    <a:lnL w="12700">
                      <a:solidFill>
                        <a:srgbClr val="FFFFFF"/>
                      </a:solidFill>
                    </a:lnL>
                    <a:lnR w="12700">
                      <a:solidFill>
                        <a:srgbClr val="FFFFFF"/>
                      </a:solidFill>
                    </a:lnR>
                    <a:lnT w="12700">
                      <a:solidFill>
                        <a:srgbClr val="FFFFFF"/>
                      </a:solidFill>
                    </a:lnT>
                    <a:lnB w="38100">
                      <a:solidFill>
                        <a:srgbClr val="FFFFFF"/>
                      </a:solidFill>
                    </a:lnB>
                    <a:solidFill>
                      <a:srgbClr val="0365C0"/>
                    </a:solidFill>
                  </a:tcPr>
                </a:tc>
              </a:tr>
              <a:tr h="771173">
                <a:tc>
                  <a:txBody>
                    <a:bodyPr/>
                    <a:lstStyle/>
                    <a:p>
                      <a:pPr lvl="0" algn="l">
                        <a:defRPr sz="1800" b="0" i="0"/>
                      </a:pPr>
                      <a:r>
                        <a:rPr sz="800" dirty="0">
                          <a:sym typeface="Helvetica"/>
                        </a:rPr>
                        <a:t>Platform Management</a:t>
                      </a:r>
                    </a:p>
                  </a:txBody>
                  <a:tcPr marL="89297" marR="89297" marT="89297" marB="89297" horzOverflow="overflow">
                    <a:lnL w="12700">
                      <a:solidFill>
                        <a:srgbClr val="FFFFFF"/>
                      </a:solidFill>
                    </a:lnL>
                    <a:lnR w="12700">
                      <a:solidFill>
                        <a:srgbClr val="FFFFFF"/>
                      </a:solidFill>
                    </a:lnR>
                    <a:lnT w="38100">
                      <a:solidFill>
                        <a:srgbClr val="FFFFFF"/>
                      </a:solidFill>
                    </a:lnT>
                    <a:lnB w="12700">
                      <a:solidFill>
                        <a:srgbClr val="FFFFFF"/>
                      </a:solidFill>
                    </a:lnB>
                    <a:solidFill>
                      <a:srgbClr val="CAD2E8"/>
                    </a:solidFill>
                  </a:tcPr>
                </a:tc>
                <a:tc>
                  <a:txBody>
                    <a:bodyPr/>
                    <a:lstStyle/>
                    <a:p>
                      <a:pPr lvl="0" algn="l">
                        <a:defRPr sz="1800" b="0" i="0"/>
                      </a:pPr>
                      <a:r>
                        <a:rPr sz="800">
                          <a:sym typeface="Helvetica"/>
                        </a:rPr>
                        <a:t>Manage the Platform layer</a:t>
                      </a:r>
                    </a:p>
                    <a:p>
                      <a:pPr marL="191246" lvl="0" indent="-191246" algn="l">
                        <a:buSzPct val="100000"/>
                        <a:buFont typeface="Helvetica"/>
                        <a:buChar char="•"/>
                        <a:defRPr sz="1800" b="0" i="0"/>
                      </a:pPr>
                      <a:r>
                        <a:rPr sz="800">
                          <a:sym typeface="Helvetica"/>
                        </a:rPr>
                        <a:t>Platform Installation and Configuration</a:t>
                      </a:r>
                    </a:p>
                    <a:p>
                      <a:pPr marL="191246" lvl="0" indent="-191246" algn="l">
                        <a:buSzPct val="100000"/>
                        <a:buFont typeface="Helvetica"/>
                        <a:buChar char="•"/>
                        <a:defRPr sz="1800" b="0" i="0"/>
                      </a:pPr>
                      <a:r>
                        <a:rPr sz="800">
                          <a:sym typeface="Helvetica"/>
                        </a:rPr>
                        <a:t>Manage Updates and Security Fixes</a:t>
                      </a:r>
                    </a:p>
                    <a:p>
                      <a:pPr marL="191246" lvl="0" indent="-191246" algn="l">
                        <a:buSzPct val="100000"/>
                        <a:buFont typeface="Helvetica"/>
                        <a:buChar char="•"/>
                        <a:defRPr sz="1800" b="0" i="0"/>
                      </a:pPr>
                      <a:r>
                        <a:rPr sz="800">
                          <a:sym typeface="Helvetica"/>
                        </a:rPr>
                        <a:t>Help Customer Manage Capacity</a:t>
                      </a:r>
                    </a:p>
                    <a:p>
                      <a:pPr marL="191246" lvl="0" indent="-191246" algn="l">
                        <a:buSzPct val="100000"/>
                        <a:buFont typeface="Helvetica"/>
                        <a:buChar char="•"/>
                        <a:defRPr sz="1800" b="0" i="0"/>
                      </a:pPr>
                      <a:r>
                        <a:rPr sz="800">
                          <a:sym typeface="Helvetica"/>
                        </a:rPr>
                        <a:t>Install additional Services/Features</a:t>
                      </a:r>
                    </a:p>
                    <a:p>
                      <a:pPr marL="191246" lvl="0" indent="-191246" algn="l">
                        <a:buSzPct val="100000"/>
                        <a:buFont typeface="Helvetica"/>
                        <a:buChar char="•"/>
                        <a:defRPr sz="1800" b="0" i="0"/>
                      </a:pPr>
                      <a:r>
                        <a:rPr sz="800">
                          <a:sym typeface="Helvetica"/>
                        </a:rPr>
                        <a:t>Backup and Restore</a:t>
                      </a:r>
                    </a:p>
                  </a:txBody>
                  <a:tcPr marL="89297" marR="89297" marT="89297" marB="89297" horzOverflow="overflow">
                    <a:lnL w="12700">
                      <a:solidFill>
                        <a:srgbClr val="FFFFFF"/>
                      </a:solidFill>
                    </a:lnL>
                    <a:lnR w="12700">
                      <a:solidFill>
                        <a:srgbClr val="FFFFFF"/>
                      </a:solidFill>
                    </a:lnR>
                    <a:lnT w="38100">
                      <a:solidFill>
                        <a:srgbClr val="FFFFFF"/>
                      </a:solidFill>
                    </a:lnT>
                    <a:lnB w="12700">
                      <a:solidFill>
                        <a:srgbClr val="FFFFFF"/>
                      </a:solidFill>
                    </a:lnB>
                    <a:solidFill>
                      <a:srgbClr val="CAD2E8"/>
                    </a:solidFill>
                  </a:tcPr>
                </a:tc>
                <a:tc>
                  <a:txBody>
                    <a:bodyPr/>
                    <a:lstStyle/>
                    <a:p>
                      <a:pPr lvl="0" algn="l">
                        <a:defRPr sz="1800" b="0" i="0"/>
                      </a:pPr>
                      <a:r>
                        <a:rPr sz="800">
                          <a:sym typeface="Helvetica"/>
                        </a:rPr>
                        <a:t>Manage the IaaS layer</a:t>
                      </a:r>
                    </a:p>
                    <a:p>
                      <a:pPr marL="142596" lvl="0" indent="-142596" algn="l">
                        <a:buSzPct val="100000"/>
                        <a:buFont typeface="Helvetica"/>
                        <a:buChar char="•"/>
                        <a:defRPr sz="1800" b="0" i="0"/>
                      </a:pPr>
                      <a:r>
                        <a:rPr sz="800">
                          <a:sym typeface="Helvetica"/>
                        </a:rPr>
                        <a:t>Manage select Platform capabilities via the Administration Console</a:t>
                      </a:r>
                    </a:p>
                    <a:p>
                      <a:pPr marL="142596" lvl="0" indent="-142596" algn="l">
                        <a:buSzPct val="100000"/>
                        <a:buFont typeface="Helvetica"/>
                        <a:buChar char="•"/>
                        <a:defRPr sz="1800" b="0" i="0"/>
                      </a:pPr>
                      <a:r>
                        <a:rPr sz="800">
                          <a:sym typeface="Helvetica"/>
                        </a:rPr>
                        <a:t>Manage Catalog (add/remove services and runtimes for their orgs)</a:t>
                      </a:r>
                    </a:p>
                    <a:p>
                      <a:pPr marL="142596" lvl="0" indent="-142596" algn="l">
                        <a:buSzPct val="100000"/>
                        <a:buFont typeface="Helvetica"/>
                        <a:buChar char="•"/>
                        <a:defRPr sz="1800" b="0" i="0"/>
                      </a:pPr>
                      <a:r>
                        <a:rPr sz="800">
                          <a:sym typeface="Helvetica"/>
                        </a:rPr>
                        <a:t>Monitor Environment</a:t>
                      </a:r>
                    </a:p>
                  </a:txBody>
                  <a:tcPr marL="89297" marR="89297" marT="89297" marB="89297" horzOverflow="overflow">
                    <a:lnL w="12700">
                      <a:solidFill>
                        <a:srgbClr val="FFFFFF"/>
                      </a:solidFill>
                    </a:lnL>
                    <a:lnR w="12700">
                      <a:solidFill>
                        <a:srgbClr val="FFFFFF"/>
                      </a:solidFill>
                    </a:lnR>
                    <a:lnT w="38100">
                      <a:solidFill>
                        <a:srgbClr val="FFFFFF"/>
                      </a:solidFill>
                    </a:lnT>
                    <a:lnB w="12700">
                      <a:solidFill>
                        <a:srgbClr val="FFFFFF"/>
                      </a:solidFill>
                    </a:lnB>
                    <a:solidFill>
                      <a:srgbClr val="CAD2E8"/>
                    </a:solidFill>
                  </a:tcPr>
                </a:tc>
              </a:tr>
              <a:tr h="377495">
                <a:tc>
                  <a:txBody>
                    <a:bodyPr/>
                    <a:lstStyle/>
                    <a:p>
                      <a:pPr lvl="0" algn="l">
                        <a:defRPr sz="1800" b="0" i="0"/>
                      </a:pPr>
                      <a:r>
                        <a:rPr sz="800">
                          <a:sym typeface="Helvetica"/>
                        </a:rPr>
                        <a:t>User Management</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E6EAF4"/>
                    </a:solidFill>
                  </a:tcPr>
                </a:tc>
                <a:tc>
                  <a:txBody>
                    <a:bodyPr/>
                    <a:lstStyle/>
                    <a:p>
                      <a:pPr lvl="0" algn="l">
                        <a:defRPr sz="1800" b="0" i="0"/>
                      </a:pPr>
                      <a:endParaRPr sz="900"/>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E6EAF4"/>
                    </a:solidFill>
                  </a:tcPr>
                </a:tc>
                <a:tc>
                  <a:txBody>
                    <a:bodyPr/>
                    <a:lstStyle/>
                    <a:p>
                      <a:pPr marL="203200" lvl="0" indent="-203200" algn="l">
                        <a:buSzPct val="100000"/>
                        <a:buFont typeface="Helvetica"/>
                        <a:buChar char="•"/>
                        <a:defRPr sz="1800" b="0" i="0"/>
                      </a:pPr>
                      <a:r>
                        <a:rPr sz="800">
                          <a:sym typeface="Helvetica"/>
                        </a:rPr>
                        <a:t>Manage Users via LDAP</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E6EAF4"/>
                    </a:solidFill>
                  </a:tcPr>
                </a:tc>
              </a:tr>
              <a:tr h="771173">
                <a:tc>
                  <a:txBody>
                    <a:bodyPr/>
                    <a:lstStyle/>
                    <a:p>
                      <a:pPr lvl="0" algn="l">
                        <a:defRPr sz="1800" b="0" i="0"/>
                      </a:pPr>
                      <a:r>
                        <a:rPr sz="800">
                          <a:sym typeface="Helvetica"/>
                        </a:rPr>
                        <a:t>Platform Updates</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CAD2E8"/>
                    </a:solidFill>
                  </a:tcPr>
                </a:tc>
                <a:tc>
                  <a:txBody>
                    <a:bodyPr/>
                    <a:lstStyle/>
                    <a:p>
                      <a:pPr marL="203200" lvl="0" indent="-203200" algn="l">
                        <a:buSzPct val="100000"/>
                        <a:buFont typeface="Helvetica"/>
                        <a:buChar char="•"/>
                        <a:defRPr sz="1800" b="0" i="0"/>
                      </a:pPr>
                      <a:r>
                        <a:rPr sz="800" dirty="0">
                          <a:sym typeface="Helvetica"/>
                        </a:rPr>
                        <a:t>Ensure highest quality experience by fully testing new features, updates and fixes and validate in Bluemix Public</a:t>
                      </a:r>
                    </a:p>
                    <a:p>
                      <a:pPr marL="203200" lvl="0" indent="-203200" algn="l">
                        <a:buSzPct val="100000"/>
                        <a:buFont typeface="Helvetica"/>
                        <a:buChar char="•"/>
                        <a:defRPr sz="1800" b="0" i="0"/>
                      </a:pPr>
                      <a:r>
                        <a:rPr sz="800" dirty="0">
                          <a:sym typeface="Helvetica"/>
                        </a:rPr>
                        <a:t>Publish updates within 3 weeks</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CAD2E8"/>
                    </a:solidFill>
                  </a:tcPr>
                </a:tc>
                <a:tc>
                  <a:txBody>
                    <a:bodyPr/>
                    <a:lstStyle/>
                    <a:p>
                      <a:pPr marL="203200" lvl="0" indent="-203200" algn="l">
                        <a:buSzPct val="100000"/>
                        <a:buFont typeface="Helvetica"/>
                        <a:buChar char="•"/>
                        <a:defRPr sz="1800" b="0" i="0"/>
                      </a:pPr>
                      <a:r>
                        <a:rPr sz="800">
                          <a:sym typeface="Helvetica"/>
                        </a:rPr>
                        <a:t>For non-critical updates, customers select a day within a 21 day window for the update to be applied</a:t>
                      </a:r>
                    </a:p>
                    <a:p>
                      <a:pPr marL="203200" lvl="0" indent="-203200" algn="l">
                        <a:buSzPct val="100000"/>
                        <a:buFont typeface="Helvetica"/>
                        <a:buChar char="•"/>
                        <a:defRPr sz="1800" b="0" i="0"/>
                      </a:pPr>
                      <a:r>
                        <a:rPr sz="800">
                          <a:sym typeface="Helvetica"/>
                        </a:rPr>
                        <a:t>If the customer does not select a date, the update will be applied at the end of the window</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CAD2E8"/>
                    </a:solidFill>
                  </a:tcPr>
                </a:tc>
              </a:tr>
              <a:tr h="452236">
                <a:tc>
                  <a:txBody>
                    <a:bodyPr/>
                    <a:lstStyle/>
                    <a:p>
                      <a:pPr lvl="0" algn="l">
                        <a:defRPr sz="1800" b="0" i="0"/>
                      </a:pPr>
                      <a:r>
                        <a:rPr sz="800">
                          <a:sym typeface="Helvetica"/>
                        </a:rPr>
                        <a:t>Security</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E6EAF4"/>
                    </a:solidFill>
                  </a:tcPr>
                </a:tc>
                <a:tc>
                  <a:txBody>
                    <a:bodyPr/>
                    <a:lstStyle/>
                    <a:p>
                      <a:pPr marL="203200" lvl="0" indent="-203200" algn="l">
                        <a:buSzPct val="100000"/>
                        <a:buFont typeface="Helvetica"/>
                        <a:buChar char="•"/>
                        <a:defRPr sz="1800" b="0" i="0"/>
                      </a:pPr>
                      <a:r>
                        <a:rPr sz="800">
                          <a:sym typeface="Helvetica"/>
                        </a:rPr>
                        <a:t>Monitor Platform Security</a:t>
                      </a:r>
                    </a:p>
                    <a:p>
                      <a:pPr marL="203200" lvl="0" indent="-203200" algn="l">
                        <a:buSzPct val="100000"/>
                        <a:buFont typeface="Helvetica"/>
                        <a:buChar char="•"/>
                        <a:defRPr sz="1800" b="0" i="0"/>
                      </a:pPr>
                      <a:r>
                        <a:rPr sz="800">
                          <a:sym typeface="Helvetica"/>
                        </a:rPr>
                        <a:t>Identify and fix vulnerabilities</a:t>
                      </a:r>
                    </a:p>
                    <a:p>
                      <a:pPr marL="203200" lvl="0" indent="-203200" algn="l">
                        <a:buSzPct val="100000"/>
                        <a:buFont typeface="Helvetica"/>
                        <a:buChar char="•"/>
                        <a:defRPr sz="1800" b="0" i="0"/>
                      </a:pPr>
                      <a:r>
                        <a:rPr sz="800">
                          <a:sym typeface="Helvetica"/>
                        </a:rPr>
                        <a:t>Clear Communication with Customer</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E6EAF4"/>
                    </a:solidFill>
                  </a:tcPr>
                </a:tc>
                <a:tc>
                  <a:txBody>
                    <a:bodyPr/>
                    <a:lstStyle/>
                    <a:p>
                      <a:pPr marL="203200" lvl="0" indent="-203200" algn="l">
                        <a:buSzPct val="100000"/>
                        <a:buFont typeface="Helvetica"/>
                        <a:buChar char="•"/>
                        <a:defRPr sz="1800" b="0" i="0"/>
                      </a:pPr>
                      <a:r>
                        <a:rPr sz="800">
                          <a:sym typeface="Helvetica"/>
                        </a:rPr>
                        <a:t>Review security and audit logs</a:t>
                      </a:r>
                    </a:p>
                    <a:p>
                      <a:pPr marL="203200" lvl="0" indent="-203200" algn="l">
                        <a:buSzPct val="100000"/>
                        <a:buFont typeface="Helvetica"/>
                        <a:buChar char="•"/>
                        <a:defRPr sz="1800" b="0" i="0"/>
                      </a:pPr>
                      <a:r>
                        <a:rPr sz="800">
                          <a:sym typeface="Helvetica"/>
                        </a:rPr>
                        <a:t>Manage Firewalls and IaaS security</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E6EAF4"/>
                    </a:solidFill>
                  </a:tcPr>
                </a:tc>
              </a:tr>
              <a:tr h="452236">
                <a:tc>
                  <a:txBody>
                    <a:bodyPr/>
                    <a:lstStyle/>
                    <a:p>
                      <a:pPr lvl="0" algn="l">
                        <a:defRPr sz="1800" b="0" i="0"/>
                      </a:pPr>
                      <a:r>
                        <a:rPr sz="800" dirty="0">
                          <a:sym typeface="Helvetica"/>
                        </a:rPr>
                        <a:t>Capacity Management</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CAD2E8"/>
                    </a:solidFill>
                  </a:tcPr>
                </a:tc>
                <a:tc>
                  <a:txBody>
                    <a:bodyPr/>
                    <a:lstStyle/>
                    <a:p>
                      <a:pPr marL="203200" lvl="0" indent="-203200" algn="l">
                        <a:buSzPct val="100000"/>
                        <a:buFont typeface="Helvetica"/>
                        <a:buChar char="•"/>
                        <a:defRPr sz="1800" b="0" i="0"/>
                      </a:pPr>
                      <a:r>
                        <a:rPr sz="800" dirty="0">
                          <a:sym typeface="Helvetica"/>
                        </a:rPr>
                        <a:t>Provide usage reports and projections</a:t>
                      </a:r>
                    </a:p>
                    <a:p>
                      <a:pPr marL="203200" lvl="0" indent="-203200" algn="l">
                        <a:buSzPct val="100000"/>
                        <a:buFont typeface="Helvetica"/>
                        <a:buChar char="•"/>
                        <a:defRPr sz="1800" b="0" i="0"/>
                      </a:pPr>
                      <a:r>
                        <a:rPr sz="800" dirty="0">
                          <a:sym typeface="Helvetica"/>
                        </a:rPr>
                        <a:t>Provision or de-provision capacity at the Platform level based on customer requests</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CAD2E8"/>
                    </a:solidFill>
                  </a:tcPr>
                </a:tc>
                <a:tc>
                  <a:txBody>
                    <a:bodyPr/>
                    <a:lstStyle/>
                    <a:p>
                      <a:pPr marL="203200" lvl="0" indent="-203200" algn="l">
                        <a:buSzPct val="100000"/>
                        <a:buFont typeface="Helvetica"/>
                        <a:buChar char="•"/>
                        <a:defRPr sz="1800" b="0" i="0"/>
                      </a:pPr>
                      <a:r>
                        <a:rPr sz="800">
                          <a:sym typeface="Helvetica"/>
                        </a:rPr>
                        <a:t>Track usage and project future growth</a:t>
                      </a:r>
                    </a:p>
                    <a:p>
                      <a:pPr marL="203200" lvl="0" indent="-203200" algn="l">
                        <a:buSzPct val="100000"/>
                        <a:buFont typeface="Helvetica"/>
                        <a:buChar char="•"/>
                        <a:defRPr sz="1800" b="0" i="0"/>
                      </a:pPr>
                      <a:r>
                        <a:rPr sz="800">
                          <a:sym typeface="Helvetica"/>
                        </a:rPr>
                        <a:t>Manage IaaS Capacity</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CAD2E8"/>
                    </a:solidFill>
                  </a:tcPr>
                </a:tc>
              </a:tr>
              <a:tr h="518933">
                <a:tc>
                  <a:txBody>
                    <a:bodyPr/>
                    <a:lstStyle/>
                    <a:p>
                      <a:pPr lvl="0" algn="l">
                        <a:defRPr sz="1800" b="0" i="0"/>
                      </a:pPr>
                      <a:r>
                        <a:rPr sz="800">
                          <a:sym typeface="Helvetica"/>
                        </a:rPr>
                        <a:t>Problem Resolution</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E6EAF4"/>
                    </a:solidFill>
                  </a:tcPr>
                </a:tc>
                <a:tc>
                  <a:txBody>
                    <a:bodyPr/>
                    <a:lstStyle/>
                    <a:p>
                      <a:pPr marL="191246" lvl="0" indent="-191246" algn="l">
                        <a:buSzPct val="100000"/>
                        <a:buFont typeface="Helvetica"/>
                        <a:buChar char="•"/>
                        <a:defRPr sz="1800" b="0" i="0"/>
                      </a:pPr>
                      <a:r>
                        <a:rPr sz="800">
                          <a:sym typeface="Helvetica"/>
                        </a:rPr>
                        <a:t>Proactive Monitoring, Troubleshooting and Problem resolution of PaaS and IBM provided services</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E6EAF4"/>
                    </a:solidFill>
                  </a:tcPr>
                </a:tc>
                <a:tc>
                  <a:txBody>
                    <a:bodyPr/>
                    <a:lstStyle/>
                    <a:p>
                      <a:pPr marL="191246" lvl="0" indent="-191246" algn="l">
                        <a:buSzPct val="100000"/>
                        <a:buFont typeface="Helvetica"/>
                        <a:buChar char="•"/>
                        <a:defRPr sz="1800" b="0" i="0"/>
                      </a:pPr>
                      <a:r>
                        <a:rPr sz="800" dirty="0">
                          <a:sym typeface="Helvetica"/>
                        </a:rPr>
                        <a:t>Proactive Monitoring, Troubleshooting and Problem resolution of IaaS, Networking, and customer services and applications</a:t>
                      </a:r>
                    </a:p>
                  </a:txBody>
                  <a:tcPr marL="89297" marR="89297" marT="89297" marB="89297" horzOverflow="overflow">
                    <a:lnL w="12700">
                      <a:solidFill>
                        <a:srgbClr val="FFFFFF"/>
                      </a:solidFill>
                    </a:lnL>
                    <a:lnR w="12700">
                      <a:solidFill>
                        <a:srgbClr val="FFFFFF"/>
                      </a:solidFill>
                    </a:lnR>
                    <a:lnT w="12700">
                      <a:solidFill>
                        <a:srgbClr val="FFFFFF"/>
                      </a:solidFill>
                    </a:lnT>
                    <a:lnB w="12700">
                      <a:solidFill>
                        <a:srgbClr val="FFFFFF"/>
                      </a:solidFill>
                    </a:lnB>
                    <a:solidFill>
                      <a:srgbClr val="E6EAF4"/>
                    </a:solidFill>
                  </a:tcPr>
                </a:tc>
              </a:tr>
            </a:tbl>
          </a:graphicData>
        </a:graphic>
      </p:graphicFrame>
    </p:spTree>
    <p:extLst>
      <p:ext uri="{BB962C8B-B14F-4D97-AF65-F5344CB8AC3E}">
        <p14:creationId xmlns:p14="http://schemas.microsoft.com/office/powerpoint/2010/main" val="4135902588"/>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p:nvPr/>
        </p:nvSpPr>
        <p:spPr>
          <a:xfrm>
            <a:off x="2171195" y="1002491"/>
            <a:ext cx="3086327" cy="30777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gn="ctr" defTabSz="309562">
              <a:defRPr sz="3000">
                <a:solidFill>
                  <a:srgbClr val="FFFFFF"/>
                </a:solidFill>
                <a:latin typeface="HelvNeue Light for IBM"/>
                <a:ea typeface="HelvNeue Light for IBM"/>
                <a:cs typeface="HelvNeue Light for IBM"/>
                <a:sym typeface="HelvNeue Light for IBM"/>
              </a:defRPr>
            </a:lvl1pPr>
          </a:lstStyle>
          <a:p>
            <a:pPr lvl="0">
              <a:defRPr sz="1800">
                <a:solidFill>
                  <a:srgbClr val="000000"/>
                </a:solidFill>
              </a:defRPr>
            </a:pPr>
            <a:r>
              <a:rPr sz="1400" dirty="0">
                <a:solidFill>
                  <a:srgbClr val="FFFFFF"/>
                </a:solidFill>
              </a:rPr>
              <a:t>Innovation makes disruption possible.</a:t>
            </a:r>
          </a:p>
        </p:txBody>
      </p:sp>
      <p:sp>
        <p:nvSpPr>
          <p:cNvPr id="5" name="Shape 168"/>
          <p:cNvSpPr/>
          <p:nvPr/>
        </p:nvSpPr>
        <p:spPr>
          <a:xfrm>
            <a:off x="-2" y="-5882"/>
            <a:ext cx="9144001" cy="5149384"/>
          </a:xfrm>
          <a:prstGeom prst="rect">
            <a:avLst/>
          </a:prstGeom>
          <a:solidFill>
            <a:srgbClr val="062451">
              <a:alpha val="80000"/>
            </a:srgbClr>
          </a:solidFill>
          <a:ln w="12700">
            <a:miter lim="400000"/>
            <a:tailEnd type="triangle"/>
          </a:ln>
        </p:spPr>
        <p:txBody>
          <a:bodyPr lIns="60959" tIns="60959" rIns="60959" bIns="60959" anchor="ctr"/>
          <a:lstStyle/>
          <a:p>
            <a:pPr lvl="0" algn="ctr" defTabSz="457200">
              <a:defRPr sz="4200">
                <a:solidFill>
                  <a:srgbClr val="FFFFFF"/>
                </a:solidFill>
                <a:latin typeface="+mj-lt"/>
                <a:ea typeface="+mj-ea"/>
                <a:cs typeface="+mj-cs"/>
                <a:sym typeface="Helvetica"/>
              </a:defRPr>
            </a:pPr>
            <a:endParaRPr/>
          </a:p>
        </p:txBody>
      </p:sp>
      <p:sp>
        <p:nvSpPr>
          <p:cNvPr id="6" name="Shape 169"/>
          <p:cNvSpPr/>
          <p:nvPr/>
        </p:nvSpPr>
        <p:spPr>
          <a:xfrm>
            <a:off x="295796" y="1871548"/>
            <a:ext cx="5047177" cy="1169551"/>
          </a:xfrm>
          <a:prstGeom prst="rect">
            <a:avLst/>
          </a:prstGeom>
          <a:noFill/>
          <a:ln w="12700">
            <a:miter lim="400000"/>
          </a:ln>
          <a:extLst>
            <a:ext uri="{C572A759-6A51-4108-AA02-DFA0A04FC94B}">
              <ma14:wrappingTextBoxFlag xmlns:ma14="http://schemas.microsoft.com/office/mac/drawingml/2011/main" xmlns="" val="1"/>
            </a:ext>
          </a:extLst>
        </p:spPr>
        <p:txBody>
          <a:bodyPr wrap="square" lIns="0" tIns="0" rIns="0" bIns="0">
            <a:spAutoFit/>
          </a:bodyPr>
          <a:lstStyle/>
          <a:p>
            <a:pPr lvl="0" defTabSz="457200"/>
            <a:endParaRPr sz="1200" b="1" dirty="0">
              <a:solidFill>
                <a:srgbClr val="1976D2"/>
              </a:solidFill>
              <a:latin typeface="+mj-lt"/>
              <a:ea typeface="+mj-ea"/>
              <a:cs typeface="+mj-cs"/>
              <a:sym typeface="Helvetica"/>
            </a:endParaRPr>
          </a:p>
          <a:p>
            <a:pPr lvl="0" defTabSz="457200"/>
            <a:endParaRPr sz="400" dirty="0">
              <a:solidFill>
                <a:srgbClr val="1976D2"/>
              </a:solidFill>
              <a:latin typeface="+mj-lt"/>
              <a:ea typeface="+mj-ea"/>
              <a:cs typeface="+mj-cs"/>
              <a:sym typeface="Helvetica"/>
            </a:endParaRPr>
          </a:p>
          <a:p>
            <a:pPr lvl="0" defTabSz="457200"/>
            <a:r>
              <a:rPr lang="en-US" sz="3200" b="1" dirty="0" smtClean="0">
                <a:solidFill>
                  <a:srgbClr val="FFFFFF"/>
                </a:solidFill>
                <a:latin typeface="Helvetica"/>
                <a:ea typeface="+mj-ea"/>
                <a:cs typeface="Helvetica"/>
                <a:sym typeface="Helvetica"/>
              </a:rPr>
              <a:t>Bluemix </a:t>
            </a:r>
            <a:r>
              <a:rPr lang="en-US" sz="3200" b="1" dirty="0" smtClean="0">
                <a:solidFill>
                  <a:srgbClr val="3ABB9F"/>
                </a:solidFill>
                <a:latin typeface="Helvetica"/>
                <a:ea typeface="+mj-ea"/>
                <a:cs typeface="Helvetica"/>
                <a:sym typeface="Helvetica"/>
              </a:rPr>
              <a:t>services</a:t>
            </a:r>
          </a:p>
          <a:p>
            <a:pPr lvl="0" defTabSz="457200"/>
            <a:r>
              <a:rPr lang="en-US" sz="2800" dirty="0" smtClean="0">
                <a:solidFill>
                  <a:srgbClr val="FFFFFF"/>
                </a:solidFill>
                <a:latin typeface="Helvetica"/>
                <a:ea typeface="+mj-ea"/>
                <a:cs typeface="Helvetica"/>
                <a:sym typeface="Helvetica"/>
              </a:rPr>
              <a:t>for everyone,…..everywhere</a:t>
            </a:r>
            <a:endParaRPr sz="2800" dirty="0">
              <a:solidFill>
                <a:srgbClr val="FFFFFF"/>
              </a:solidFill>
              <a:latin typeface="Helvetica"/>
              <a:ea typeface="+mj-ea"/>
              <a:cs typeface="Helvetica"/>
              <a:sym typeface="Helvetica"/>
            </a:endParaRPr>
          </a:p>
        </p:txBody>
      </p:sp>
    </p:spTree>
    <p:extLst>
      <p:ext uri="{BB962C8B-B14F-4D97-AF65-F5344CB8AC3E}">
        <p14:creationId xmlns:p14="http://schemas.microsoft.com/office/powerpoint/2010/main" val="2630155763"/>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B6B7A19-9BD6-654B-9E7A-5FCB6FF99B9F}" type="slidenum">
              <a:rPr lang="en-US" smtClean="0"/>
              <a:pPr/>
              <a:t>27</a:t>
            </a:fld>
            <a:endParaRPr lang="en-US" dirty="0"/>
          </a:p>
        </p:txBody>
      </p:sp>
      <p:pic>
        <p:nvPicPr>
          <p:cNvPr id="2" name="Picture 1"/>
          <p:cNvPicPr>
            <a:picLocks noChangeAspect="1"/>
          </p:cNvPicPr>
          <p:nvPr/>
        </p:nvPicPr>
        <p:blipFill>
          <a:blip r:embed="rId2"/>
          <a:stretch>
            <a:fillRect/>
          </a:stretch>
        </p:blipFill>
        <p:spPr>
          <a:xfrm>
            <a:off x="1897324" y="657181"/>
            <a:ext cx="5648441" cy="4174377"/>
          </a:xfrm>
          <a:prstGeom prst="rect">
            <a:avLst/>
          </a:prstGeom>
        </p:spPr>
      </p:pic>
      <p:sp>
        <p:nvSpPr>
          <p:cNvPr id="5" name="AutoShape 5"/>
          <p:cNvSpPr>
            <a:spLocks/>
          </p:cNvSpPr>
          <p:nvPr/>
        </p:nvSpPr>
        <p:spPr bwMode="auto">
          <a:xfrm>
            <a:off x="0" y="139874"/>
            <a:ext cx="9144000" cy="31670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defTabSz="366713"/>
            <a:r>
              <a:rPr lang="en-US" sz="2200" b="1" dirty="0" smtClean="0">
                <a:solidFill>
                  <a:schemeClr val="tx2">
                    <a:lumMod val="60000"/>
                    <a:lumOff val="40000"/>
                  </a:schemeClr>
                </a:solidFill>
                <a:latin typeface="Lubalin Demi for IBM" charset="0"/>
                <a:sym typeface="HelvNeue Medium for IBM" charset="0"/>
              </a:rPr>
              <a:t>Broad </a:t>
            </a:r>
            <a:r>
              <a:rPr lang="en-US" sz="2200" b="1" dirty="0">
                <a:solidFill>
                  <a:schemeClr val="tx2">
                    <a:lumMod val="60000"/>
                    <a:lumOff val="40000"/>
                  </a:schemeClr>
                </a:solidFill>
                <a:latin typeface="Lubalin Demi for IBM" charset="0"/>
                <a:sym typeface="HelvNeue Medium for IBM" charset="0"/>
              </a:rPr>
              <a:t>range of IBM &amp; 3rd Party Services</a:t>
            </a:r>
            <a:endParaRPr lang="en-US" sz="2200" b="1" dirty="0">
              <a:solidFill>
                <a:schemeClr val="tx2">
                  <a:lumMod val="60000"/>
                  <a:lumOff val="40000"/>
                </a:schemeClr>
              </a:solidFill>
              <a:latin typeface="Lubalin Demi for IBM" charset="0"/>
              <a:sym typeface="HelvNeue Light for IBM" charset="0"/>
            </a:endParaRPr>
          </a:p>
        </p:txBody>
      </p:sp>
      <p:pic>
        <p:nvPicPr>
          <p:cNvPr id="3" name="Picture 2"/>
          <p:cNvPicPr>
            <a:picLocks noChangeAspect="1"/>
          </p:cNvPicPr>
          <p:nvPr/>
        </p:nvPicPr>
        <p:blipFill>
          <a:blip r:embed="rId3"/>
          <a:stretch>
            <a:fillRect/>
          </a:stretch>
        </p:blipFill>
        <p:spPr>
          <a:xfrm>
            <a:off x="497056" y="940217"/>
            <a:ext cx="1244230" cy="3530009"/>
          </a:xfrm>
          <a:prstGeom prst="rect">
            <a:avLst/>
          </a:prstGeom>
        </p:spPr>
      </p:pic>
      <p:sp>
        <p:nvSpPr>
          <p:cNvPr id="8" name="TextBox 201"/>
          <p:cNvSpPr txBox="1">
            <a:spLocks noChangeArrowheads="1"/>
          </p:cNvSpPr>
          <p:nvPr/>
        </p:nvSpPr>
        <p:spPr bwMode="auto">
          <a:xfrm>
            <a:off x="7883063" y="4491948"/>
            <a:ext cx="878364" cy="121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lnSpc>
                <a:spcPct val="85000"/>
              </a:lnSpc>
              <a:buFont typeface="Wingdings" charset="0"/>
              <a:buNone/>
            </a:pPr>
            <a:r>
              <a:rPr lang="en-US" sz="900" smtClean="0">
                <a:solidFill>
                  <a:srgbClr val="000000"/>
                </a:solidFill>
                <a:latin typeface="Helvetica Neue Light"/>
                <a:ea typeface="MS PGothic" charset="0"/>
                <a:cs typeface="Helvetica Neue Light"/>
              </a:rPr>
              <a:t>Security</a:t>
            </a:r>
            <a:endParaRPr lang="en-US" sz="900" dirty="0">
              <a:solidFill>
                <a:srgbClr val="000000"/>
              </a:solidFill>
              <a:latin typeface="Helvetica Neue Light"/>
              <a:ea typeface="MS PGothic" charset="0"/>
              <a:cs typeface="Helvetica Neue Light"/>
            </a:endParaRPr>
          </a:p>
        </p:txBody>
      </p:sp>
      <p:sp>
        <p:nvSpPr>
          <p:cNvPr id="9" name="TextBox 203"/>
          <p:cNvSpPr txBox="1">
            <a:spLocks noChangeArrowheads="1"/>
          </p:cNvSpPr>
          <p:nvPr/>
        </p:nvSpPr>
        <p:spPr bwMode="auto">
          <a:xfrm>
            <a:off x="7846075" y="2848046"/>
            <a:ext cx="981393" cy="121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lnSpc>
                <a:spcPct val="85000"/>
              </a:lnSpc>
              <a:buFont typeface="Wingdings" charset="0"/>
              <a:buNone/>
            </a:pPr>
            <a:r>
              <a:rPr lang="en-US" sz="900" dirty="0" smtClean="0">
                <a:solidFill>
                  <a:srgbClr val="000000"/>
                </a:solidFill>
                <a:latin typeface="Helvetica Neue Light"/>
                <a:ea typeface="MS PGothic" charset="0"/>
                <a:cs typeface="Helvetica Neue Light"/>
              </a:rPr>
              <a:t>Analytics</a:t>
            </a:r>
            <a:endParaRPr lang="en-US" sz="900" dirty="0">
              <a:solidFill>
                <a:srgbClr val="000000"/>
              </a:solidFill>
              <a:latin typeface="Helvetica Neue Light"/>
              <a:ea typeface="MS PGothic" charset="0"/>
              <a:cs typeface="Helvetica Neue Light"/>
            </a:endParaRPr>
          </a:p>
        </p:txBody>
      </p:sp>
      <p:sp>
        <p:nvSpPr>
          <p:cNvPr id="10" name="TextBox 204"/>
          <p:cNvSpPr txBox="1">
            <a:spLocks noChangeArrowheads="1"/>
          </p:cNvSpPr>
          <p:nvPr/>
        </p:nvSpPr>
        <p:spPr bwMode="auto">
          <a:xfrm>
            <a:off x="7816538" y="1280831"/>
            <a:ext cx="1012824" cy="121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lnSpc>
                <a:spcPct val="85000"/>
              </a:lnSpc>
              <a:buFont typeface="Wingdings" charset="0"/>
              <a:buNone/>
            </a:pPr>
            <a:r>
              <a:rPr lang="en-US" sz="900" dirty="0" smtClean="0">
                <a:solidFill>
                  <a:srgbClr val="000000"/>
                </a:solidFill>
                <a:latin typeface="Helvetica Neue Light"/>
                <a:ea typeface="MS PGothic" charset="0"/>
                <a:cs typeface="Helvetica Neue Light"/>
              </a:rPr>
              <a:t>Commerce</a:t>
            </a:r>
            <a:endParaRPr lang="en-US" sz="900" dirty="0">
              <a:solidFill>
                <a:srgbClr val="000000"/>
              </a:solidFill>
              <a:latin typeface="Helvetica Neue Light"/>
              <a:ea typeface="MS PGothic" charset="0"/>
              <a:cs typeface="Helvetica Neue Light"/>
            </a:endParaRPr>
          </a:p>
        </p:txBody>
      </p:sp>
      <p:sp>
        <p:nvSpPr>
          <p:cNvPr id="11" name="TextBox 205"/>
          <p:cNvSpPr txBox="1">
            <a:spLocks noChangeArrowheads="1"/>
          </p:cNvSpPr>
          <p:nvPr/>
        </p:nvSpPr>
        <p:spPr bwMode="auto">
          <a:xfrm>
            <a:off x="7847038" y="3689599"/>
            <a:ext cx="962184" cy="121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lnSpc>
                <a:spcPct val="85000"/>
              </a:lnSpc>
              <a:buFont typeface="Wingdings" charset="0"/>
              <a:buNone/>
            </a:pPr>
            <a:r>
              <a:rPr lang="en-US" sz="900" smtClean="0">
                <a:solidFill>
                  <a:srgbClr val="000000"/>
                </a:solidFill>
                <a:latin typeface="Helvetica Neue Light"/>
                <a:ea typeface="MS PGothic" charset="0"/>
                <a:cs typeface="Helvetica Neue Light"/>
              </a:rPr>
              <a:t>Watson</a:t>
            </a:r>
            <a:endParaRPr lang="en-US" sz="900" dirty="0">
              <a:solidFill>
                <a:srgbClr val="000000"/>
              </a:solidFill>
              <a:latin typeface="Helvetica Neue Light"/>
              <a:ea typeface="MS PGothic" charset="0"/>
              <a:cs typeface="Helvetica Neue Light"/>
            </a:endParaRPr>
          </a:p>
        </p:txBody>
      </p:sp>
      <p:pic>
        <p:nvPicPr>
          <p:cNvPr id="12" name="Picture 171" descr="Smarter Analytics icon small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64094" y="2341878"/>
            <a:ext cx="500053" cy="4925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72" descr="Smarter Cities whit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079688" y="1512980"/>
            <a:ext cx="460807" cy="46723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73" descr="smarter commerce for white"/>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064094" y="787258"/>
            <a:ext cx="479106" cy="4673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74" descr="smarter social"/>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107098" y="4048895"/>
            <a:ext cx="417940" cy="421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75" descr="Watson Avata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079688" y="3186895"/>
            <a:ext cx="472759" cy="4856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extBox 205"/>
          <p:cNvSpPr txBox="1">
            <a:spLocks noChangeArrowheads="1"/>
          </p:cNvSpPr>
          <p:nvPr/>
        </p:nvSpPr>
        <p:spPr bwMode="auto">
          <a:xfrm>
            <a:off x="7836595" y="2006492"/>
            <a:ext cx="962184" cy="121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lnSpc>
                <a:spcPct val="85000"/>
              </a:lnSpc>
              <a:buFont typeface="Wingdings" charset="0"/>
              <a:buNone/>
            </a:pPr>
            <a:r>
              <a:rPr lang="en-US" sz="900" dirty="0" smtClean="0">
                <a:solidFill>
                  <a:srgbClr val="000000"/>
                </a:solidFill>
                <a:latin typeface="Helvetica Neue Light"/>
                <a:ea typeface="MS PGothic" charset="0"/>
                <a:cs typeface="Helvetica Neue Light"/>
              </a:rPr>
              <a:t>Healthcare</a:t>
            </a:r>
            <a:endParaRPr lang="en-US" sz="900" dirty="0">
              <a:solidFill>
                <a:srgbClr val="000000"/>
              </a:solidFill>
              <a:latin typeface="Helvetica Neue Light"/>
              <a:ea typeface="MS PGothic" charset="0"/>
              <a:cs typeface="Helvetica Neue Light"/>
            </a:endParaRPr>
          </a:p>
        </p:txBody>
      </p:sp>
    </p:spTree>
    <p:extLst>
      <p:ext uri="{BB962C8B-B14F-4D97-AF65-F5344CB8AC3E}">
        <p14:creationId xmlns:p14="http://schemas.microsoft.com/office/powerpoint/2010/main" val="861701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Picture 75"/>
          <p:cNvPicPr>
            <a:picLocks noChangeAspect="1"/>
          </p:cNvPicPr>
          <p:nvPr/>
        </p:nvPicPr>
        <p:blipFill rotWithShape="1">
          <a:blip r:embed="rId3" cstate="print">
            <a:extLst>
              <a:ext uri="{28A0092B-C50C-407E-A947-70E740481C1C}">
                <a14:useLocalDpi xmlns:a14="http://schemas.microsoft.com/office/drawing/2010/main" val="0"/>
              </a:ext>
            </a:extLst>
          </a:blip>
          <a:srcRect l="18" t="19734" r="-1" b="12145"/>
          <a:stretch/>
        </p:blipFill>
        <p:spPr bwMode="auto">
          <a:xfrm>
            <a:off x="387062" y="1048033"/>
            <a:ext cx="8299738" cy="318529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6869" name="Picture 11" descr="IBM_logoNeg.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57200" y="4727960"/>
            <a:ext cx="395288" cy="1554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8" name="Slide Number Placeholder 4"/>
          <p:cNvSpPr>
            <a:spLocks noGrp="1"/>
          </p:cNvSpPr>
          <p:nvPr>
            <p:ph type="sldNum" sz="quarter" idx="10"/>
          </p:nvPr>
        </p:nvSpPr>
        <p:spPr>
          <a:xfrm>
            <a:off x="6553200" y="4749800"/>
            <a:ext cx="2133600" cy="184150"/>
          </a:xfrm>
          <a:prstGeom prst="rect">
            <a:avLst/>
          </a:prstGeom>
        </p:spPr>
        <p:txBody>
          <a:bodyPr/>
          <a:lstStyle/>
          <a:p>
            <a:pPr>
              <a:defRPr/>
            </a:pPr>
            <a:fld id="{456D7931-6276-DE41-83A8-183FA09C1C20}" type="slidenum">
              <a:rPr lang="en-US">
                <a:solidFill>
                  <a:srgbClr val="FFFFFF">
                    <a:alpha val="70000"/>
                  </a:srgbClr>
                </a:solidFill>
                <a:latin typeface="Arial" pitchFamily="-105" charset="0"/>
                <a:ea typeface="ヒラギノ角ゴ Pro W3" pitchFamily="-105" charset="-128"/>
                <a:cs typeface="ヒラギノ角ゴ Pro W3" pitchFamily="-105" charset="-128"/>
              </a:rPr>
              <a:pPr>
                <a:defRPr/>
              </a:pPr>
              <a:t>28</a:t>
            </a:fld>
            <a:endParaRPr lang="en-US" dirty="0">
              <a:solidFill>
                <a:srgbClr val="FFFFFF">
                  <a:alpha val="70000"/>
                </a:srgbClr>
              </a:solidFill>
              <a:latin typeface="Arial" pitchFamily="-105" charset="0"/>
              <a:ea typeface="ヒラギノ角ゴ Pro W3" pitchFamily="-105" charset="-128"/>
              <a:cs typeface="ヒラギノ角ゴ Pro W3" pitchFamily="-105" charset="-128"/>
            </a:endParaRPr>
          </a:p>
        </p:txBody>
      </p:sp>
      <p:sp>
        <p:nvSpPr>
          <p:cNvPr id="84" name="Footer Placeholder 3"/>
          <p:cNvSpPr>
            <a:spLocks noGrp="1"/>
          </p:cNvSpPr>
          <p:nvPr>
            <p:ph type="ftr" sz="quarter" idx="4294967295"/>
          </p:nvPr>
        </p:nvSpPr>
        <p:spPr>
          <a:xfrm>
            <a:off x="0" y="4800600"/>
            <a:ext cx="5562600" cy="184150"/>
          </a:xfrm>
          <a:prstGeom prst="rect">
            <a:avLst/>
          </a:prstGeom>
        </p:spPr>
        <p:txBody>
          <a:bodyPr/>
          <a:lstStyle/>
          <a:p>
            <a:pPr>
              <a:defRPr/>
            </a:pPr>
            <a:r>
              <a:rPr lang="en-US" sz="600" dirty="0">
                <a:solidFill>
                  <a:srgbClr val="FFFFFF">
                    <a:alpha val="70000"/>
                  </a:srgbClr>
                </a:solidFill>
                <a:latin typeface="Arial" pitchFamily="-105" charset="0"/>
                <a:ea typeface="ヒラギノ角ゴ Pro W3" pitchFamily="-105" charset="-128"/>
                <a:cs typeface="ヒラギノ角ゴ Pro W3" pitchFamily="-105" charset="-128"/>
              </a:rPr>
              <a:t>© 2014 International Business Machines Corporation</a:t>
            </a:r>
          </a:p>
        </p:txBody>
      </p:sp>
      <p:pic>
        <p:nvPicPr>
          <p:cNvPr id="83" name="Picture 82"/>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50322" y="1489930"/>
            <a:ext cx="2778125" cy="26661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6877" name="TextBox 18"/>
          <p:cNvSpPr txBox="1">
            <a:spLocks noChangeArrowheads="1"/>
          </p:cNvSpPr>
          <p:nvPr/>
        </p:nvSpPr>
        <p:spPr bwMode="auto">
          <a:xfrm>
            <a:off x="9147" y="39782"/>
            <a:ext cx="91440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ヒラギノ角ゴ Pro W3" charset="0"/>
                <a:cs typeface="ヒラギノ角ゴ Pro W3" charset="0"/>
              </a:defRPr>
            </a:lvl1pPr>
            <a:lvl2pPr marL="742950" indent="-285750" eaLnBrk="0" hangingPunct="0">
              <a:defRPr sz="2400">
                <a:solidFill>
                  <a:schemeClr val="tx1"/>
                </a:solidFill>
                <a:latin typeface="Arial" charset="0"/>
                <a:ea typeface="ヒラギノ角ゴ Pro W3" charset="0"/>
                <a:cs typeface="ヒラギノ角ゴ Pro W3" charset="0"/>
              </a:defRPr>
            </a:lvl2pPr>
            <a:lvl3pPr marL="1143000" indent="-228600" eaLnBrk="0" hangingPunct="0">
              <a:defRPr sz="2400">
                <a:solidFill>
                  <a:schemeClr val="tx1"/>
                </a:solidFill>
                <a:latin typeface="Arial" charset="0"/>
                <a:ea typeface="ヒラギノ角ゴ Pro W3" charset="0"/>
                <a:cs typeface="ヒラギノ角ゴ Pro W3" charset="0"/>
              </a:defRPr>
            </a:lvl3pPr>
            <a:lvl4pPr marL="1600200" indent="-228600" eaLnBrk="0" hangingPunct="0">
              <a:defRPr sz="2400">
                <a:solidFill>
                  <a:schemeClr val="tx1"/>
                </a:solidFill>
                <a:latin typeface="Arial" charset="0"/>
                <a:ea typeface="ヒラギノ角ゴ Pro W3" charset="0"/>
                <a:cs typeface="ヒラギノ角ゴ Pro W3" charset="0"/>
              </a:defRPr>
            </a:lvl4pPr>
            <a:lvl5pPr marL="2057400" indent="-228600" eaLnBrk="0" hangingPunct="0">
              <a:defRPr sz="2400">
                <a:solidFill>
                  <a:schemeClr val="tx1"/>
                </a:solidFill>
                <a:latin typeface="Arial" charset="0"/>
                <a:ea typeface="ヒラギノ角ゴ Pro W3" charset="0"/>
                <a:cs typeface="ヒラギノ角ゴ Pro W3" charset="0"/>
              </a:defRPr>
            </a:lvl5pPr>
            <a:lvl6pPr marL="25146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29718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34290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38862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pPr algn="ctr" eaLnBrk="1" hangingPunct="1"/>
            <a:r>
              <a:rPr lang="en-US" b="1" dirty="0" smtClean="0">
                <a:solidFill>
                  <a:schemeClr val="accent1"/>
                </a:solidFill>
                <a:latin typeface="+mn-lt"/>
                <a:ea typeface="MS PGothic" pitchFamily="34" charset="-128"/>
                <a:cs typeface="ＭＳ Ｐゴシック" charset="0"/>
              </a:rPr>
              <a:t>Watson on Bluemix</a:t>
            </a:r>
          </a:p>
        </p:txBody>
      </p:sp>
      <p:sp>
        <p:nvSpPr>
          <p:cNvPr id="2" name="TextBox 1"/>
          <p:cNvSpPr txBox="1"/>
          <p:nvPr/>
        </p:nvSpPr>
        <p:spPr>
          <a:xfrm>
            <a:off x="4130125" y="1292094"/>
            <a:ext cx="822075" cy="289823"/>
          </a:xfrm>
          <a:prstGeom prst="rect">
            <a:avLst/>
          </a:prstGeom>
          <a:noFill/>
        </p:spPr>
        <p:txBody>
          <a:bodyPr wrap="square" rtlCol="0">
            <a:spAutoFit/>
          </a:bodyPr>
          <a:lstStyle/>
          <a:p>
            <a:pPr algn="ctr"/>
            <a:r>
              <a:rPr lang="en-US" sz="1400" dirty="0" smtClean="0">
                <a:solidFill>
                  <a:schemeClr val="bg1"/>
                </a:solidFill>
              </a:rPr>
              <a:t>Reason</a:t>
            </a:r>
            <a:endParaRPr lang="en-US" sz="1200" dirty="0">
              <a:solidFill>
                <a:schemeClr val="bg1"/>
              </a:solidFill>
            </a:endParaRPr>
          </a:p>
        </p:txBody>
      </p:sp>
      <p:sp>
        <p:nvSpPr>
          <p:cNvPr id="17" name="TextBox 16"/>
          <p:cNvSpPr txBox="1"/>
          <p:nvPr/>
        </p:nvSpPr>
        <p:spPr>
          <a:xfrm>
            <a:off x="2692662" y="2633889"/>
            <a:ext cx="974475" cy="289823"/>
          </a:xfrm>
          <a:prstGeom prst="rect">
            <a:avLst/>
          </a:prstGeom>
          <a:noFill/>
        </p:spPr>
        <p:txBody>
          <a:bodyPr wrap="square" rtlCol="0">
            <a:spAutoFit/>
          </a:bodyPr>
          <a:lstStyle/>
          <a:p>
            <a:pPr algn="ctr"/>
            <a:r>
              <a:rPr lang="en-US" sz="1400" dirty="0" smtClean="0">
                <a:solidFill>
                  <a:schemeClr val="bg1"/>
                </a:solidFill>
              </a:rPr>
              <a:t>Listening</a:t>
            </a:r>
            <a:endParaRPr lang="en-US" sz="1200" dirty="0">
              <a:solidFill>
                <a:schemeClr val="bg1"/>
              </a:solidFill>
            </a:endParaRPr>
          </a:p>
        </p:txBody>
      </p:sp>
      <p:sp>
        <p:nvSpPr>
          <p:cNvPr id="18" name="TextBox 17"/>
          <p:cNvSpPr txBox="1"/>
          <p:nvPr/>
        </p:nvSpPr>
        <p:spPr>
          <a:xfrm>
            <a:off x="4064783" y="3958213"/>
            <a:ext cx="974475" cy="289823"/>
          </a:xfrm>
          <a:prstGeom prst="rect">
            <a:avLst/>
          </a:prstGeom>
          <a:noFill/>
        </p:spPr>
        <p:txBody>
          <a:bodyPr wrap="square" rtlCol="0">
            <a:spAutoFit/>
          </a:bodyPr>
          <a:lstStyle/>
          <a:p>
            <a:pPr algn="ctr"/>
            <a:r>
              <a:rPr lang="en-US" sz="1400" dirty="0" smtClean="0">
                <a:solidFill>
                  <a:schemeClr val="bg1"/>
                </a:solidFill>
              </a:rPr>
              <a:t>Vision</a:t>
            </a:r>
            <a:endParaRPr lang="en-US" sz="1200" dirty="0">
              <a:solidFill>
                <a:schemeClr val="bg1"/>
              </a:solidFill>
            </a:endParaRPr>
          </a:p>
        </p:txBody>
      </p:sp>
      <p:sp>
        <p:nvSpPr>
          <p:cNvPr id="19" name="TextBox 18"/>
          <p:cNvSpPr txBox="1"/>
          <p:nvPr/>
        </p:nvSpPr>
        <p:spPr>
          <a:xfrm>
            <a:off x="5441209" y="2645157"/>
            <a:ext cx="974475" cy="289823"/>
          </a:xfrm>
          <a:prstGeom prst="rect">
            <a:avLst/>
          </a:prstGeom>
          <a:noFill/>
        </p:spPr>
        <p:txBody>
          <a:bodyPr wrap="square" rtlCol="0">
            <a:spAutoFit/>
          </a:bodyPr>
          <a:lstStyle/>
          <a:p>
            <a:pPr algn="ctr"/>
            <a:r>
              <a:rPr lang="en-US" sz="1400" dirty="0" smtClean="0">
                <a:solidFill>
                  <a:schemeClr val="bg1"/>
                </a:solidFill>
              </a:rPr>
              <a:t>Speech</a:t>
            </a:r>
            <a:endParaRPr lang="en-US" sz="1200" dirty="0">
              <a:solidFill>
                <a:schemeClr val="bg1"/>
              </a:solidFill>
            </a:endParaRPr>
          </a:p>
        </p:txBody>
      </p:sp>
      <p:sp>
        <p:nvSpPr>
          <p:cNvPr id="20" name="TextBox 19"/>
          <p:cNvSpPr txBox="1"/>
          <p:nvPr/>
        </p:nvSpPr>
        <p:spPr>
          <a:xfrm>
            <a:off x="4091239" y="3023495"/>
            <a:ext cx="974475" cy="289823"/>
          </a:xfrm>
          <a:prstGeom prst="rect">
            <a:avLst/>
          </a:prstGeom>
          <a:noFill/>
        </p:spPr>
        <p:txBody>
          <a:bodyPr wrap="square" rtlCol="0">
            <a:spAutoFit/>
          </a:bodyPr>
          <a:lstStyle/>
          <a:p>
            <a:pPr algn="ctr"/>
            <a:r>
              <a:rPr lang="en-US" sz="1400" dirty="0" smtClean="0">
                <a:solidFill>
                  <a:schemeClr val="bg1"/>
                </a:solidFill>
              </a:rPr>
              <a:t>Learning</a:t>
            </a:r>
            <a:endParaRPr lang="en-US" sz="1200" dirty="0">
              <a:solidFill>
                <a:schemeClr val="bg1"/>
              </a:solidFill>
            </a:endParaRPr>
          </a:p>
        </p:txBody>
      </p:sp>
      <p:sp>
        <p:nvSpPr>
          <p:cNvPr id="14" name="TextBox 18"/>
          <p:cNvSpPr txBox="1">
            <a:spLocks noChangeArrowheads="1"/>
          </p:cNvSpPr>
          <p:nvPr/>
        </p:nvSpPr>
        <p:spPr bwMode="auto">
          <a:xfrm>
            <a:off x="29267" y="401702"/>
            <a:ext cx="9144000"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ヒラギノ角ゴ Pro W3" charset="0"/>
                <a:cs typeface="ヒラギノ角ゴ Pro W3" charset="0"/>
              </a:defRPr>
            </a:lvl1pPr>
            <a:lvl2pPr marL="742950" indent="-285750" eaLnBrk="0" hangingPunct="0">
              <a:defRPr sz="2400">
                <a:solidFill>
                  <a:schemeClr val="tx1"/>
                </a:solidFill>
                <a:latin typeface="Arial" charset="0"/>
                <a:ea typeface="ヒラギノ角ゴ Pro W3" charset="0"/>
                <a:cs typeface="ヒラギノ角ゴ Pro W3" charset="0"/>
              </a:defRPr>
            </a:lvl2pPr>
            <a:lvl3pPr marL="1143000" indent="-228600" eaLnBrk="0" hangingPunct="0">
              <a:defRPr sz="2400">
                <a:solidFill>
                  <a:schemeClr val="tx1"/>
                </a:solidFill>
                <a:latin typeface="Arial" charset="0"/>
                <a:ea typeface="ヒラギノ角ゴ Pro W3" charset="0"/>
                <a:cs typeface="ヒラギノ角ゴ Pro W3" charset="0"/>
              </a:defRPr>
            </a:lvl3pPr>
            <a:lvl4pPr marL="1600200" indent="-228600" eaLnBrk="0" hangingPunct="0">
              <a:defRPr sz="2400">
                <a:solidFill>
                  <a:schemeClr val="tx1"/>
                </a:solidFill>
                <a:latin typeface="Arial" charset="0"/>
                <a:ea typeface="ヒラギノ角ゴ Pro W3" charset="0"/>
                <a:cs typeface="ヒラギノ角ゴ Pro W3" charset="0"/>
              </a:defRPr>
            </a:lvl4pPr>
            <a:lvl5pPr marL="2057400" indent="-228600" eaLnBrk="0" hangingPunct="0">
              <a:defRPr sz="2400">
                <a:solidFill>
                  <a:schemeClr val="tx1"/>
                </a:solidFill>
                <a:latin typeface="Arial" charset="0"/>
                <a:ea typeface="ヒラギノ角ゴ Pro W3" charset="0"/>
                <a:cs typeface="ヒラギノ角ゴ Pro W3" charset="0"/>
              </a:defRPr>
            </a:lvl5pPr>
            <a:lvl6pPr marL="25146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29718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34290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38862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pPr algn="ctr" eaLnBrk="1" hangingPunct="1"/>
            <a:r>
              <a:rPr lang="en-US" sz="1800" dirty="0" smtClean="0">
                <a:solidFill>
                  <a:srgbClr val="004266"/>
                </a:solidFill>
              </a:rPr>
              <a:t>Watson is creating a new partnership between people and computers that </a:t>
            </a:r>
            <a:r>
              <a:rPr lang="en-US" sz="1800" dirty="0" smtClean="0">
                <a:solidFill>
                  <a:srgbClr val="3ABB9F"/>
                </a:solidFill>
              </a:rPr>
              <a:t>enhances</a:t>
            </a:r>
            <a:r>
              <a:rPr lang="en-US" sz="1800" dirty="0" smtClean="0">
                <a:solidFill>
                  <a:srgbClr val="004266"/>
                </a:solidFill>
              </a:rPr>
              <a:t>, </a:t>
            </a:r>
            <a:r>
              <a:rPr lang="en-US" sz="1800" dirty="0" smtClean="0">
                <a:solidFill>
                  <a:srgbClr val="3ABB9F"/>
                </a:solidFill>
              </a:rPr>
              <a:t>scales</a:t>
            </a:r>
            <a:r>
              <a:rPr lang="en-US" sz="1800" dirty="0" smtClean="0">
                <a:solidFill>
                  <a:srgbClr val="004266"/>
                </a:solidFill>
              </a:rPr>
              <a:t> and </a:t>
            </a:r>
            <a:r>
              <a:rPr lang="en-US" sz="1800" dirty="0" smtClean="0">
                <a:solidFill>
                  <a:srgbClr val="3ABB9F"/>
                </a:solidFill>
              </a:rPr>
              <a:t>accelerates</a:t>
            </a:r>
            <a:r>
              <a:rPr lang="en-US" sz="1800" dirty="0" smtClean="0">
                <a:solidFill>
                  <a:srgbClr val="004266"/>
                </a:solidFill>
              </a:rPr>
              <a:t> human expertise      </a:t>
            </a:r>
            <a:endParaRPr lang="en-US" sz="1800" dirty="0">
              <a:solidFill>
                <a:srgbClr val="004266"/>
              </a:solidFill>
              <a:latin typeface="HelvNeue Light for IBM" charset="0"/>
            </a:endParaRPr>
          </a:p>
        </p:txBody>
      </p:sp>
      <p:sp>
        <p:nvSpPr>
          <p:cNvPr id="16" name="TextBox 18"/>
          <p:cNvSpPr txBox="1">
            <a:spLocks noChangeArrowheads="1"/>
          </p:cNvSpPr>
          <p:nvPr/>
        </p:nvSpPr>
        <p:spPr bwMode="auto">
          <a:xfrm>
            <a:off x="29267" y="4319580"/>
            <a:ext cx="9114733"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ヒラギノ角ゴ Pro W3" charset="0"/>
                <a:cs typeface="ヒラギノ角ゴ Pro W3" charset="0"/>
              </a:defRPr>
            </a:lvl1pPr>
            <a:lvl2pPr marL="742950" indent="-285750" eaLnBrk="0" hangingPunct="0">
              <a:defRPr sz="2400">
                <a:solidFill>
                  <a:schemeClr val="tx1"/>
                </a:solidFill>
                <a:latin typeface="Arial" charset="0"/>
                <a:ea typeface="ヒラギノ角ゴ Pro W3" charset="0"/>
                <a:cs typeface="ヒラギノ角ゴ Pro W3" charset="0"/>
              </a:defRPr>
            </a:lvl2pPr>
            <a:lvl3pPr marL="1143000" indent="-228600" eaLnBrk="0" hangingPunct="0">
              <a:defRPr sz="2400">
                <a:solidFill>
                  <a:schemeClr val="tx1"/>
                </a:solidFill>
                <a:latin typeface="Arial" charset="0"/>
                <a:ea typeface="ヒラギノ角ゴ Pro W3" charset="0"/>
                <a:cs typeface="ヒラギノ角ゴ Pro W3" charset="0"/>
              </a:defRPr>
            </a:lvl3pPr>
            <a:lvl4pPr marL="1600200" indent="-228600" eaLnBrk="0" hangingPunct="0">
              <a:defRPr sz="2400">
                <a:solidFill>
                  <a:schemeClr val="tx1"/>
                </a:solidFill>
                <a:latin typeface="Arial" charset="0"/>
                <a:ea typeface="ヒラギノ角ゴ Pro W3" charset="0"/>
                <a:cs typeface="ヒラギノ角ゴ Pro W3" charset="0"/>
              </a:defRPr>
            </a:lvl4pPr>
            <a:lvl5pPr marL="2057400" indent="-228600" eaLnBrk="0" hangingPunct="0">
              <a:defRPr sz="2400">
                <a:solidFill>
                  <a:schemeClr val="tx1"/>
                </a:solidFill>
                <a:latin typeface="Arial" charset="0"/>
                <a:ea typeface="ヒラギノ角ゴ Pro W3" charset="0"/>
                <a:cs typeface="ヒラギノ角ゴ Pro W3" charset="0"/>
              </a:defRPr>
            </a:lvl5pPr>
            <a:lvl6pPr marL="25146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29718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34290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38862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pPr algn="ctr" eaLnBrk="1" hangingPunct="1"/>
            <a:r>
              <a:rPr lang="en-US" sz="1200" dirty="0" smtClean="0">
                <a:solidFill>
                  <a:srgbClr val="004266"/>
                </a:solidFill>
              </a:rPr>
              <a:t>IBM Watson services available on Bluemix are the building blocks for developers to create the next generation of cognitive applications to transform the way businesses engage with their customers, discover, innovate and make decisions </a:t>
            </a:r>
            <a:endParaRPr lang="en-US" sz="1200" dirty="0">
              <a:solidFill>
                <a:srgbClr val="004266"/>
              </a:solidFill>
              <a:latin typeface="HelvNeue Light for IBM" charset="0"/>
            </a:endParaRPr>
          </a:p>
        </p:txBody>
      </p:sp>
      <p:sp>
        <p:nvSpPr>
          <p:cNvPr id="21" name="TextBox 18"/>
          <p:cNvSpPr txBox="1">
            <a:spLocks noChangeArrowheads="1"/>
          </p:cNvSpPr>
          <p:nvPr/>
        </p:nvSpPr>
        <p:spPr bwMode="auto">
          <a:xfrm>
            <a:off x="2806" y="4758406"/>
            <a:ext cx="91440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ヒラギノ角ゴ Pro W3" charset="0"/>
                <a:cs typeface="ヒラギノ角ゴ Pro W3" charset="0"/>
              </a:defRPr>
            </a:lvl1pPr>
            <a:lvl2pPr marL="742950" indent="-285750" eaLnBrk="0" hangingPunct="0">
              <a:defRPr sz="2400">
                <a:solidFill>
                  <a:schemeClr val="tx1"/>
                </a:solidFill>
                <a:latin typeface="Arial" charset="0"/>
                <a:ea typeface="ヒラギノ角ゴ Pro W3" charset="0"/>
                <a:cs typeface="ヒラギノ角ゴ Pro W3" charset="0"/>
              </a:defRPr>
            </a:lvl2pPr>
            <a:lvl3pPr marL="1143000" indent="-228600" eaLnBrk="0" hangingPunct="0">
              <a:defRPr sz="2400">
                <a:solidFill>
                  <a:schemeClr val="tx1"/>
                </a:solidFill>
                <a:latin typeface="Arial" charset="0"/>
                <a:ea typeface="ヒラギノ角ゴ Pro W3" charset="0"/>
                <a:cs typeface="ヒラギノ角ゴ Pro W3" charset="0"/>
              </a:defRPr>
            </a:lvl3pPr>
            <a:lvl4pPr marL="1600200" indent="-228600" eaLnBrk="0" hangingPunct="0">
              <a:defRPr sz="2400">
                <a:solidFill>
                  <a:schemeClr val="tx1"/>
                </a:solidFill>
                <a:latin typeface="Arial" charset="0"/>
                <a:ea typeface="ヒラギノ角ゴ Pro W3" charset="0"/>
                <a:cs typeface="ヒラギノ角ゴ Pro W3" charset="0"/>
              </a:defRPr>
            </a:lvl4pPr>
            <a:lvl5pPr marL="2057400" indent="-228600" eaLnBrk="0" hangingPunct="0">
              <a:defRPr sz="2400">
                <a:solidFill>
                  <a:schemeClr val="tx1"/>
                </a:solidFill>
                <a:latin typeface="Arial" charset="0"/>
                <a:ea typeface="ヒラギノ角ゴ Pro W3" charset="0"/>
                <a:cs typeface="ヒラギノ角ゴ Pro W3" charset="0"/>
              </a:defRPr>
            </a:lvl5pPr>
            <a:lvl6pPr marL="25146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29718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34290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38862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pPr algn="r" eaLnBrk="1" hangingPunct="1"/>
            <a:r>
              <a:rPr lang="en-US" sz="1800" b="1" dirty="0" smtClean="0">
                <a:solidFill>
                  <a:srgbClr val="3ABB9F"/>
                </a:solidFill>
                <a:latin typeface="+mn-lt"/>
                <a:ea typeface="MS PGothic" pitchFamily="34" charset="-128"/>
                <a:cs typeface="ＭＳ Ｐゴシック" charset="0"/>
              </a:rPr>
              <a:t>…build with Watson</a:t>
            </a:r>
          </a:p>
        </p:txBody>
      </p:sp>
    </p:spTree>
    <p:extLst>
      <p:ext uri="{BB962C8B-B14F-4D97-AF65-F5344CB8AC3E}">
        <p14:creationId xmlns:p14="http://schemas.microsoft.com/office/powerpoint/2010/main" val="1967758355"/>
      </p:ext>
    </p:extLst>
  </p:cSld>
  <p:clrMapOvr>
    <a:masterClrMapping/>
  </p:clrMapOvr>
  <p:transition spd="med">
    <p:wip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1" presetClass="entr" presetSubtype="1" fill="hold" nodeType="with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wheel(1)">
                                      <p:cBhvr>
                                        <p:cTn id="7" dur="7000"/>
                                        <p:tgtEl>
                                          <p:spTgt spid="83"/>
                                        </p:tgtEl>
                                      </p:cBhvr>
                                    </p:animEffect>
                                  </p:childTnLst>
                                </p:cTn>
                              </p:par>
                              <p:par>
                                <p:cTn id="8" presetID="10" presetClass="entr" presetSubtype="0" fill="hold" nodeType="withEffect">
                                  <p:stCondLst>
                                    <p:cond delay="5500"/>
                                  </p:stCondLst>
                                  <p:childTnLst>
                                    <p:set>
                                      <p:cBhvr>
                                        <p:cTn id="9" dur="1" fill="hold">
                                          <p:stCondLst>
                                            <p:cond delay="0"/>
                                          </p:stCondLst>
                                        </p:cTn>
                                        <p:tgtEl>
                                          <p:spTgt spid="76"/>
                                        </p:tgtEl>
                                        <p:attrNameLst>
                                          <p:attrName>style.visibility</p:attrName>
                                        </p:attrNameLst>
                                      </p:cBhvr>
                                      <p:to>
                                        <p:strVal val="visible"/>
                                      </p:to>
                                    </p:set>
                                    <p:animEffect transition="in" filter="fade">
                                      <p:cBhvr>
                                        <p:cTn id="10" dur="10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9" name="Picture 11" descr="IBM_logoNeg.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 y="4727960"/>
            <a:ext cx="395288" cy="1554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8" name="Slide Number Placeholder 4"/>
          <p:cNvSpPr>
            <a:spLocks noGrp="1"/>
          </p:cNvSpPr>
          <p:nvPr>
            <p:ph type="sldNum" sz="quarter" idx="10"/>
          </p:nvPr>
        </p:nvSpPr>
        <p:spPr>
          <a:xfrm>
            <a:off x="6553200" y="4749800"/>
            <a:ext cx="2133600" cy="184150"/>
          </a:xfrm>
          <a:prstGeom prst="rect">
            <a:avLst/>
          </a:prstGeom>
        </p:spPr>
        <p:txBody>
          <a:bodyPr/>
          <a:lstStyle/>
          <a:p>
            <a:pPr>
              <a:defRPr/>
            </a:pPr>
            <a:fld id="{456D7931-6276-DE41-83A8-183FA09C1C20}" type="slidenum">
              <a:rPr lang="en-US">
                <a:solidFill>
                  <a:srgbClr val="FFFFFF">
                    <a:alpha val="70000"/>
                  </a:srgbClr>
                </a:solidFill>
                <a:latin typeface="Arial" pitchFamily="-105" charset="0"/>
                <a:ea typeface="ヒラギノ角ゴ Pro W3" pitchFamily="-105" charset="-128"/>
                <a:cs typeface="ヒラギノ角ゴ Pro W3" pitchFamily="-105" charset="-128"/>
              </a:rPr>
              <a:pPr>
                <a:defRPr/>
              </a:pPr>
              <a:t>29</a:t>
            </a:fld>
            <a:endParaRPr lang="en-US" dirty="0">
              <a:solidFill>
                <a:srgbClr val="FFFFFF">
                  <a:alpha val="70000"/>
                </a:srgbClr>
              </a:solidFill>
              <a:latin typeface="Arial" pitchFamily="-105" charset="0"/>
              <a:ea typeface="ヒラギノ角ゴ Pro W3" pitchFamily="-105" charset="-128"/>
              <a:cs typeface="ヒラギノ角ゴ Pro W3" pitchFamily="-105" charset="-128"/>
            </a:endParaRPr>
          </a:p>
        </p:txBody>
      </p:sp>
      <p:sp>
        <p:nvSpPr>
          <p:cNvPr id="84" name="Footer Placeholder 3"/>
          <p:cNvSpPr>
            <a:spLocks noGrp="1"/>
          </p:cNvSpPr>
          <p:nvPr>
            <p:ph type="ftr" sz="quarter" idx="4294967295"/>
          </p:nvPr>
        </p:nvSpPr>
        <p:spPr>
          <a:xfrm>
            <a:off x="0" y="4800600"/>
            <a:ext cx="5562600" cy="184150"/>
          </a:xfrm>
          <a:prstGeom prst="rect">
            <a:avLst/>
          </a:prstGeom>
        </p:spPr>
        <p:txBody>
          <a:bodyPr/>
          <a:lstStyle/>
          <a:p>
            <a:pPr>
              <a:defRPr/>
            </a:pPr>
            <a:r>
              <a:rPr lang="en-US" sz="600" dirty="0">
                <a:solidFill>
                  <a:srgbClr val="FFFFFF">
                    <a:alpha val="70000"/>
                  </a:srgbClr>
                </a:solidFill>
                <a:latin typeface="Arial" pitchFamily="-105" charset="0"/>
                <a:ea typeface="ヒラギノ角ゴ Pro W3" pitchFamily="-105" charset="-128"/>
                <a:cs typeface="ヒラギノ角ゴ Pro W3" pitchFamily="-105" charset="-128"/>
              </a:rPr>
              <a:t>© 2014 International Business Machines Corporation</a:t>
            </a:r>
          </a:p>
        </p:txBody>
      </p:sp>
      <p:sp>
        <p:nvSpPr>
          <p:cNvPr id="36877" name="TextBox 18"/>
          <p:cNvSpPr txBox="1">
            <a:spLocks noChangeArrowheads="1"/>
          </p:cNvSpPr>
          <p:nvPr/>
        </p:nvSpPr>
        <p:spPr bwMode="auto">
          <a:xfrm>
            <a:off x="9147" y="39782"/>
            <a:ext cx="91440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ヒラギノ角ゴ Pro W3" charset="0"/>
                <a:cs typeface="ヒラギノ角ゴ Pro W3" charset="0"/>
              </a:defRPr>
            </a:lvl1pPr>
            <a:lvl2pPr marL="742950" indent="-285750" eaLnBrk="0" hangingPunct="0">
              <a:defRPr sz="2400">
                <a:solidFill>
                  <a:schemeClr val="tx1"/>
                </a:solidFill>
                <a:latin typeface="Arial" charset="0"/>
                <a:ea typeface="ヒラギノ角ゴ Pro W3" charset="0"/>
                <a:cs typeface="ヒラギノ角ゴ Pro W3" charset="0"/>
              </a:defRPr>
            </a:lvl2pPr>
            <a:lvl3pPr marL="1143000" indent="-228600" eaLnBrk="0" hangingPunct="0">
              <a:defRPr sz="2400">
                <a:solidFill>
                  <a:schemeClr val="tx1"/>
                </a:solidFill>
                <a:latin typeface="Arial" charset="0"/>
                <a:ea typeface="ヒラギノ角ゴ Pro W3" charset="0"/>
                <a:cs typeface="ヒラギノ角ゴ Pro W3" charset="0"/>
              </a:defRPr>
            </a:lvl3pPr>
            <a:lvl4pPr marL="1600200" indent="-228600" eaLnBrk="0" hangingPunct="0">
              <a:defRPr sz="2400">
                <a:solidFill>
                  <a:schemeClr val="tx1"/>
                </a:solidFill>
                <a:latin typeface="Arial" charset="0"/>
                <a:ea typeface="ヒラギノ角ゴ Pro W3" charset="0"/>
                <a:cs typeface="ヒラギノ角ゴ Pro W3" charset="0"/>
              </a:defRPr>
            </a:lvl4pPr>
            <a:lvl5pPr marL="2057400" indent="-228600" eaLnBrk="0" hangingPunct="0">
              <a:defRPr sz="2400">
                <a:solidFill>
                  <a:schemeClr val="tx1"/>
                </a:solidFill>
                <a:latin typeface="Arial" charset="0"/>
                <a:ea typeface="ヒラギノ角ゴ Pro W3" charset="0"/>
                <a:cs typeface="ヒラギノ角ゴ Pro W3" charset="0"/>
              </a:defRPr>
            </a:lvl5pPr>
            <a:lvl6pPr marL="25146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29718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34290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38862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pPr algn="ctr" eaLnBrk="1" hangingPunct="1"/>
            <a:r>
              <a:rPr lang="en-US" b="1" dirty="0" smtClean="0">
                <a:solidFill>
                  <a:schemeClr val="accent1"/>
                </a:solidFill>
                <a:latin typeface="+mn-lt"/>
                <a:ea typeface="MS PGothic" pitchFamily="34" charset="-128"/>
                <a:cs typeface="ＭＳ Ｐゴシック" charset="0"/>
              </a:rPr>
              <a:t>Watson on </a:t>
            </a:r>
            <a:r>
              <a:rPr lang="en-US" b="1" dirty="0" err="1" smtClean="0">
                <a:solidFill>
                  <a:schemeClr val="accent1"/>
                </a:solidFill>
                <a:latin typeface="+mn-lt"/>
                <a:ea typeface="MS PGothic" pitchFamily="34" charset="-128"/>
                <a:cs typeface="ＭＳ Ｐゴシック" charset="0"/>
              </a:rPr>
              <a:t>Bluemix</a:t>
            </a:r>
            <a:r>
              <a:rPr lang="en-US" b="1" dirty="0" smtClean="0">
                <a:solidFill>
                  <a:schemeClr val="accent1"/>
                </a:solidFill>
                <a:latin typeface="+mn-lt"/>
                <a:ea typeface="MS PGothic" pitchFamily="34" charset="-128"/>
                <a:cs typeface="ＭＳ Ｐゴシック" charset="0"/>
              </a:rPr>
              <a:t> – Open API’s</a:t>
            </a:r>
          </a:p>
        </p:txBody>
      </p:sp>
      <p:sp>
        <p:nvSpPr>
          <p:cNvPr id="2" name="TextBox 1"/>
          <p:cNvSpPr txBox="1"/>
          <p:nvPr/>
        </p:nvSpPr>
        <p:spPr>
          <a:xfrm>
            <a:off x="4130125" y="1292094"/>
            <a:ext cx="822075" cy="289823"/>
          </a:xfrm>
          <a:prstGeom prst="rect">
            <a:avLst/>
          </a:prstGeom>
          <a:noFill/>
        </p:spPr>
        <p:txBody>
          <a:bodyPr wrap="square" rtlCol="0">
            <a:spAutoFit/>
          </a:bodyPr>
          <a:lstStyle/>
          <a:p>
            <a:pPr algn="ctr"/>
            <a:r>
              <a:rPr lang="en-US" sz="1400" dirty="0" smtClean="0">
                <a:solidFill>
                  <a:schemeClr val="bg1"/>
                </a:solidFill>
              </a:rPr>
              <a:t>Reason</a:t>
            </a:r>
            <a:endParaRPr lang="en-US" sz="1200" dirty="0">
              <a:solidFill>
                <a:schemeClr val="bg1"/>
              </a:solidFill>
            </a:endParaRPr>
          </a:p>
        </p:txBody>
      </p:sp>
      <p:sp>
        <p:nvSpPr>
          <p:cNvPr id="17" name="TextBox 16"/>
          <p:cNvSpPr txBox="1"/>
          <p:nvPr/>
        </p:nvSpPr>
        <p:spPr>
          <a:xfrm>
            <a:off x="2692662" y="2633889"/>
            <a:ext cx="974475" cy="289823"/>
          </a:xfrm>
          <a:prstGeom prst="rect">
            <a:avLst/>
          </a:prstGeom>
          <a:noFill/>
        </p:spPr>
        <p:txBody>
          <a:bodyPr wrap="square" rtlCol="0">
            <a:spAutoFit/>
          </a:bodyPr>
          <a:lstStyle/>
          <a:p>
            <a:pPr algn="ctr"/>
            <a:r>
              <a:rPr lang="en-US" sz="1400" dirty="0" smtClean="0">
                <a:solidFill>
                  <a:schemeClr val="bg1"/>
                </a:solidFill>
              </a:rPr>
              <a:t>Listening</a:t>
            </a:r>
            <a:endParaRPr lang="en-US" sz="1200" dirty="0">
              <a:solidFill>
                <a:schemeClr val="bg1"/>
              </a:solidFill>
            </a:endParaRPr>
          </a:p>
        </p:txBody>
      </p:sp>
      <p:sp>
        <p:nvSpPr>
          <p:cNvPr id="18" name="TextBox 17"/>
          <p:cNvSpPr txBox="1"/>
          <p:nvPr/>
        </p:nvSpPr>
        <p:spPr>
          <a:xfrm>
            <a:off x="4064783" y="3958213"/>
            <a:ext cx="974475" cy="289823"/>
          </a:xfrm>
          <a:prstGeom prst="rect">
            <a:avLst/>
          </a:prstGeom>
          <a:noFill/>
        </p:spPr>
        <p:txBody>
          <a:bodyPr wrap="square" rtlCol="0">
            <a:spAutoFit/>
          </a:bodyPr>
          <a:lstStyle/>
          <a:p>
            <a:pPr algn="ctr"/>
            <a:r>
              <a:rPr lang="en-US" sz="1400" dirty="0" smtClean="0">
                <a:solidFill>
                  <a:schemeClr val="bg1"/>
                </a:solidFill>
              </a:rPr>
              <a:t>Vision</a:t>
            </a:r>
            <a:endParaRPr lang="en-US" sz="1200" dirty="0">
              <a:solidFill>
                <a:schemeClr val="bg1"/>
              </a:solidFill>
            </a:endParaRPr>
          </a:p>
        </p:txBody>
      </p:sp>
      <p:sp>
        <p:nvSpPr>
          <p:cNvPr id="19" name="TextBox 18"/>
          <p:cNvSpPr txBox="1"/>
          <p:nvPr/>
        </p:nvSpPr>
        <p:spPr>
          <a:xfrm>
            <a:off x="5441209" y="2645157"/>
            <a:ext cx="974475" cy="289823"/>
          </a:xfrm>
          <a:prstGeom prst="rect">
            <a:avLst/>
          </a:prstGeom>
          <a:noFill/>
        </p:spPr>
        <p:txBody>
          <a:bodyPr wrap="square" rtlCol="0">
            <a:spAutoFit/>
          </a:bodyPr>
          <a:lstStyle/>
          <a:p>
            <a:pPr algn="ctr"/>
            <a:r>
              <a:rPr lang="en-US" sz="1400" dirty="0" smtClean="0">
                <a:solidFill>
                  <a:schemeClr val="bg1"/>
                </a:solidFill>
              </a:rPr>
              <a:t>Speech</a:t>
            </a:r>
            <a:endParaRPr lang="en-US" sz="1200" dirty="0">
              <a:solidFill>
                <a:schemeClr val="bg1"/>
              </a:solidFill>
            </a:endParaRPr>
          </a:p>
        </p:txBody>
      </p:sp>
      <p:sp>
        <p:nvSpPr>
          <p:cNvPr id="20" name="TextBox 19"/>
          <p:cNvSpPr txBox="1"/>
          <p:nvPr/>
        </p:nvSpPr>
        <p:spPr>
          <a:xfrm>
            <a:off x="4091239" y="3023495"/>
            <a:ext cx="974475" cy="289823"/>
          </a:xfrm>
          <a:prstGeom prst="rect">
            <a:avLst/>
          </a:prstGeom>
          <a:noFill/>
        </p:spPr>
        <p:txBody>
          <a:bodyPr wrap="square" rtlCol="0">
            <a:spAutoFit/>
          </a:bodyPr>
          <a:lstStyle/>
          <a:p>
            <a:pPr algn="ctr"/>
            <a:r>
              <a:rPr lang="en-US" sz="1400" dirty="0" smtClean="0">
                <a:solidFill>
                  <a:schemeClr val="bg1"/>
                </a:solidFill>
              </a:rPr>
              <a:t>Learning</a:t>
            </a:r>
            <a:endParaRPr lang="en-US" sz="1200" dirty="0">
              <a:solidFill>
                <a:schemeClr val="bg1"/>
              </a:solidFill>
            </a:endParaRPr>
          </a:p>
        </p:txBody>
      </p:sp>
      <p:sp>
        <p:nvSpPr>
          <p:cNvPr id="14" name="TextBox 18"/>
          <p:cNvSpPr txBox="1">
            <a:spLocks noChangeArrowheads="1"/>
          </p:cNvSpPr>
          <p:nvPr/>
        </p:nvSpPr>
        <p:spPr bwMode="auto">
          <a:xfrm>
            <a:off x="29267" y="401702"/>
            <a:ext cx="9144000"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ヒラギノ角ゴ Pro W3" charset="0"/>
                <a:cs typeface="ヒラギノ角ゴ Pro W3" charset="0"/>
              </a:defRPr>
            </a:lvl1pPr>
            <a:lvl2pPr marL="742950" indent="-285750" eaLnBrk="0" hangingPunct="0">
              <a:defRPr sz="2400">
                <a:solidFill>
                  <a:schemeClr val="tx1"/>
                </a:solidFill>
                <a:latin typeface="Arial" charset="0"/>
                <a:ea typeface="ヒラギノ角ゴ Pro W3" charset="0"/>
                <a:cs typeface="ヒラギノ角ゴ Pro W3" charset="0"/>
              </a:defRPr>
            </a:lvl2pPr>
            <a:lvl3pPr marL="1143000" indent="-228600" eaLnBrk="0" hangingPunct="0">
              <a:defRPr sz="2400">
                <a:solidFill>
                  <a:schemeClr val="tx1"/>
                </a:solidFill>
                <a:latin typeface="Arial" charset="0"/>
                <a:ea typeface="ヒラギノ角ゴ Pro W3" charset="0"/>
                <a:cs typeface="ヒラギノ角ゴ Pro W3" charset="0"/>
              </a:defRPr>
            </a:lvl3pPr>
            <a:lvl4pPr marL="1600200" indent="-228600" eaLnBrk="0" hangingPunct="0">
              <a:defRPr sz="2400">
                <a:solidFill>
                  <a:schemeClr val="tx1"/>
                </a:solidFill>
                <a:latin typeface="Arial" charset="0"/>
                <a:ea typeface="ヒラギノ角ゴ Pro W3" charset="0"/>
                <a:cs typeface="ヒラギノ角ゴ Pro W3" charset="0"/>
              </a:defRPr>
            </a:lvl4pPr>
            <a:lvl5pPr marL="2057400" indent="-228600" eaLnBrk="0" hangingPunct="0">
              <a:defRPr sz="2400">
                <a:solidFill>
                  <a:schemeClr val="tx1"/>
                </a:solidFill>
                <a:latin typeface="Arial" charset="0"/>
                <a:ea typeface="ヒラギノ角ゴ Pro W3" charset="0"/>
                <a:cs typeface="ヒラギノ角ゴ Pro W3" charset="0"/>
              </a:defRPr>
            </a:lvl5pPr>
            <a:lvl6pPr marL="25146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29718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34290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3886200" indent="-228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pPr algn="ctr" eaLnBrk="1" hangingPunct="1"/>
            <a:r>
              <a:rPr lang="en-US" sz="1800" dirty="0" smtClean="0">
                <a:solidFill>
                  <a:srgbClr val="004266"/>
                </a:solidFill>
              </a:rPr>
              <a:t>Application can consume the Watson services through its API’s</a:t>
            </a:r>
          </a:p>
          <a:p>
            <a:pPr algn="ctr" eaLnBrk="1" hangingPunct="1"/>
            <a:r>
              <a:rPr lang="en-US" sz="1800" b="1" i="1" dirty="0">
                <a:solidFill>
                  <a:srgbClr val="004266"/>
                </a:solidFill>
              </a:rPr>
              <a:t>http://www.ibm.com/smarterplanet/us/en/ibmwatson/developercloud/apis/</a:t>
            </a:r>
            <a:r>
              <a:rPr lang="en-US" sz="1800" dirty="0">
                <a:solidFill>
                  <a:srgbClr val="004266"/>
                </a:solidFill>
              </a:rPr>
              <a:t>      </a:t>
            </a:r>
            <a:endParaRPr lang="en-US" sz="1800" dirty="0">
              <a:solidFill>
                <a:srgbClr val="004266"/>
              </a:solidFill>
              <a:latin typeface="HelvNeue Light for IBM" charset="0"/>
            </a:endParaRPr>
          </a:p>
        </p:txBody>
      </p:sp>
      <p:pic>
        <p:nvPicPr>
          <p:cNvPr id="3" name="Picture 2"/>
          <p:cNvPicPr>
            <a:picLocks noChangeAspect="1"/>
          </p:cNvPicPr>
          <p:nvPr/>
        </p:nvPicPr>
        <p:blipFill>
          <a:blip r:embed="rId4"/>
          <a:stretch>
            <a:fillRect/>
          </a:stretch>
        </p:blipFill>
        <p:spPr>
          <a:xfrm>
            <a:off x="233362" y="1090227"/>
            <a:ext cx="8684860" cy="4053273"/>
          </a:xfrm>
          <a:prstGeom prst="rect">
            <a:avLst/>
          </a:prstGeom>
        </p:spPr>
      </p:pic>
      <p:pic>
        <p:nvPicPr>
          <p:cNvPr id="4" name="Picture 3"/>
          <p:cNvPicPr>
            <a:picLocks noChangeAspect="1"/>
          </p:cNvPicPr>
          <p:nvPr/>
        </p:nvPicPr>
        <p:blipFill>
          <a:blip r:embed="rId5"/>
          <a:stretch>
            <a:fillRect/>
          </a:stretch>
        </p:blipFill>
        <p:spPr>
          <a:xfrm>
            <a:off x="29267" y="2563566"/>
            <a:ext cx="1943100" cy="1123950"/>
          </a:xfrm>
          <a:prstGeom prst="rect">
            <a:avLst/>
          </a:prstGeom>
        </p:spPr>
      </p:pic>
    </p:spTree>
    <p:extLst>
      <p:ext uri="{BB962C8B-B14F-4D97-AF65-F5344CB8AC3E}">
        <p14:creationId xmlns:p14="http://schemas.microsoft.com/office/powerpoint/2010/main" val="2614609095"/>
      </p:ext>
    </p:extLst>
  </p:cSld>
  <p:clrMapOvr>
    <a:masterClrMapping/>
  </p:clrMapOvr>
  <p:transition spd="med">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p:nvPr/>
        </p:nvSpPr>
        <p:spPr>
          <a:xfrm>
            <a:off x="2171195" y="1002491"/>
            <a:ext cx="3086327" cy="30777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gn="ctr" defTabSz="309562">
              <a:defRPr sz="3000">
                <a:solidFill>
                  <a:srgbClr val="FFFFFF"/>
                </a:solidFill>
                <a:latin typeface="HelvNeue Light for IBM"/>
                <a:ea typeface="HelvNeue Light for IBM"/>
                <a:cs typeface="HelvNeue Light for IBM"/>
                <a:sym typeface="HelvNeue Light for IBM"/>
              </a:defRPr>
            </a:lvl1pPr>
          </a:lstStyle>
          <a:p>
            <a:pPr lvl="0">
              <a:defRPr sz="1800">
                <a:solidFill>
                  <a:srgbClr val="000000"/>
                </a:solidFill>
              </a:defRPr>
            </a:pPr>
            <a:r>
              <a:rPr sz="1400" dirty="0">
                <a:solidFill>
                  <a:srgbClr val="FFFFFF"/>
                </a:solidFill>
              </a:rPr>
              <a:t>Innovation makes disruption possible.</a:t>
            </a:r>
          </a:p>
        </p:txBody>
      </p:sp>
      <p:sp>
        <p:nvSpPr>
          <p:cNvPr id="5" name="Shape 168"/>
          <p:cNvSpPr/>
          <p:nvPr/>
        </p:nvSpPr>
        <p:spPr>
          <a:xfrm>
            <a:off x="-2" y="-5882"/>
            <a:ext cx="9144001" cy="5149384"/>
          </a:xfrm>
          <a:prstGeom prst="rect">
            <a:avLst/>
          </a:prstGeom>
          <a:solidFill>
            <a:srgbClr val="062451">
              <a:alpha val="80000"/>
            </a:srgbClr>
          </a:solidFill>
          <a:ln w="12700">
            <a:miter lim="400000"/>
            <a:tailEnd type="triangle"/>
          </a:ln>
        </p:spPr>
        <p:txBody>
          <a:bodyPr lIns="60959" tIns="60959" rIns="60959" bIns="60959" anchor="ctr"/>
          <a:lstStyle/>
          <a:p>
            <a:pPr lvl="0" algn="ctr" defTabSz="457200">
              <a:defRPr sz="4200">
                <a:solidFill>
                  <a:srgbClr val="FFFFFF"/>
                </a:solidFill>
                <a:latin typeface="+mj-lt"/>
                <a:ea typeface="+mj-ea"/>
                <a:cs typeface="+mj-cs"/>
                <a:sym typeface="Helvetica"/>
              </a:defRPr>
            </a:pPr>
            <a:endParaRPr/>
          </a:p>
        </p:txBody>
      </p:sp>
      <p:sp>
        <p:nvSpPr>
          <p:cNvPr id="6" name="Shape 169"/>
          <p:cNvSpPr/>
          <p:nvPr/>
        </p:nvSpPr>
        <p:spPr>
          <a:xfrm>
            <a:off x="295795" y="1871548"/>
            <a:ext cx="3779726" cy="1169551"/>
          </a:xfrm>
          <a:prstGeom prst="rect">
            <a:avLst/>
          </a:prstGeom>
          <a:noFill/>
          <a:ln w="12700">
            <a:miter lim="400000"/>
          </a:ln>
          <a:extLst>
            <a:ext uri="{C572A759-6A51-4108-AA02-DFA0A04FC94B}">
              <ma14:wrappingTextBoxFlag xmlns:ma14="http://schemas.microsoft.com/office/mac/drawingml/2011/main" xmlns="" val="1"/>
            </a:ext>
          </a:extLst>
        </p:spPr>
        <p:txBody>
          <a:bodyPr lIns="0" tIns="0" rIns="0" bIns="0">
            <a:spAutoFit/>
          </a:bodyPr>
          <a:lstStyle/>
          <a:p>
            <a:pPr lvl="0" defTabSz="457200"/>
            <a:endParaRPr sz="1200" b="1" dirty="0">
              <a:solidFill>
                <a:srgbClr val="1976D2"/>
              </a:solidFill>
              <a:latin typeface="+mj-lt"/>
              <a:ea typeface="+mj-ea"/>
              <a:cs typeface="+mj-cs"/>
              <a:sym typeface="Helvetica"/>
            </a:endParaRPr>
          </a:p>
          <a:p>
            <a:pPr lvl="0" defTabSz="457200"/>
            <a:endParaRPr sz="400" dirty="0">
              <a:solidFill>
                <a:srgbClr val="1976D2"/>
              </a:solidFill>
              <a:latin typeface="+mj-lt"/>
              <a:ea typeface="+mj-ea"/>
              <a:cs typeface="+mj-cs"/>
              <a:sym typeface="Helvetica"/>
            </a:endParaRPr>
          </a:p>
          <a:p>
            <a:pPr lvl="0" defTabSz="457200"/>
            <a:r>
              <a:rPr lang="en-US" sz="3200" b="1" dirty="0" smtClean="0">
                <a:solidFill>
                  <a:srgbClr val="FFFFFF"/>
                </a:solidFill>
                <a:latin typeface="Helvetica"/>
                <a:ea typeface="+mj-ea"/>
                <a:cs typeface="Helvetica"/>
                <a:sym typeface="Helvetica"/>
              </a:rPr>
              <a:t>Bluemix </a:t>
            </a:r>
            <a:r>
              <a:rPr lang="en-US" sz="3200" b="1" dirty="0" smtClean="0">
                <a:solidFill>
                  <a:srgbClr val="3ABB9F"/>
                </a:solidFill>
                <a:latin typeface="Helvetica"/>
                <a:ea typeface="+mj-ea"/>
                <a:cs typeface="Helvetica"/>
                <a:sym typeface="Helvetica"/>
              </a:rPr>
              <a:t>works</a:t>
            </a:r>
          </a:p>
          <a:p>
            <a:pPr lvl="0" defTabSz="457200"/>
            <a:r>
              <a:rPr lang="en-US" sz="2800" dirty="0" smtClean="0">
                <a:solidFill>
                  <a:srgbClr val="FFFFFF"/>
                </a:solidFill>
                <a:latin typeface="Helvetica"/>
                <a:ea typeface="+mj-ea"/>
                <a:cs typeface="Helvetica"/>
                <a:sym typeface="Helvetica"/>
              </a:rPr>
              <a:t>for disruptors</a:t>
            </a:r>
            <a:endParaRPr sz="2800" dirty="0">
              <a:solidFill>
                <a:srgbClr val="FFFFFF"/>
              </a:solidFill>
              <a:latin typeface="Helvetica"/>
              <a:ea typeface="+mj-ea"/>
              <a:cs typeface="Helvetica"/>
              <a:sym typeface="Helvetica"/>
            </a:endParaRPr>
          </a:p>
        </p:txBody>
      </p:sp>
    </p:spTree>
    <p:extLst>
      <p:ext uri="{BB962C8B-B14F-4D97-AF65-F5344CB8AC3E}">
        <p14:creationId xmlns:p14="http://schemas.microsoft.com/office/powerpoint/2010/main" val="1152920751"/>
      </p:ext>
    </p:extLst>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196"/>
          <p:cNvSpPr/>
          <p:nvPr/>
        </p:nvSpPr>
        <p:spPr>
          <a:xfrm>
            <a:off x="459861" y="716400"/>
            <a:ext cx="8393822" cy="1234410"/>
          </a:xfrm>
          <a:prstGeom prst="roundRect">
            <a:avLst>
              <a:gd name="adj" fmla="val 16667"/>
            </a:avLst>
          </a:prstGeom>
          <a:solidFill>
            <a:srgbClr val="FFFFFF"/>
          </a:solidFill>
          <a:ln w="60325" cap="flat">
            <a:solidFill>
              <a:schemeClr val="accent1"/>
            </a:solidFill>
            <a:prstDash val="solid"/>
            <a:bevel/>
          </a:ln>
          <a:effectLst/>
        </p:spPr>
        <p:txBody>
          <a:bodyPr wrap="square" lIns="0" tIns="0" rIns="0" bIns="0" numCol="1" anchor="ctr">
            <a:noAutofit/>
          </a:bodyPr>
          <a:lstStyle/>
          <a:p>
            <a:pPr lvl="0">
              <a:defRPr>
                <a:solidFill>
                  <a:srgbClr val="FFFFFF"/>
                </a:solidFill>
              </a:defRPr>
            </a:pPr>
            <a:endParaRPr/>
          </a:p>
        </p:txBody>
      </p:sp>
      <p:sp>
        <p:nvSpPr>
          <p:cNvPr id="37" name="Shape 196"/>
          <p:cNvSpPr/>
          <p:nvPr/>
        </p:nvSpPr>
        <p:spPr>
          <a:xfrm>
            <a:off x="410541" y="2123497"/>
            <a:ext cx="8393822" cy="1234410"/>
          </a:xfrm>
          <a:prstGeom prst="roundRect">
            <a:avLst>
              <a:gd name="adj" fmla="val 16667"/>
            </a:avLst>
          </a:prstGeom>
          <a:solidFill>
            <a:srgbClr val="FFFFFF"/>
          </a:solidFill>
          <a:ln w="60325" cap="flat">
            <a:solidFill>
              <a:schemeClr val="accent1"/>
            </a:solidFill>
            <a:prstDash val="solid"/>
            <a:bevel/>
          </a:ln>
          <a:effectLst/>
        </p:spPr>
        <p:txBody>
          <a:bodyPr wrap="square" lIns="0" tIns="0" rIns="0" bIns="0" numCol="1" anchor="ctr">
            <a:noAutofit/>
          </a:bodyPr>
          <a:lstStyle/>
          <a:p>
            <a:pPr lvl="0">
              <a:defRPr>
                <a:solidFill>
                  <a:srgbClr val="FFFFFF"/>
                </a:solidFill>
              </a:defRPr>
            </a:pPr>
            <a:endParaRPr/>
          </a:p>
        </p:txBody>
      </p:sp>
      <p:sp>
        <p:nvSpPr>
          <p:cNvPr id="191" name="Shape 191"/>
          <p:cNvSpPr/>
          <p:nvPr/>
        </p:nvSpPr>
        <p:spPr>
          <a:xfrm>
            <a:off x="459861" y="1003186"/>
            <a:ext cx="8267736" cy="58468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21876" tIns="121876" rIns="121876" bIns="121876" numCol="1" anchor="ctr">
            <a:spAutoFit/>
          </a:bodyPr>
          <a:lstStyle/>
          <a:p>
            <a:pPr lvl="0">
              <a:defRPr sz="1800"/>
            </a:pPr>
            <a:r>
              <a:rPr sz="1100">
                <a:solidFill>
                  <a:srgbClr val="0D89D7"/>
                </a:solidFill>
                <a:latin typeface="Helvetica Neue Light"/>
                <a:ea typeface="Helvetica Neue Light"/>
                <a:cs typeface="Helvetica Neue Light"/>
                <a:sym typeface="Helvetica Neue Light"/>
              </a:rPr>
              <a:t>Core App &amp; </a:t>
            </a:r>
            <a:endParaRPr sz="1400">
              <a:solidFill>
                <a:srgbClr val="FFFFFF"/>
              </a:solidFill>
            </a:endParaRPr>
          </a:p>
          <a:p>
            <a:pPr lvl="0">
              <a:defRPr sz="1800"/>
            </a:pPr>
            <a:r>
              <a:rPr sz="1100">
                <a:solidFill>
                  <a:srgbClr val="0D89D7"/>
                </a:solidFill>
                <a:latin typeface="Helvetica Neue Light"/>
                <a:ea typeface="Helvetica Neue Light"/>
                <a:cs typeface="Helvetica Neue Light"/>
                <a:sym typeface="Helvetica Neue Light"/>
              </a:rPr>
              <a:t>Platform Services</a:t>
            </a:r>
          </a:p>
        </p:txBody>
      </p:sp>
      <p:sp>
        <p:nvSpPr>
          <p:cNvPr id="194" name="Shape 194"/>
          <p:cNvSpPr/>
          <p:nvPr/>
        </p:nvSpPr>
        <p:spPr>
          <a:xfrm>
            <a:off x="454232" y="2476899"/>
            <a:ext cx="8275920" cy="58468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21876" tIns="121876" rIns="121876" bIns="121876" numCol="1" anchor="ctr">
            <a:spAutoFit/>
          </a:bodyPr>
          <a:lstStyle/>
          <a:p>
            <a:pPr lvl="0">
              <a:defRPr sz="1800"/>
            </a:pPr>
            <a:r>
              <a:rPr sz="1100">
                <a:solidFill>
                  <a:srgbClr val="0D89D7"/>
                </a:solidFill>
                <a:latin typeface="Helvetica Neue Light"/>
                <a:ea typeface="Helvetica Neue Light"/>
                <a:cs typeface="Helvetica Neue Light"/>
                <a:sym typeface="Helvetica Neue Light"/>
              </a:rPr>
              <a:t>App Lifecycle </a:t>
            </a:r>
            <a:endParaRPr sz="1400">
              <a:solidFill>
                <a:srgbClr val="FFFFFF"/>
              </a:solidFill>
            </a:endParaRPr>
          </a:p>
          <a:p>
            <a:pPr lvl="0">
              <a:defRPr sz="1800"/>
            </a:pPr>
            <a:r>
              <a:rPr sz="1100">
                <a:solidFill>
                  <a:srgbClr val="0D89D7"/>
                </a:solidFill>
                <a:latin typeface="Helvetica Neue Light"/>
                <a:ea typeface="Helvetica Neue Light"/>
                <a:cs typeface="Helvetica Neue Light"/>
                <a:sym typeface="Helvetica Neue Light"/>
              </a:rPr>
              <a:t>Services</a:t>
            </a:r>
          </a:p>
        </p:txBody>
      </p:sp>
      <p:sp>
        <p:nvSpPr>
          <p:cNvPr id="196" name="Shape 196"/>
          <p:cNvSpPr/>
          <p:nvPr/>
        </p:nvSpPr>
        <p:spPr>
          <a:xfrm>
            <a:off x="395281" y="3588344"/>
            <a:ext cx="8393822" cy="1234410"/>
          </a:xfrm>
          <a:prstGeom prst="roundRect">
            <a:avLst>
              <a:gd name="adj" fmla="val 16667"/>
            </a:avLst>
          </a:prstGeom>
          <a:solidFill>
            <a:srgbClr val="FFFFFF"/>
          </a:solidFill>
          <a:ln w="60325" cap="flat">
            <a:solidFill>
              <a:schemeClr val="accent1"/>
            </a:solidFill>
            <a:prstDash val="solid"/>
            <a:bevel/>
          </a:ln>
          <a:effectLst/>
        </p:spPr>
        <p:txBody>
          <a:bodyPr wrap="square" lIns="0" tIns="0" rIns="0" bIns="0" numCol="1" anchor="ctr">
            <a:noAutofit/>
          </a:bodyPr>
          <a:lstStyle/>
          <a:p>
            <a:pPr lvl="0">
              <a:defRPr>
                <a:solidFill>
                  <a:srgbClr val="FFFFFF"/>
                </a:solidFill>
              </a:defRPr>
            </a:pPr>
            <a:endParaRPr/>
          </a:p>
        </p:txBody>
      </p:sp>
      <p:sp>
        <p:nvSpPr>
          <p:cNvPr id="197" name="Shape 197"/>
          <p:cNvSpPr/>
          <p:nvPr/>
        </p:nvSpPr>
        <p:spPr>
          <a:xfrm>
            <a:off x="455539" y="3913205"/>
            <a:ext cx="8273306" cy="58468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21876" tIns="121876" rIns="121876" bIns="121876" numCol="1" anchor="ctr">
            <a:spAutoFit/>
          </a:bodyPr>
          <a:lstStyle/>
          <a:p>
            <a:pPr lvl="0">
              <a:defRPr sz="1800"/>
            </a:pPr>
            <a:r>
              <a:rPr sz="1100">
                <a:solidFill>
                  <a:srgbClr val="0D89D7"/>
                </a:solidFill>
                <a:latin typeface="Helvetica Neue Light"/>
                <a:ea typeface="Helvetica Neue Light"/>
                <a:cs typeface="Helvetica Neue Light"/>
                <a:sym typeface="Helvetica Neue Light"/>
              </a:rPr>
              <a:t>Contextual </a:t>
            </a:r>
            <a:endParaRPr sz="1400">
              <a:solidFill>
                <a:srgbClr val="FFFFFF"/>
              </a:solidFill>
            </a:endParaRPr>
          </a:p>
          <a:p>
            <a:pPr lvl="0">
              <a:defRPr sz="1800"/>
            </a:pPr>
            <a:r>
              <a:rPr sz="1100">
                <a:solidFill>
                  <a:srgbClr val="0D89D7"/>
                </a:solidFill>
                <a:latin typeface="Helvetica Neue Light"/>
                <a:ea typeface="Helvetica Neue Light"/>
                <a:cs typeface="Helvetica Neue Light"/>
                <a:sym typeface="Helvetica Neue Light"/>
              </a:rPr>
              <a:t>Services</a:t>
            </a:r>
          </a:p>
        </p:txBody>
      </p:sp>
      <p:sp>
        <p:nvSpPr>
          <p:cNvPr id="199" name="Shape 199"/>
          <p:cNvSpPr>
            <a:spLocks noGrp="1"/>
          </p:cNvSpPr>
          <p:nvPr>
            <p:ph type="title"/>
          </p:nvPr>
        </p:nvSpPr>
        <p:spPr>
          <a:xfrm>
            <a:off x="144282" y="98194"/>
            <a:ext cx="8999718" cy="359485"/>
          </a:xfrm>
          <a:prstGeom prst="rect">
            <a:avLst/>
          </a:prstGeom>
        </p:spPr>
        <p:txBody>
          <a:bodyPr>
            <a:noAutofit/>
          </a:bodyPr>
          <a:lstStyle>
            <a:lvl1pPr>
              <a:defRPr sz="5300"/>
            </a:lvl1pPr>
          </a:lstStyle>
          <a:p>
            <a:pPr lvl="0">
              <a:defRPr sz="1800" b="0"/>
            </a:pPr>
            <a:r>
              <a:rPr sz="2400" dirty="0">
                <a:solidFill>
                  <a:srgbClr val="4F81BD"/>
                </a:solidFill>
                <a:latin typeface="Helvetica"/>
                <a:cs typeface="Helvetica"/>
              </a:rPr>
              <a:t>IBM Mobile Services</a:t>
            </a:r>
          </a:p>
        </p:txBody>
      </p:sp>
      <p:pic>
        <p:nvPicPr>
          <p:cNvPr id="200" name="image19.tif"/>
          <p:cNvPicPr/>
          <p:nvPr/>
        </p:nvPicPr>
        <p:blipFill>
          <a:blip r:embed="rId3">
            <a:extLst/>
          </a:blip>
          <a:stretch>
            <a:fillRect/>
          </a:stretch>
        </p:blipFill>
        <p:spPr>
          <a:xfrm>
            <a:off x="1716006" y="1183047"/>
            <a:ext cx="604538" cy="529516"/>
          </a:xfrm>
          <a:prstGeom prst="rect">
            <a:avLst/>
          </a:prstGeom>
          <a:ln w="12700">
            <a:miter lim="400000"/>
          </a:ln>
        </p:spPr>
      </p:pic>
      <p:pic>
        <p:nvPicPr>
          <p:cNvPr id="201" name="image20.tif"/>
          <p:cNvPicPr/>
          <p:nvPr/>
        </p:nvPicPr>
        <p:blipFill>
          <a:blip r:embed="rId4">
            <a:extLst/>
          </a:blip>
          <a:stretch>
            <a:fillRect/>
          </a:stretch>
        </p:blipFill>
        <p:spPr>
          <a:xfrm>
            <a:off x="5205127" y="1183598"/>
            <a:ext cx="638873" cy="529516"/>
          </a:xfrm>
          <a:prstGeom prst="rect">
            <a:avLst/>
          </a:prstGeom>
          <a:ln w="12700">
            <a:miter lim="400000"/>
          </a:ln>
        </p:spPr>
      </p:pic>
      <p:grpSp>
        <p:nvGrpSpPr>
          <p:cNvPr id="206" name="Group 206"/>
          <p:cNvGrpSpPr/>
          <p:nvPr/>
        </p:nvGrpSpPr>
        <p:grpSpPr>
          <a:xfrm>
            <a:off x="1694119" y="4054163"/>
            <a:ext cx="657227" cy="555166"/>
            <a:chOff x="0" y="0"/>
            <a:chExt cx="1752602" cy="1480442"/>
          </a:xfrm>
        </p:grpSpPr>
        <p:pic>
          <p:nvPicPr>
            <p:cNvPr id="202" name="image21.tif"/>
            <p:cNvPicPr/>
            <p:nvPr/>
          </p:nvPicPr>
          <p:blipFill>
            <a:blip r:embed="rId5">
              <a:extLst/>
            </a:blip>
            <a:stretch>
              <a:fillRect/>
            </a:stretch>
          </p:blipFill>
          <p:spPr>
            <a:xfrm>
              <a:off x="0" y="-1"/>
              <a:ext cx="1752603" cy="1480444"/>
            </a:xfrm>
            <a:prstGeom prst="rect">
              <a:avLst/>
            </a:prstGeom>
            <a:ln w="12700" cap="flat">
              <a:noFill/>
              <a:miter lim="400000"/>
            </a:ln>
            <a:effectLst/>
          </p:spPr>
        </p:pic>
        <p:grpSp>
          <p:nvGrpSpPr>
            <p:cNvPr id="205" name="Group 205"/>
            <p:cNvGrpSpPr/>
            <p:nvPr/>
          </p:nvGrpSpPr>
          <p:grpSpPr>
            <a:xfrm>
              <a:off x="437687" y="362036"/>
              <a:ext cx="828144" cy="816043"/>
              <a:chOff x="0" y="0"/>
              <a:chExt cx="828142" cy="816041"/>
            </a:xfrm>
          </p:grpSpPr>
          <p:sp>
            <p:nvSpPr>
              <p:cNvPr id="203" name="Shape 203"/>
              <p:cNvSpPr/>
              <p:nvPr/>
            </p:nvSpPr>
            <p:spPr>
              <a:xfrm>
                <a:off x="0" y="0"/>
                <a:ext cx="828143" cy="816042"/>
              </a:xfrm>
              <a:prstGeom prst="rect">
                <a:avLst/>
              </a:prstGeom>
              <a:solidFill>
                <a:srgbClr val="FFFFFF"/>
              </a:solidFill>
              <a:ln w="12700" cap="flat">
                <a:noFill/>
                <a:miter lim="400000"/>
              </a:ln>
              <a:effectLst/>
            </p:spPr>
            <p:txBody>
              <a:bodyPr wrap="square" lIns="0" tIns="0" rIns="0" bIns="0" numCol="1" anchor="ctr">
                <a:noAutofit/>
              </a:bodyPr>
              <a:lstStyle/>
              <a:p>
                <a:pPr lvl="0"/>
                <a:endParaRPr/>
              </a:p>
            </p:txBody>
          </p:sp>
          <p:pic>
            <p:nvPicPr>
              <p:cNvPr id="204" name="image22.tif"/>
              <p:cNvPicPr/>
              <p:nvPr/>
            </p:nvPicPr>
            <p:blipFill>
              <a:blip r:embed="rId6">
                <a:extLst/>
              </a:blip>
              <a:stretch>
                <a:fillRect/>
              </a:stretch>
            </p:blipFill>
            <p:spPr>
              <a:xfrm>
                <a:off x="0" y="0"/>
                <a:ext cx="828143" cy="816042"/>
              </a:xfrm>
              <a:prstGeom prst="rect">
                <a:avLst/>
              </a:prstGeom>
              <a:ln w="12700" cap="flat">
                <a:noFill/>
                <a:miter lim="400000"/>
              </a:ln>
              <a:effectLst/>
            </p:spPr>
          </p:pic>
        </p:grpSp>
      </p:grpSp>
      <p:pic>
        <p:nvPicPr>
          <p:cNvPr id="207" name="image23.png"/>
          <p:cNvPicPr/>
          <p:nvPr/>
        </p:nvPicPr>
        <p:blipFill>
          <a:blip r:embed="rId7">
            <a:extLst/>
          </a:blip>
          <a:stretch>
            <a:fillRect/>
          </a:stretch>
        </p:blipFill>
        <p:spPr>
          <a:xfrm>
            <a:off x="1698250" y="2671252"/>
            <a:ext cx="645836" cy="498081"/>
          </a:xfrm>
          <a:prstGeom prst="rect">
            <a:avLst/>
          </a:prstGeom>
          <a:ln w="12700">
            <a:miter lim="400000"/>
          </a:ln>
        </p:spPr>
      </p:pic>
      <p:pic>
        <p:nvPicPr>
          <p:cNvPr id="208" name="image24.tif"/>
          <p:cNvPicPr/>
          <p:nvPr/>
        </p:nvPicPr>
        <p:blipFill>
          <a:blip r:embed="rId8">
            <a:extLst/>
          </a:blip>
          <a:stretch>
            <a:fillRect/>
          </a:stretch>
        </p:blipFill>
        <p:spPr>
          <a:xfrm>
            <a:off x="5192821" y="2626529"/>
            <a:ext cx="665273" cy="542804"/>
          </a:xfrm>
          <a:prstGeom prst="rect">
            <a:avLst/>
          </a:prstGeom>
          <a:ln w="12700">
            <a:miter lim="400000"/>
          </a:ln>
        </p:spPr>
      </p:pic>
      <p:pic>
        <p:nvPicPr>
          <p:cNvPr id="209" name="image25.tif"/>
          <p:cNvPicPr/>
          <p:nvPr/>
        </p:nvPicPr>
        <p:blipFill>
          <a:blip r:embed="rId9">
            <a:extLst/>
          </a:blip>
          <a:stretch>
            <a:fillRect/>
          </a:stretch>
        </p:blipFill>
        <p:spPr>
          <a:xfrm>
            <a:off x="3422085" y="4045983"/>
            <a:ext cx="674216" cy="581359"/>
          </a:xfrm>
          <a:prstGeom prst="rect">
            <a:avLst/>
          </a:prstGeom>
          <a:ln w="12700">
            <a:miter lim="400000"/>
          </a:ln>
        </p:spPr>
      </p:pic>
      <p:pic>
        <p:nvPicPr>
          <p:cNvPr id="210" name="image26.tif"/>
          <p:cNvPicPr/>
          <p:nvPr/>
        </p:nvPicPr>
        <p:blipFill>
          <a:blip r:embed="rId10">
            <a:extLst/>
          </a:blip>
          <a:stretch>
            <a:fillRect/>
          </a:stretch>
        </p:blipFill>
        <p:spPr>
          <a:xfrm>
            <a:off x="3447154" y="2625989"/>
            <a:ext cx="631211" cy="555166"/>
          </a:xfrm>
          <a:prstGeom prst="rect">
            <a:avLst/>
          </a:prstGeom>
          <a:ln w="12700">
            <a:miter lim="400000"/>
          </a:ln>
        </p:spPr>
      </p:pic>
      <p:pic>
        <p:nvPicPr>
          <p:cNvPr id="211" name="image21.tif"/>
          <p:cNvPicPr/>
          <p:nvPr/>
        </p:nvPicPr>
        <p:blipFill>
          <a:blip r:embed="rId5">
            <a:extLst/>
          </a:blip>
          <a:stretch>
            <a:fillRect/>
          </a:stretch>
        </p:blipFill>
        <p:spPr>
          <a:xfrm>
            <a:off x="3432352" y="1172890"/>
            <a:ext cx="657227" cy="555166"/>
          </a:xfrm>
          <a:prstGeom prst="rect">
            <a:avLst/>
          </a:prstGeom>
          <a:ln w="12700">
            <a:miter lim="400000"/>
          </a:ln>
        </p:spPr>
      </p:pic>
      <p:pic>
        <p:nvPicPr>
          <p:cNvPr id="212" name="image27.png"/>
          <p:cNvPicPr/>
          <p:nvPr/>
        </p:nvPicPr>
        <p:blipFill>
          <a:blip r:embed="rId11">
            <a:extLst/>
          </a:blip>
          <a:stretch>
            <a:fillRect/>
          </a:stretch>
        </p:blipFill>
        <p:spPr>
          <a:xfrm>
            <a:off x="6990036" y="1215249"/>
            <a:ext cx="468360" cy="470763"/>
          </a:xfrm>
          <a:prstGeom prst="rect">
            <a:avLst/>
          </a:prstGeom>
          <a:ln w="12700">
            <a:miter lim="400000"/>
          </a:ln>
        </p:spPr>
      </p:pic>
      <p:sp>
        <p:nvSpPr>
          <p:cNvPr id="213" name="Shape 213"/>
          <p:cNvSpPr/>
          <p:nvPr/>
        </p:nvSpPr>
        <p:spPr>
          <a:xfrm>
            <a:off x="1652030" y="716400"/>
            <a:ext cx="5542698" cy="276967"/>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lvl1pPr>
              <a:defRPr sz="3200">
                <a:latin typeface="Helvetica Neue Light"/>
                <a:ea typeface="Helvetica Neue Light"/>
                <a:cs typeface="Helvetica Neue Light"/>
                <a:sym typeface="Helvetica Neue Light"/>
              </a:defRPr>
            </a:lvl1pPr>
          </a:lstStyle>
          <a:p>
            <a:pPr lvl="0">
              <a:defRPr sz="1800"/>
            </a:pPr>
            <a:r>
              <a:rPr sz="1200"/>
              <a:t>Core services that just about every App needs </a:t>
            </a:r>
          </a:p>
        </p:txBody>
      </p:sp>
      <p:sp>
        <p:nvSpPr>
          <p:cNvPr id="214" name="Shape 214"/>
          <p:cNvSpPr/>
          <p:nvPr/>
        </p:nvSpPr>
        <p:spPr>
          <a:xfrm>
            <a:off x="1679171" y="2218808"/>
            <a:ext cx="5542697" cy="276967"/>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lvl1pPr>
              <a:defRPr sz="3200">
                <a:latin typeface="Helvetica Neue Light"/>
                <a:ea typeface="Helvetica Neue Light"/>
                <a:cs typeface="Helvetica Neue Light"/>
                <a:sym typeface="Helvetica Neue Light"/>
              </a:defRPr>
            </a:lvl1pPr>
          </a:lstStyle>
          <a:p>
            <a:pPr lvl="0">
              <a:defRPr sz="1800"/>
            </a:pPr>
            <a:r>
              <a:rPr sz="1200"/>
              <a:t>Capabilities to manage the lifecycle of your Apps</a:t>
            </a:r>
          </a:p>
        </p:txBody>
      </p:sp>
      <p:sp>
        <p:nvSpPr>
          <p:cNvPr id="215" name="Shape 215"/>
          <p:cNvSpPr/>
          <p:nvPr/>
        </p:nvSpPr>
        <p:spPr>
          <a:xfrm>
            <a:off x="1679171" y="3629189"/>
            <a:ext cx="5542697" cy="276967"/>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lvl1pPr>
              <a:defRPr sz="3200">
                <a:latin typeface="Helvetica Neue Light"/>
                <a:ea typeface="Helvetica Neue Light"/>
                <a:cs typeface="Helvetica Neue Light"/>
                <a:sym typeface="Helvetica Neue Light"/>
              </a:defRPr>
            </a:lvl1pPr>
          </a:lstStyle>
          <a:p>
            <a:pPr lvl="0">
              <a:defRPr sz="1800"/>
            </a:pPr>
            <a:r>
              <a:rPr sz="1200" dirty="0"/>
              <a:t>Capabilities to enable apps to make users more productive based on context</a:t>
            </a:r>
          </a:p>
        </p:txBody>
      </p:sp>
      <p:sp>
        <p:nvSpPr>
          <p:cNvPr id="216" name="Shape 216"/>
          <p:cNvSpPr/>
          <p:nvPr/>
        </p:nvSpPr>
        <p:spPr>
          <a:xfrm>
            <a:off x="2360365" y="3870769"/>
            <a:ext cx="1049936" cy="916767"/>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p>
            <a:pPr lvl="0">
              <a:defRPr sz="1800"/>
            </a:pPr>
            <a:r>
              <a:rPr sz="900">
                <a:latin typeface="Helvetica Neue Thin"/>
                <a:ea typeface="Helvetica Neue Thin"/>
                <a:cs typeface="Helvetica Neue Thin"/>
                <a:sym typeface="Helvetica Neue Thin"/>
              </a:rPr>
              <a:t>Mobile Content Manager</a:t>
            </a:r>
          </a:p>
          <a:p>
            <a:pPr lvl="0">
              <a:defRPr sz="1800"/>
            </a:pPr>
            <a:r>
              <a:rPr sz="900">
                <a:latin typeface="Helvetica Neue Thin"/>
                <a:ea typeface="Helvetica Neue Thin"/>
                <a:cs typeface="Helvetica Neue Thin"/>
                <a:sym typeface="Helvetica Neue Thin"/>
              </a:rPr>
              <a:t>Create, manage, and deliver more relevant in-app content</a:t>
            </a:r>
          </a:p>
        </p:txBody>
      </p:sp>
      <p:sp>
        <p:nvSpPr>
          <p:cNvPr id="217" name="Shape 217"/>
          <p:cNvSpPr/>
          <p:nvPr/>
        </p:nvSpPr>
        <p:spPr>
          <a:xfrm>
            <a:off x="4159414" y="3863823"/>
            <a:ext cx="1055975" cy="640542"/>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p>
            <a:pPr lvl="0">
              <a:defRPr sz="1800"/>
            </a:pPr>
            <a:r>
              <a:rPr sz="900">
                <a:latin typeface="Helvetica Neue Thin"/>
                <a:ea typeface="Helvetica Neue Thin"/>
                <a:cs typeface="Helvetica Neue Thin"/>
                <a:sym typeface="Helvetica Neue Thin"/>
              </a:rPr>
              <a:t>Presence Insights</a:t>
            </a:r>
          </a:p>
          <a:p>
            <a:pPr lvl="0">
              <a:defRPr sz="1800"/>
            </a:pPr>
            <a:r>
              <a:rPr sz="900">
                <a:latin typeface="Helvetica Neue Thin"/>
                <a:ea typeface="Helvetica Neue Thin"/>
                <a:cs typeface="Helvetica Neue Thin"/>
                <a:sym typeface="Helvetica Neue Thin"/>
              </a:rPr>
              <a:t>Enables Apps with Intelligent Mobile Location Data</a:t>
            </a:r>
          </a:p>
        </p:txBody>
      </p:sp>
      <p:sp>
        <p:nvSpPr>
          <p:cNvPr id="218" name="Shape 218"/>
          <p:cNvSpPr/>
          <p:nvPr/>
        </p:nvSpPr>
        <p:spPr>
          <a:xfrm>
            <a:off x="4104943" y="2508578"/>
            <a:ext cx="1056105" cy="640542"/>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p>
            <a:pPr lvl="0">
              <a:defRPr sz="1800"/>
            </a:pPr>
            <a:r>
              <a:rPr sz="900">
                <a:latin typeface="Helvetica Neue Thin"/>
                <a:ea typeface="Helvetica Neue Thin"/>
                <a:cs typeface="Helvetica Neue Thin"/>
                <a:sym typeface="Helvetica Neue Thin"/>
              </a:rPr>
              <a:t>AppScan Mobile Analyzer</a:t>
            </a:r>
          </a:p>
          <a:p>
            <a:pPr lvl="0">
              <a:defRPr sz="1800"/>
            </a:pPr>
            <a:r>
              <a:rPr sz="900">
                <a:latin typeface="Helvetica Neue Thin"/>
                <a:ea typeface="Helvetica Neue Thin"/>
                <a:cs typeface="Helvetica Neue Thin"/>
                <a:sym typeface="Helvetica Neue Thin"/>
              </a:rPr>
              <a:t>Identify Mobile App Security Exposures</a:t>
            </a:r>
          </a:p>
        </p:txBody>
      </p:sp>
      <p:sp>
        <p:nvSpPr>
          <p:cNvPr id="219" name="Shape 219"/>
          <p:cNvSpPr/>
          <p:nvPr/>
        </p:nvSpPr>
        <p:spPr>
          <a:xfrm>
            <a:off x="5894972" y="2507391"/>
            <a:ext cx="1055975" cy="778654"/>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p>
            <a:pPr lvl="0">
              <a:defRPr sz="1800"/>
            </a:pPr>
            <a:r>
              <a:rPr sz="900">
                <a:latin typeface="Helvetica Neue Thin"/>
                <a:ea typeface="Helvetica Neue Thin"/>
                <a:cs typeface="Helvetica Neue Thin"/>
                <a:sym typeface="Helvetica Neue Thin"/>
              </a:rPr>
              <a:t>Mobile Quality Assurance</a:t>
            </a:r>
          </a:p>
          <a:p>
            <a:pPr lvl="0">
              <a:defRPr sz="1800"/>
            </a:pPr>
            <a:r>
              <a:rPr sz="900">
                <a:latin typeface="Helvetica Neue Thin"/>
                <a:ea typeface="Helvetica Neue Thin"/>
                <a:cs typeface="Helvetica Neue Thin"/>
                <a:sym typeface="Helvetica Neue Thin"/>
              </a:rPr>
              <a:t>Continuously Improve Mobile User Experience</a:t>
            </a:r>
          </a:p>
        </p:txBody>
      </p:sp>
      <p:sp>
        <p:nvSpPr>
          <p:cNvPr id="220" name="Shape 220"/>
          <p:cNvSpPr/>
          <p:nvPr/>
        </p:nvSpPr>
        <p:spPr>
          <a:xfrm>
            <a:off x="2377494" y="2455807"/>
            <a:ext cx="1055975" cy="778655"/>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p>
            <a:pPr lvl="0">
              <a:defRPr sz="1800"/>
            </a:pPr>
            <a:r>
              <a:rPr sz="900">
                <a:latin typeface="Helvetica Neue Thin"/>
                <a:ea typeface="Helvetica Neue Thin"/>
                <a:cs typeface="Helvetica Neue Thin"/>
                <a:sym typeface="Helvetica Neue Thin"/>
              </a:rPr>
              <a:t>Mobile App Server</a:t>
            </a:r>
          </a:p>
          <a:p>
            <a:pPr lvl="0">
              <a:defRPr sz="1800"/>
            </a:pPr>
            <a:r>
              <a:rPr sz="900">
                <a:latin typeface="Helvetica Neue Thin"/>
                <a:ea typeface="Helvetica Neue Thin"/>
                <a:cs typeface="Helvetica Neue Thin"/>
                <a:sym typeface="Helvetica Neue Thin"/>
              </a:rPr>
              <a:t>Manage, secure, and optimize enterprise mobile apps</a:t>
            </a:r>
          </a:p>
        </p:txBody>
      </p:sp>
      <p:sp>
        <p:nvSpPr>
          <p:cNvPr id="221" name="Shape 221"/>
          <p:cNvSpPr/>
          <p:nvPr/>
        </p:nvSpPr>
        <p:spPr>
          <a:xfrm>
            <a:off x="2373794" y="1060644"/>
            <a:ext cx="1056105" cy="778655"/>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p>
            <a:pPr lvl="0">
              <a:defRPr sz="1800"/>
            </a:pPr>
            <a:r>
              <a:rPr sz="900">
                <a:latin typeface="Helvetica Neue Thin"/>
                <a:ea typeface="Helvetica Neue Thin"/>
                <a:cs typeface="Helvetica Neue Thin"/>
                <a:sym typeface="Helvetica Neue Thin"/>
              </a:rPr>
              <a:t>Push</a:t>
            </a:r>
          </a:p>
          <a:p>
            <a:pPr lvl="0">
              <a:defRPr sz="1800"/>
            </a:pPr>
            <a:r>
              <a:rPr sz="900">
                <a:latin typeface="Helvetica Neue Thin"/>
                <a:ea typeface="Helvetica Neue Thin"/>
                <a:cs typeface="Helvetica Neue Thin"/>
                <a:sym typeface="Helvetica Neue Thin"/>
              </a:rPr>
              <a:t>Increase User Engagement with Mobile Push Notifications</a:t>
            </a:r>
          </a:p>
        </p:txBody>
      </p:sp>
      <p:sp>
        <p:nvSpPr>
          <p:cNvPr id="222" name="Shape 222"/>
          <p:cNvSpPr/>
          <p:nvPr/>
        </p:nvSpPr>
        <p:spPr>
          <a:xfrm>
            <a:off x="4137189" y="1129846"/>
            <a:ext cx="1055975" cy="640542"/>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p>
            <a:pPr lvl="0">
              <a:defRPr sz="1800"/>
            </a:pPr>
            <a:r>
              <a:rPr sz="900">
                <a:latin typeface="Helvetica Neue Thin"/>
                <a:ea typeface="Helvetica Neue Thin"/>
                <a:cs typeface="Helvetica Neue Thin"/>
                <a:sym typeface="Helvetica Neue Thin"/>
              </a:rPr>
              <a:t>Cloudant</a:t>
            </a:r>
          </a:p>
          <a:p>
            <a:pPr lvl="0">
              <a:defRPr sz="1800"/>
            </a:pPr>
            <a:r>
              <a:rPr sz="900">
                <a:latin typeface="Helvetica Neue Thin"/>
                <a:ea typeface="Helvetica Neue Thin"/>
                <a:cs typeface="Helvetica Neue Thin"/>
                <a:sym typeface="Helvetica Neue Thin"/>
              </a:rPr>
              <a:t>The Ultimate Data Store for Mobile Apps</a:t>
            </a:r>
          </a:p>
        </p:txBody>
      </p:sp>
      <p:sp>
        <p:nvSpPr>
          <p:cNvPr id="223" name="Shape 223"/>
          <p:cNvSpPr/>
          <p:nvPr/>
        </p:nvSpPr>
        <p:spPr>
          <a:xfrm>
            <a:off x="5854719" y="1060643"/>
            <a:ext cx="1055975" cy="778654"/>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p>
            <a:pPr lvl="0">
              <a:defRPr sz="1800"/>
            </a:pPr>
            <a:r>
              <a:rPr sz="900">
                <a:latin typeface="Helvetica Neue Thin"/>
                <a:ea typeface="Helvetica Neue Thin"/>
                <a:cs typeface="Helvetica Neue Thin"/>
                <a:sym typeface="Helvetica Neue Thin"/>
              </a:rPr>
              <a:t>Mobile Client Access</a:t>
            </a:r>
          </a:p>
          <a:p>
            <a:pPr lvl="0">
              <a:defRPr sz="1800"/>
            </a:pPr>
            <a:r>
              <a:rPr sz="900">
                <a:latin typeface="Helvetica Neue Thin"/>
                <a:ea typeface="Helvetica Neue Thin"/>
                <a:cs typeface="Helvetica Neue Thin"/>
                <a:sym typeface="Helvetica Neue Thin"/>
              </a:rPr>
              <a:t>Simplified Mobile App User Authentication</a:t>
            </a:r>
          </a:p>
        </p:txBody>
      </p:sp>
      <p:sp>
        <p:nvSpPr>
          <p:cNvPr id="224" name="Shape 224"/>
          <p:cNvSpPr/>
          <p:nvPr/>
        </p:nvSpPr>
        <p:spPr>
          <a:xfrm>
            <a:off x="7538847" y="989305"/>
            <a:ext cx="1055975" cy="916767"/>
          </a:xfrm>
          <a:prstGeom prst="rect">
            <a:avLst/>
          </a:prstGeom>
          <a:ln w="12700">
            <a:miter lim="400000"/>
          </a:ln>
          <a:extLst>
            <a:ext uri="{C572A759-6A51-4108-AA02-DFA0A04FC94B}">
              <ma14:wrappingTextBoxFlag xmlns:ma14="http://schemas.microsoft.com/office/mac/drawingml/2011/main" xmlns="" val="1"/>
            </a:ext>
          </a:extLst>
        </p:spPr>
        <p:txBody>
          <a:bodyPr lIns="45704" tIns="45704" rIns="45704" bIns="45704">
            <a:spAutoFit/>
          </a:bodyPr>
          <a:lstStyle/>
          <a:p>
            <a:pPr lvl="0">
              <a:defRPr sz="1800"/>
            </a:pPr>
            <a:r>
              <a:rPr sz="900">
                <a:latin typeface="Helvetica Neue Thin"/>
                <a:ea typeface="Helvetica Neue Thin"/>
                <a:cs typeface="Helvetica Neue Thin"/>
                <a:sym typeface="Helvetica Neue Thin"/>
              </a:rPr>
              <a:t>StrongLoop Arc</a:t>
            </a:r>
          </a:p>
          <a:p>
            <a:pPr lvl="0">
              <a:defRPr sz="1800"/>
            </a:pPr>
            <a:r>
              <a:rPr sz="900">
                <a:latin typeface="Helvetica Neue Thin"/>
                <a:ea typeface="Helvetica Neue Thin"/>
                <a:cs typeface="Helvetica Neue Thin"/>
                <a:sym typeface="Helvetica Neue Thin"/>
              </a:rPr>
              <a:t>Enterprise Node.js to build, deploy, scale manage and deploy your mobile APIs </a:t>
            </a:r>
          </a:p>
        </p:txBody>
      </p:sp>
    </p:spTree>
    <p:extLst>
      <p:ext uri="{BB962C8B-B14F-4D97-AF65-F5344CB8AC3E}">
        <p14:creationId xmlns:p14="http://schemas.microsoft.com/office/powerpoint/2010/main" val="4275510273"/>
      </p:ext>
    </p:extLst>
  </p:cSld>
  <p:clrMapOvr>
    <a:masterClrMapping/>
  </p:clrMapOvr>
  <p:transition spd="med">
    <p:dissolv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0" name="Shape 830"/>
          <p:cNvSpPr/>
          <p:nvPr/>
        </p:nvSpPr>
        <p:spPr>
          <a:xfrm>
            <a:off x="198593" y="379093"/>
            <a:ext cx="8543435" cy="484988"/>
          </a:xfrm>
          <a:prstGeom prst="rect">
            <a:avLst/>
          </a:prstGeom>
          <a:ln w="12700">
            <a:miter lim="400000"/>
          </a:ln>
          <a:extLst>
            <a:ext uri="{C572A759-6A51-4108-AA02-DFA0A04FC94B}">
              <ma14:wrappingTextBoxFlag xmlns:ma14="http://schemas.microsoft.com/office/mac/drawingml/2011/main" xmlns="" val="1"/>
            </a:ext>
          </a:extLst>
        </p:spPr>
        <p:txBody>
          <a:bodyPr wrap="square" lIns="26789" tIns="26789" rIns="26789" bIns="26789" anchor="ctr">
            <a:spAutoFit/>
          </a:bodyPr>
          <a:lstStyle>
            <a:lvl1pPr algn="l" defTabSz="642937">
              <a:spcBef>
                <a:spcPts val="2400"/>
              </a:spcBef>
              <a:defRPr sz="4000">
                <a:latin typeface="Helvetica Neue Light"/>
                <a:ea typeface="Helvetica Neue Light"/>
                <a:cs typeface="Helvetica Neue Light"/>
                <a:sym typeface="Helvetica Neue Light"/>
              </a:defRPr>
            </a:lvl1pPr>
          </a:lstStyle>
          <a:p>
            <a:pPr algn="ctr">
              <a:defRPr sz="1800"/>
            </a:pPr>
            <a:r>
              <a:rPr lang="ga-IE" sz="1400" dirty="0" smtClean="0"/>
              <a:t>Fit for an enterprise, t</a:t>
            </a:r>
            <a:r>
              <a:rPr sz="1400" kern="0" dirty="0" smtClean="0">
                <a:solidFill>
                  <a:sysClr val="windowText" lastClr="000000"/>
                </a:solidFill>
              </a:rPr>
              <a:t>he </a:t>
            </a:r>
            <a:r>
              <a:rPr sz="1400" kern="0" dirty="0">
                <a:solidFill>
                  <a:sysClr val="windowText" lastClr="000000"/>
                </a:solidFill>
              </a:rPr>
              <a:t>DevOps experience is unified and open across compute technologies, Bluemix delivery methods, and integrated </a:t>
            </a:r>
            <a:r>
              <a:rPr sz="1400" kern="0" dirty="0" smtClean="0">
                <a:solidFill>
                  <a:sysClr val="windowText" lastClr="000000"/>
                </a:solidFill>
              </a:rPr>
              <a:t>systems</a:t>
            </a:r>
            <a:r>
              <a:rPr lang="ga-IE" sz="1400" kern="0" dirty="0" smtClean="0">
                <a:solidFill>
                  <a:sysClr val="windowText" lastClr="000000"/>
                </a:solidFill>
              </a:rPr>
              <a:t>.</a:t>
            </a:r>
            <a:endParaRPr sz="1400" kern="0" dirty="0">
              <a:solidFill>
                <a:sysClr val="windowText" lastClr="000000"/>
              </a:solidFill>
            </a:endParaRPr>
          </a:p>
        </p:txBody>
      </p:sp>
      <p:pic>
        <p:nvPicPr>
          <p:cNvPr id="831" name="pasted-image.pdf"/>
          <p:cNvPicPr/>
          <p:nvPr/>
        </p:nvPicPr>
        <p:blipFill>
          <a:blip r:embed="rId3">
            <a:extLst/>
          </a:blip>
          <a:stretch>
            <a:fillRect/>
          </a:stretch>
        </p:blipFill>
        <p:spPr>
          <a:xfrm>
            <a:off x="432372" y="1055433"/>
            <a:ext cx="8309656" cy="3894645"/>
          </a:xfrm>
          <a:prstGeom prst="rect">
            <a:avLst/>
          </a:prstGeom>
          <a:ln w="12700">
            <a:miter lim="400000"/>
          </a:ln>
        </p:spPr>
      </p:pic>
      <p:sp>
        <p:nvSpPr>
          <p:cNvPr id="5" name="Shape 829"/>
          <p:cNvSpPr txBox="1">
            <a:spLocks/>
          </p:cNvSpPr>
          <p:nvPr/>
        </p:nvSpPr>
        <p:spPr>
          <a:xfrm>
            <a:off x="191657" y="40042"/>
            <a:ext cx="8726023" cy="675928"/>
          </a:xfrm>
          <a:prstGeom prst="rect">
            <a:avLst/>
          </a:prstGeom>
        </p:spPr>
        <p:txBody>
          <a:bodyPr vert="horz" lIns="28573" tIns="28573" rIns="28573" bIns="28573" rtlCol="0" anchor="t">
            <a:normAutofit/>
          </a:bodyPr>
          <a:lstStyle>
            <a:lvl1pPr algn="ctr" defTabSz="457200" rtl="0" eaLnBrk="1" latinLnBrk="0" hangingPunct="1">
              <a:spcBef>
                <a:spcPct val="0"/>
              </a:spcBef>
              <a:buNone/>
              <a:defRPr sz="3600" b="1" kern="1200">
                <a:solidFill>
                  <a:schemeClr val="tx1"/>
                </a:solidFill>
                <a:latin typeface="+mj-lt"/>
                <a:ea typeface="+mj-ea"/>
                <a:cs typeface="+mj-cs"/>
              </a:defRPr>
            </a:lvl1pPr>
          </a:lstStyle>
          <a:p>
            <a:pPr>
              <a:defRPr sz="1800" b="0"/>
            </a:pPr>
            <a:r>
              <a:rPr lang="en-US" sz="2100" dirty="0" smtClean="0">
                <a:solidFill>
                  <a:srgbClr val="4F81BD"/>
                </a:solidFill>
                <a:latin typeface="Helvetica"/>
                <a:cs typeface="Helvetica"/>
              </a:rPr>
              <a:t>Continuous Innovation &amp; Delivery</a:t>
            </a:r>
            <a:endParaRPr lang="en-US" sz="2100" dirty="0">
              <a:solidFill>
                <a:srgbClr val="4F81BD"/>
              </a:solidFill>
              <a:latin typeface="Helvetica"/>
              <a:cs typeface="Helvetica"/>
            </a:endParaRPr>
          </a:p>
        </p:txBody>
      </p:sp>
    </p:spTree>
    <p:extLst>
      <p:ext uri="{BB962C8B-B14F-4D97-AF65-F5344CB8AC3E}">
        <p14:creationId xmlns:p14="http://schemas.microsoft.com/office/powerpoint/2010/main" val="311923437"/>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0" y="0"/>
            <a:ext cx="6217319" cy="756136"/>
          </a:xfrm>
          <a:prstGeom prst="rect">
            <a:avLst/>
          </a:prstGeom>
        </p:spPr>
      </p:pic>
      <p:sp>
        <p:nvSpPr>
          <p:cNvPr id="2" name="Title 1"/>
          <p:cNvSpPr>
            <a:spLocks noGrp="1"/>
          </p:cNvSpPr>
          <p:nvPr>
            <p:ph type="title"/>
          </p:nvPr>
        </p:nvSpPr>
        <p:spPr>
          <a:xfrm>
            <a:off x="6412185" y="779610"/>
            <a:ext cx="2486544" cy="276999"/>
          </a:xfrm>
        </p:spPr>
        <p:txBody>
          <a:bodyPr>
            <a:noAutofit/>
          </a:bodyPr>
          <a:lstStyle/>
          <a:p>
            <a:r>
              <a:rPr lang="en-US" sz="1800" dirty="0"/>
              <a:t>Turn new data into new value with </a:t>
            </a:r>
            <a:r>
              <a:rPr lang="en-US" sz="1800" dirty="0" err="1"/>
              <a:t>IoT</a:t>
            </a:r>
            <a:endParaRPr lang="en-US" sz="1800" dirty="0"/>
          </a:p>
        </p:txBody>
      </p:sp>
      <p:pic>
        <p:nvPicPr>
          <p:cNvPr id="7170" name="Picture 2" descr="http://www.ibm.com/analytics/us/en/images/iot/iot-leadspace3.4.png"/>
          <p:cNvPicPr>
            <a:picLocks noChangeAspect="1" noChangeArrowheads="1"/>
          </p:cNvPicPr>
          <p:nvPr/>
        </p:nvPicPr>
        <p:blipFill rotWithShape="1">
          <a:blip r:embed="rId4">
            <a:extLst>
              <a:ext uri="{28A0092B-C50C-407E-A947-70E740481C1C}">
                <a14:useLocalDpi xmlns:a14="http://schemas.microsoft.com/office/drawing/2010/main" val="0"/>
              </a:ext>
            </a:extLst>
          </a:blip>
          <a:srcRect l="72496"/>
          <a:stretch/>
        </p:blipFill>
        <p:spPr bwMode="auto">
          <a:xfrm>
            <a:off x="6190582" y="1248508"/>
            <a:ext cx="2926682" cy="3894992"/>
          </a:xfrm>
          <a:prstGeom prst="rect">
            <a:avLst/>
          </a:prstGeom>
          <a:noFill/>
          <a:extLst>
            <a:ext uri="{909E8E84-426E-40dd-AFC4-6F175D3DCCD1}">
              <a14:hiddenFill xmlns:a14="http://schemas.microsoft.com/office/drawing/2010/main" xmlns="">
                <a:solidFill>
                  <a:srgbClr val="FFFFFF"/>
                </a:solidFill>
              </a14:hiddenFill>
            </a:ext>
          </a:extLst>
        </p:spPr>
      </p:pic>
      <p:pic>
        <p:nvPicPr>
          <p:cNvPr id="3" name="Picture 2"/>
          <p:cNvPicPr>
            <a:picLocks noChangeAspect="1"/>
          </p:cNvPicPr>
          <p:nvPr/>
        </p:nvPicPr>
        <p:blipFill>
          <a:blip r:embed="rId5"/>
          <a:stretch>
            <a:fillRect/>
          </a:stretch>
        </p:blipFill>
        <p:spPr>
          <a:xfrm>
            <a:off x="0" y="756136"/>
            <a:ext cx="6220812" cy="4378569"/>
          </a:xfrm>
          <a:prstGeom prst="rect">
            <a:avLst/>
          </a:prstGeom>
        </p:spPr>
      </p:pic>
      <p:cxnSp>
        <p:nvCxnSpPr>
          <p:cNvPr id="11" name="Straight Connector 10"/>
          <p:cNvCxnSpPr/>
          <p:nvPr/>
        </p:nvCxnSpPr>
        <p:spPr>
          <a:xfrm>
            <a:off x="184639" y="814779"/>
            <a:ext cx="5890846" cy="0"/>
          </a:xfrm>
          <a:prstGeom prst="line">
            <a:avLst/>
          </a:prstGeom>
          <a:noFill/>
          <a:ln w="25400" cap="flat">
            <a:solidFill>
              <a:schemeClr val="accent1">
                <a:lumMod val="50000"/>
              </a:schemeClr>
            </a:solidFill>
            <a:prstDash val="solid"/>
            <a:bevel/>
          </a:ln>
          <a:effectLst/>
        </p:spPr>
        <p:style>
          <a:lnRef idx="0">
            <a:scrgbClr r="0" g="0" b="0"/>
          </a:lnRef>
          <a:fillRef idx="0">
            <a:scrgbClr r="0" g="0" b="0"/>
          </a:fillRef>
          <a:effectRef idx="0">
            <a:scrgbClr r="0" g="0" b="0"/>
          </a:effectRef>
          <a:fontRef idx="none"/>
        </p:style>
      </p:cxnSp>
      <p:sp>
        <p:nvSpPr>
          <p:cNvPr id="12" name="Shape 166"/>
          <p:cNvSpPr/>
          <p:nvPr/>
        </p:nvSpPr>
        <p:spPr>
          <a:xfrm>
            <a:off x="-1" y="45647"/>
            <a:ext cx="6220813" cy="592492"/>
          </a:xfrm>
          <a:prstGeom prst="rect">
            <a:avLst/>
          </a:prstGeom>
          <a:ln w="12700">
            <a:miter lim="400000"/>
          </a:ln>
          <a:extLst>
            <a:ext uri="{C572A759-6A51-4108-AA02-DFA0A04FC94B}">
              <ma14:wrappingTextBoxFlag xmlns:ma14="http://schemas.microsoft.com/office/mac/drawingml/2011/main" xmlns="" val="1"/>
            </a:ext>
          </a:extLst>
        </p:spPr>
        <p:txBody>
          <a:bodyPr wrap="square" lIns="45719" tIns="45719" rIns="45719" bIns="45719">
            <a:spAutoFit/>
          </a:bodyPr>
          <a:lstStyle/>
          <a:p>
            <a:pPr algn="ctr" defTabSz="914417">
              <a:spcBef>
                <a:spcPts val="438"/>
              </a:spcBef>
              <a:defRPr sz="1800"/>
            </a:pPr>
            <a:r>
              <a:rPr lang="en-US" b="1" dirty="0" smtClean="0">
                <a:solidFill>
                  <a:srgbClr val="4F81BD"/>
                </a:solidFill>
              </a:rPr>
              <a:t>Internet of Things Foundation</a:t>
            </a:r>
            <a:endParaRPr lang="en-US" b="1" dirty="0">
              <a:solidFill>
                <a:srgbClr val="4F81BD"/>
              </a:solidFill>
            </a:endParaRPr>
          </a:p>
          <a:p>
            <a:pPr algn="ctr" defTabSz="914417">
              <a:spcBef>
                <a:spcPts val="438"/>
              </a:spcBef>
              <a:defRPr sz="1800"/>
            </a:pPr>
            <a:r>
              <a:rPr lang="en-US" sz="1100" dirty="0" smtClean="0">
                <a:solidFill>
                  <a:srgbClr val="4F81BD"/>
                </a:solidFill>
              </a:rPr>
              <a:t>Set up and manage your connected devices so all your app’s can access the data</a:t>
            </a:r>
            <a:endParaRPr sz="1100" dirty="0">
              <a:solidFill>
                <a:srgbClr val="4F81BD"/>
              </a:solidFill>
            </a:endParaRPr>
          </a:p>
        </p:txBody>
      </p:sp>
    </p:spTree>
    <p:extLst>
      <p:ext uri="{BB962C8B-B14F-4D97-AF65-F5344CB8AC3E}">
        <p14:creationId xmlns:p14="http://schemas.microsoft.com/office/powerpoint/2010/main" val="2121578729"/>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322263" y="1098952"/>
            <a:ext cx="8445500" cy="378856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6" name="Oval 15"/>
          <p:cNvSpPr/>
          <p:nvPr/>
        </p:nvSpPr>
        <p:spPr>
          <a:xfrm>
            <a:off x="7272347" y="1472808"/>
            <a:ext cx="860425" cy="645319"/>
          </a:xfrm>
          <a:prstGeom prst="ellipse">
            <a:avLst/>
          </a:prstGeom>
          <a:solidFill>
            <a:srgbClr val="00659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7" name="Oval 16"/>
          <p:cNvSpPr/>
          <p:nvPr/>
        </p:nvSpPr>
        <p:spPr>
          <a:xfrm>
            <a:off x="7280281" y="2150273"/>
            <a:ext cx="860425" cy="645319"/>
          </a:xfrm>
          <a:prstGeom prst="ellipse">
            <a:avLst/>
          </a:prstGeom>
          <a:solidFill>
            <a:srgbClr val="00659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 name="Oval 17"/>
          <p:cNvSpPr/>
          <p:nvPr/>
        </p:nvSpPr>
        <p:spPr>
          <a:xfrm>
            <a:off x="7280281" y="2827739"/>
            <a:ext cx="860425" cy="645319"/>
          </a:xfrm>
          <a:prstGeom prst="ellipse">
            <a:avLst/>
          </a:prstGeom>
          <a:solidFill>
            <a:srgbClr val="008BC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 name="Oval 18"/>
          <p:cNvSpPr/>
          <p:nvPr/>
        </p:nvSpPr>
        <p:spPr>
          <a:xfrm>
            <a:off x="7280281" y="3505204"/>
            <a:ext cx="860425" cy="644129"/>
          </a:xfrm>
          <a:prstGeom prst="ellipse">
            <a:avLst/>
          </a:prstGeom>
          <a:solidFill>
            <a:srgbClr val="00B2D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0" name="Oval 19"/>
          <p:cNvSpPr/>
          <p:nvPr/>
        </p:nvSpPr>
        <p:spPr>
          <a:xfrm>
            <a:off x="7280281" y="4181479"/>
            <a:ext cx="860425" cy="645319"/>
          </a:xfrm>
          <a:prstGeom prst="ellipse">
            <a:avLst/>
          </a:prstGeom>
          <a:solidFill>
            <a:srgbClr val="81D2F6"/>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1" name="Rectangle 20"/>
          <p:cNvSpPr/>
          <p:nvPr/>
        </p:nvSpPr>
        <p:spPr>
          <a:xfrm>
            <a:off x="322263" y="596505"/>
            <a:ext cx="8445500" cy="502444"/>
          </a:xfrm>
          <a:prstGeom prst="rect">
            <a:avLst/>
          </a:prstGeom>
          <a:solidFill>
            <a:srgbClr val="00659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2" name="TextBox 1"/>
          <p:cNvSpPr txBox="1">
            <a:spLocks noChangeArrowheads="1"/>
          </p:cNvSpPr>
          <p:nvPr/>
        </p:nvSpPr>
        <p:spPr bwMode="auto">
          <a:xfrm>
            <a:off x="329627" y="685800"/>
            <a:ext cx="8438137"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200">
                <a:solidFill>
                  <a:schemeClr val="hlink"/>
                </a:solidFill>
                <a:latin typeface="Arial" charset="0"/>
                <a:ea typeface="ＭＳ Ｐゴシック" charset="0"/>
                <a:cs typeface="ＭＳ Ｐゴシック" charset="0"/>
              </a:defRPr>
            </a:lvl1pPr>
            <a:lvl2pPr marL="742950" indent="-285750" eaLnBrk="0" hangingPunct="0">
              <a:defRPr sz="2200">
                <a:solidFill>
                  <a:schemeClr val="hlink"/>
                </a:solidFill>
                <a:latin typeface="Arial" charset="0"/>
                <a:ea typeface="ＭＳ Ｐゴシック" charset="0"/>
              </a:defRPr>
            </a:lvl2pPr>
            <a:lvl3pPr marL="1143000" indent="-228600" eaLnBrk="0" hangingPunct="0">
              <a:defRPr sz="2200">
                <a:solidFill>
                  <a:schemeClr val="hlink"/>
                </a:solidFill>
                <a:latin typeface="Arial" charset="0"/>
                <a:ea typeface="ＭＳ Ｐゴシック" charset="0"/>
              </a:defRPr>
            </a:lvl3pPr>
            <a:lvl4pPr marL="1600200" indent="-228600" eaLnBrk="0" hangingPunct="0">
              <a:defRPr sz="2200">
                <a:solidFill>
                  <a:schemeClr val="hlink"/>
                </a:solidFill>
                <a:latin typeface="Arial" charset="0"/>
                <a:ea typeface="ＭＳ Ｐゴシック" charset="0"/>
              </a:defRPr>
            </a:lvl4pPr>
            <a:lvl5pPr marL="2057400" indent="-228600" eaLnBrk="0" hangingPunct="0">
              <a:defRPr sz="2200">
                <a:solidFill>
                  <a:schemeClr val="hlink"/>
                </a:solidFill>
                <a:latin typeface="Arial" charset="0"/>
                <a:ea typeface="ＭＳ Ｐゴシック" charset="0"/>
              </a:defRPr>
            </a:lvl5pPr>
            <a:lvl6pPr marL="25146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6pPr>
            <a:lvl7pPr marL="29718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7pPr>
            <a:lvl8pPr marL="34290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8pPr>
            <a:lvl9pPr marL="38862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9pPr>
          </a:lstStyle>
          <a:p>
            <a:pPr algn="ctr" eaLnBrk="1" hangingPunct="1"/>
            <a:r>
              <a:rPr lang="en-US" sz="2000" b="1" dirty="0" smtClean="0">
                <a:solidFill>
                  <a:schemeClr val="bg1"/>
                </a:solidFill>
              </a:rPr>
              <a:t>Hybrid Integration</a:t>
            </a:r>
            <a:endParaRPr lang="en-US" sz="2000" b="1" dirty="0">
              <a:solidFill>
                <a:schemeClr val="bg1"/>
              </a:solidFill>
            </a:endParaRPr>
          </a:p>
        </p:txBody>
      </p:sp>
      <p:sp>
        <p:nvSpPr>
          <p:cNvPr id="23" name="TextBox 22"/>
          <p:cNvSpPr txBox="1"/>
          <p:nvPr/>
        </p:nvSpPr>
        <p:spPr>
          <a:xfrm>
            <a:off x="2736851" y="1683548"/>
            <a:ext cx="3908266" cy="323165"/>
          </a:xfrm>
          <a:prstGeom prst="rect">
            <a:avLst/>
          </a:prstGeom>
          <a:noFill/>
        </p:spPr>
        <p:txBody>
          <a:bodyPr wrap="none">
            <a:spAutoFit/>
          </a:bodyPr>
          <a:lstStyle/>
          <a:p>
            <a:pPr>
              <a:defRPr/>
            </a:pPr>
            <a:r>
              <a:rPr lang="en-US" sz="1500" dirty="0">
                <a:solidFill>
                  <a:schemeClr val="tx1"/>
                </a:solidFill>
                <a:latin typeface="+mj-lt"/>
                <a:cs typeface="+mn-cs"/>
              </a:rPr>
              <a:t>Securely connecting </a:t>
            </a:r>
            <a:r>
              <a:rPr lang="en-US" sz="1500" dirty="0" err="1">
                <a:solidFill>
                  <a:schemeClr val="tx1"/>
                </a:solidFill>
                <a:latin typeface="+mj-lt"/>
                <a:cs typeface="+mn-cs"/>
              </a:rPr>
              <a:t>Bluemix</a:t>
            </a:r>
            <a:r>
              <a:rPr lang="en-US" sz="1500" dirty="0">
                <a:solidFill>
                  <a:schemeClr val="tx1"/>
                </a:solidFill>
                <a:latin typeface="+mj-lt"/>
                <a:cs typeface="+mn-cs"/>
              </a:rPr>
              <a:t> to your local cloud</a:t>
            </a:r>
          </a:p>
        </p:txBody>
      </p:sp>
      <p:sp>
        <p:nvSpPr>
          <p:cNvPr id="24" name="TextBox 23"/>
          <p:cNvSpPr txBox="1"/>
          <p:nvPr/>
        </p:nvSpPr>
        <p:spPr>
          <a:xfrm>
            <a:off x="2736851" y="2382445"/>
            <a:ext cx="4059487" cy="323165"/>
          </a:xfrm>
          <a:prstGeom prst="rect">
            <a:avLst/>
          </a:prstGeom>
          <a:noFill/>
        </p:spPr>
        <p:txBody>
          <a:bodyPr wrap="none">
            <a:spAutoFit/>
          </a:bodyPr>
          <a:lstStyle/>
          <a:p>
            <a:pPr>
              <a:defRPr/>
            </a:pPr>
            <a:r>
              <a:rPr lang="en-US" sz="1500" dirty="0">
                <a:solidFill>
                  <a:schemeClr val="tx1"/>
                </a:solidFill>
                <a:latin typeface="+mj-lt"/>
                <a:cs typeface="+mn-cs"/>
              </a:rPr>
              <a:t>Shaping your data for use by mobile and analytics</a:t>
            </a:r>
          </a:p>
        </p:txBody>
      </p:sp>
      <p:sp>
        <p:nvSpPr>
          <p:cNvPr id="25" name="TextBox 24"/>
          <p:cNvSpPr txBox="1"/>
          <p:nvPr/>
        </p:nvSpPr>
        <p:spPr>
          <a:xfrm>
            <a:off x="2736851" y="3055148"/>
            <a:ext cx="3341517" cy="323165"/>
          </a:xfrm>
          <a:prstGeom prst="rect">
            <a:avLst/>
          </a:prstGeom>
          <a:noFill/>
        </p:spPr>
        <p:txBody>
          <a:bodyPr wrap="none">
            <a:spAutoFit/>
          </a:bodyPr>
          <a:lstStyle/>
          <a:p>
            <a:pPr>
              <a:defRPr/>
            </a:pPr>
            <a:r>
              <a:rPr lang="en-US" sz="1500" dirty="0">
                <a:solidFill>
                  <a:schemeClr val="tx1"/>
                </a:solidFill>
                <a:latin typeface="+mj-lt"/>
                <a:cs typeface="+mn-cs"/>
              </a:rPr>
              <a:t>Delivering your data closer to your users</a:t>
            </a:r>
          </a:p>
        </p:txBody>
      </p:sp>
      <p:sp>
        <p:nvSpPr>
          <p:cNvPr id="28" name="TextBox 27"/>
          <p:cNvSpPr txBox="1"/>
          <p:nvPr/>
        </p:nvSpPr>
        <p:spPr>
          <a:xfrm>
            <a:off x="2736851" y="3683795"/>
            <a:ext cx="3698448" cy="323165"/>
          </a:xfrm>
          <a:prstGeom prst="rect">
            <a:avLst/>
          </a:prstGeom>
          <a:noFill/>
        </p:spPr>
        <p:txBody>
          <a:bodyPr wrap="none">
            <a:spAutoFit/>
          </a:bodyPr>
          <a:lstStyle/>
          <a:p>
            <a:pPr>
              <a:defRPr/>
            </a:pPr>
            <a:r>
              <a:rPr lang="en-US" sz="1500" dirty="0">
                <a:solidFill>
                  <a:schemeClr val="tx1"/>
                </a:solidFill>
                <a:latin typeface="+mj-lt"/>
                <a:cs typeface="+mn-cs"/>
              </a:rPr>
              <a:t>Rapidly compose and mix APIs into new apps</a:t>
            </a:r>
          </a:p>
        </p:txBody>
      </p:sp>
      <p:sp>
        <p:nvSpPr>
          <p:cNvPr id="29" name="TextBox 28"/>
          <p:cNvSpPr txBox="1"/>
          <p:nvPr/>
        </p:nvSpPr>
        <p:spPr>
          <a:xfrm>
            <a:off x="2635252" y="4363645"/>
            <a:ext cx="4083169" cy="323165"/>
          </a:xfrm>
          <a:prstGeom prst="rect">
            <a:avLst/>
          </a:prstGeom>
          <a:noFill/>
        </p:spPr>
        <p:txBody>
          <a:bodyPr wrap="none">
            <a:spAutoFit/>
          </a:bodyPr>
          <a:lstStyle/>
          <a:p>
            <a:pPr>
              <a:defRPr/>
            </a:pPr>
            <a:r>
              <a:rPr lang="en-US" sz="1500" dirty="0">
                <a:solidFill>
                  <a:schemeClr val="tx1"/>
                </a:solidFill>
                <a:latin typeface="+mj-lt"/>
                <a:cs typeface="+mn-cs"/>
              </a:rPr>
              <a:t>Exposing APIs and Data sets into the API Economy</a:t>
            </a:r>
          </a:p>
        </p:txBody>
      </p:sp>
      <p:sp>
        <p:nvSpPr>
          <p:cNvPr id="30" name="TextBox 29"/>
          <p:cNvSpPr txBox="1"/>
          <p:nvPr/>
        </p:nvSpPr>
        <p:spPr>
          <a:xfrm>
            <a:off x="7316273" y="1524531"/>
            <a:ext cx="778904" cy="553998"/>
          </a:xfrm>
          <a:prstGeom prst="rect">
            <a:avLst/>
          </a:prstGeom>
          <a:noFill/>
        </p:spPr>
        <p:txBody>
          <a:bodyPr wrap="none">
            <a:spAutoFit/>
          </a:bodyPr>
          <a:lstStyle/>
          <a:p>
            <a:pPr algn="ctr">
              <a:defRPr/>
            </a:pPr>
            <a:r>
              <a:rPr lang="en-US" sz="1000" dirty="0">
                <a:solidFill>
                  <a:schemeClr val="bg1">
                    <a:lumMod val="85000"/>
                  </a:schemeClr>
                </a:solidFill>
                <a:latin typeface="+mj-lt"/>
                <a:cs typeface="+mn-cs"/>
              </a:rPr>
              <a:t>Secure </a:t>
            </a:r>
          </a:p>
          <a:p>
            <a:pPr algn="ctr">
              <a:defRPr/>
            </a:pPr>
            <a:r>
              <a:rPr lang="en-US" sz="1000" dirty="0">
                <a:solidFill>
                  <a:schemeClr val="bg1">
                    <a:lumMod val="85000"/>
                  </a:schemeClr>
                </a:solidFill>
                <a:latin typeface="+mj-lt"/>
                <a:cs typeface="+mn-cs"/>
              </a:rPr>
              <a:t>Gateway &amp;</a:t>
            </a:r>
          </a:p>
          <a:p>
            <a:pPr algn="ctr">
              <a:defRPr/>
            </a:pPr>
            <a:r>
              <a:rPr lang="en-US" sz="1000" dirty="0">
                <a:solidFill>
                  <a:schemeClr val="bg1">
                    <a:lumMod val="85000"/>
                  </a:schemeClr>
                </a:solidFill>
                <a:latin typeface="+mj-lt"/>
                <a:cs typeface="+mn-cs"/>
              </a:rPr>
              <a:t>Connectors</a:t>
            </a:r>
          </a:p>
        </p:txBody>
      </p:sp>
      <p:sp>
        <p:nvSpPr>
          <p:cNvPr id="31" name="TextBox 30"/>
          <p:cNvSpPr txBox="1"/>
          <p:nvPr/>
        </p:nvSpPr>
        <p:spPr>
          <a:xfrm>
            <a:off x="7354966" y="2369347"/>
            <a:ext cx="706293" cy="230832"/>
          </a:xfrm>
          <a:prstGeom prst="rect">
            <a:avLst/>
          </a:prstGeom>
          <a:noFill/>
        </p:spPr>
        <p:txBody>
          <a:bodyPr wrap="none">
            <a:spAutoFit/>
          </a:bodyPr>
          <a:lstStyle/>
          <a:p>
            <a:pPr algn="ctr">
              <a:defRPr/>
            </a:pPr>
            <a:r>
              <a:rPr lang="en-US" sz="900" dirty="0" err="1">
                <a:solidFill>
                  <a:schemeClr val="bg1">
                    <a:lumMod val="85000"/>
                  </a:schemeClr>
                </a:solidFill>
                <a:latin typeface="+mj-lt"/>
                <a:cs typeface="+mn-cs"/>
              </a:rPr>
              <a:t>DataWorks</a:t>
            </a:r>
            <a:endParaRPr lang="en-US" sz="900" dirty="0">
              <a:solidFill>
                <a:schemeClr val="bg1">
                  <a:lumMod val="85000"/>
                </a:schemeClr>
              </a:solidFill>
              <a:latin typeface="+mj-lt"/>
              <a:cs typeface="+mn-cs"/>
            </a:endParaRPr>
          </a:p>
        </p:txBody>
      </p:sp>
      <p:sp>
        <p:nvSpPr>
          <p:cNvPr id="32" name="TextBox 31"/>
          <p:cNvSpPr txBox="1"/>
          <p:nvPr/>
        </p:nvSpPr>
        <p:spPr>
          <a:xfrm>
            <a:off x="7392897" y="3667125"/>
            <a:ext cx="678059" cy="369332"/>
          </a:xfrm>
          <a:prstGeom prst="rect">
            <a:avLst/>
          </a:prstGeom>
          <a:noFill/>
        </p:spPr>
        <p:txBody>
          <a:bodyPr wrap="none">
            <a:spAutoFit/>
          </a:bodyPr>
          <a:lstStyle/>
          <a:p>
            <a:pPr algn="ctr">
              <a:defRPr/>
            </a:pPr>
            <a:r>
              <a:rPr lang="en-US" sz="900" dirty="0">
                <a:solidFill>
                  <a:schemeClr val="bg1"/>
                </a:solidFill>
                <a:latin typeface="+mj-lt"/>
                <a:cs typeface="+mn-cs"/>
              </a:rPr>
              <a:t>Connect &amp; </a:t>
            </a:r>
          </a:p>
          <a:p>
            <a:pPr algn="ctr">
              <a:defRPr/>
            </a:pPr>
            <a:r>
              <a:rPr lang="en-US" sz="900" dirty="0">
                <a:solidFill>
                  <a:schemeClr val="bg1"/>
                </a:solidFill>
                <a:latin typeface="+mj-lt"/>
                <a:cs typeface="+mn-cs"/>
              </a:rPr>
              <a:t>Compose</a:t>
            </a:r>
          </a:p>
        </p:txBody>
      </p:sp>
      <p:sp>
        <p:nvSpPr>
          <p:cNvPr id="33" name="TextBox 32"/>
          <p:cNvSpPr txBox="1"/>
          <p:nvPr/>
        </p:nvSpPr>
        <p:spPr>
          <a:xfrm>
            <a:off x="7295730" y="4355306"/>
            <a:ext cx="815228" cy="369332"/>
          </a:xfrm>
          <a:prstGeom prst="rect">
            <a:avLst/>
          </a:prstGeom>
          <a:noFill/>
        </p:spPr>
        <p:txBody>
          <a:bodyPr wrap="none">
            <a:spAutoFit/>
          </a:bodyPr>
          <a:lstStyle/>
          <a:p>
            <a:pPr algn="ctr">
              <a:defRPr/>
            </a:pPr>
            <a:r>
              <a:rPr lang="en-US" sz="900" dirty="0" smtClean="0">
                <a:solidFill>
                  <a:schemeClr val="bg1"/>
                </a:solidFill>
                <a:latin typeface="+mj-lt"/>
                <a:cs typeface="+mn-cs"/>
              </a:rPr>
              <a:t>API </a:t>
            </a:r>
            <a:endParaRPr lang="en-US" sz="900" dirty="0">
              <a:solidFill>
                <a:schemeClr val="bg1"/>
              </a:solidFill>
              <a:latin typeface="+mj-lt"/>
              <a:cs typeface="+mn-cs"/>
            </a:endParaRPr>
          </a:p>
          <a:p>
            <a:pPr algn="ctr">
              <a:defRPr/>
            </a:pPr>
            <a:r>
              <a:rPr lang="en-US" sz="900" dirty="0">
                <a:solidFill>
                  <a:schemeClr val="bg1"/>
                </a:solidFill>
                <a:latin typeface="+mj-lt"/>
                <a:cs typeface="+mn-cs"/>
              </a:rPr>
              <a:t>Management</a:t>
            </a:r>
          </a:p>
        </p:txBody>
      </p:sp>
      <p:sp>
        <p:nvSpPr>
          <p:cNvPr id="34" name="TextBox 33"/>
          <p:cNvSpPr txBox="1"/>
          <p:nvPr/>
        </p:nvSpPr>
        <p:spPr>
          <a:xfrm>
            <a:off x="7266036" y="1215629"/>
            <a:ext cx="839706" cy="261610"/>
          </a:xfrm>
          <a:prstGeom prst="rect">
            <a:avLst/>
          </a:prstGeom>
          <a:noFill/>
        </p:spPr>
        <p:txBody>
          <a:bodyPr wrap="none">
            <a:spAutoFit/>
          </a:bodyPr>
          <a:lstStyle/>
          <a:p>
            <a:pPr algn="ctr">
              <a:defRPr/>
            </a:pPr>
            <a:r>
              <a:rPr lang="en-US" sz="1100" dirty="0" smtClean="0">
                <a:solidFill>
                  <a:schemeClr val="bg1">
                    <a:lumMod val="50000"/>
                  </a:schemeClr>
                </a:solidFill>
                <a:latin typeface="+mj-lt"/>
                <a:cs typeface="+mn-cs"/>
              </a:rPr>
              <a:t>The Service</a:t>
            </a:r>
            <a:endParaRPr lang="en-US" sz="1100" dirty="0">
              <a:solidFill>
                <a:schemeClr val="bg1">
                  <a:lumMod val="50000"/>
                </a:schemeClr>
              </a:solidFill>
              <a:latin typeface="+mj-lt"/>
              <a:cs typeface="+mn-cs"/>
            </a:endParaRPr>
          </a:p>
        </p:txBody>
      </p:sp>
      <p:sp>
        <p:nvSpPr>
          <p:cNvPr id="35" name="TextBox 34"/>
          <p:cNvSpPr txBox="1"/>
          <p:nvPr/>
        </p:nvSpPr>
        <p:spPr>
          <a:xfrm>
            <a:off x="1736668" y="1208485"/>
            <a:ext cx="735147" cy="261610"/>
          </a:xfrm>
          <a:prstGeom prst="rect">
            <a:avLst/>
          </a:prstGeom>
          <a:noFill/>
        </p:spPr>
        <p:txBody>
          <a:bodyPr wrap="none">
            <a:spAutoFit/>
          </a:bodyPr>
          <a:lstStyle/>
          <a:p>
            <a:pPr algn="ctr">
              <a:defRPr/>
            </a:pPr>
            <a:r>
              <a:rPr lang="en-US" sz="1100" dirty="0" smtClean="0">
                <a:solidFill>
                  <a:schemeClr val="bg1">
                    <a:lumMod val="50000"/>
                  </a:schemeClr>
                </a:solidFill>
                <a:latin typeface="+mj-lt"/>
                <a:cs typeface="+mn-cs"/>
              </a:rPr>
              <a:t>The Need</a:t>
            </a:r>
            <a:endParaRPr lang="en-US" sz="1100" dirty="0">
              <a:solidFill>
                <a:schemeClr val="bg1">
                  <a:lumMod val="50000"/>
                </a:schemeClr>
              </a:solidFill>
              <a:latin typeface="+mj-lt"/>
              <a:cs typeface="+mn-cs"/>
            </a:endParaRPr>
          </a:p>
        </p:txBody>
      </p:sp>
      <p:sp>
        <p:nvSpPr>
          <p:cNvPr id="36" name="TextBox 35"/>
          <p:cNvSpPr txBox="1"/>
          <p:nvPr/>
        </p:nvSpPr>
        <p:spPr>
          <a:xfrm>
            <a:off x="391854" y="1703606"/>
            <a:ext cx="274434" cy="230832"/>
          </a:xfrm>
          <a:prstGeom prst="rect">
            <a:avLst/>
          </a:prstGeom>
          <a:noFill/>
        </p:spPr>
        <p:txBody>
          <a:bodyPr wrap="none">
            <a:spAutoFit/>
          </a:bodyPr>
          <a:lstStyle/>
          <a:p>
            <a:pPr>
              <a:defRPr/>
            </a:pPr>
            <a:r>
              <a:rPr lang="en-US" sz="900" dirty="0">
                <a:solidFill>
                  <a:schemeClr val="tx1"/>
                </a:solidFill>
                <a:latin typeface="+mj-lt"/>
                <a:cs typeface="+mn-cs"/>
              </a:rPr>
              <a:t>IT</a:t>
            </a:r>
          </a:p>
        </p:txBody>
      </p:sp>
      <p:sp>
        <p:nvSpPr>
          <p:cNvPr id="37" name="TextBox 36"/>
          <p:cNvSpPr txBox="1"/>
          <p:nvPr/>
        </p:nvSpPr>
        <p:spPr>
          <a:xfrm>
            <a:off x="338227" y="2288276"/>
            <a:ext cx="530915" cy="369332"/>
          </a:xfrm>
          <a:prstGeom prst="rect">
            <a:avLst/>
          </a:prstGeom>
          <a:noFill/>
        </p:spPr>
        <p:txBody>
          <a:bodyPr wrap="none">
            <a:spAutoFit/>
          </a:bodyPr>
          <a:lstStyle/>
          <a:p>
            <a:pPr>
              <a:defRPr/>
            </a:pPr>
            <a:r>
              <a:rPr lang="en-US" sz="900" dirty="0">
                <a:solidFill>
                  <a:schemeClr val="tx1"/>
                </a:solidFill>
                <a:latin typeface="+mj-lt"/>
                <a:cs typeface="+mn-cs"/>
              </a:rPr>
              <a:t>Data</a:t>
            </a:r>
            <a:br>
              <a:rPr lang="en-US" sz="900" dirty="0">
                <a:solidFill>
                  <a:schemeClr val="tx1"/>
                </a:solidFill>
                <a:latin typeface="+mj-lt"/>
                <a:cs typeface="+mn-cs"/>
              </a:rPr>
            </a:br>
            <a:r>
              <a:rPr lang="en-US" sz="900" dirty="0">
                <a:solidFill>
                  <a:schemeClr val="tx1"/>
                </a:solidFill>
                <a:latin typeface="+mj-lt"/>
                <a:cs typeface="+mn-cs"/>
              </a:rPr>
              <a:t>Analyst</a:t>
            </a:r>
          </a:p>
        </p:txBody>
      </p:sp>
      <p:sp>
        <p:nvSpPr>
          <p:cNvPr id="38" name="TextBox 37"/>
          <p:cNvSpPr txBox="1"/>
          <p:nvPr/>
        </p:nvSpPr>
        <p:spPr>
          <a:xfrm>
            <a:off x="284887" y="3165405"/>
            <a:ext cx="530915" cy="369332"/>
          </a:xfrm>
          <a:prstGeom prst="rect">
            <a:avLst/>
          </a:prstGeom>
          <a:noFill/>
        </p:spPr>
        <p:txBody>
          <a:bodyPr wrap="none">
            <a:spAutoFit/>
          </a:bodyPr>
          <a:lstStyle/>
          <a:p>
            <a:pPr>
              <a:defRPr/>
            </a:pPr>
            <a:r>
              <a:rPr lang="en-US" sz="900" dirty="0">
                <a:solidFill>
                  <a:schemeClr val="tx1"/>
                </a:solidFill>
                <a:latin typeface="+mj-lt"/>
                <a:cs typeface="+mn-cs"/>
              </a:rPr>
              <a:t>Data</a:t>
            </a:r>
            <a:br>
              <a:rPr lang="en-US" sz="900" dirty="0">
                <a:solidFill>
                  <a:schemeClr val="tx1"/>
                </a:solidFill>
                <a:latin typeface="+mj-lt"/>
                <a:cs typeface="+mn-cs"/>
              </a:rPr>
            </a:br>
            <a:r>
              <a:rPr lang="en-US" sz="900" dirty="0" smtClean="0">
                <a:solidFill>
                  <a:schemeClr val="tx1"/>
                </a:solidFill>
                <a:latin typeface="+mj-lt"/>
                <a:cs typeface="+mn-cs"/>
              </a:rPr>
              <a:t>Analyst</a:t>
            </a:r>
            <a:endParaRPr lang="en-US" sz="900" dirty="0">
              <a:solidFill>
                <a:schemeClr val="tx1"/>
              </a:solidFill>
              <a:latin typeface="+mj-lt"/>
              <a:cs typeface="+mn-cs"/>
            </a:endParaRPr>
          </a:p>
        </p:txBody>
      </p:sp>
      <p:sp>
        <p:nvSpPr>
          <p:cNvPr id="39" name="TextBox 38"/>
          <p:cNvSpPr txBox="1"/>
          <p:nvPr/>
        </p:nvSpPr>
        <p:spPr>
          <a:xfrm>
            <a:off x="283486" y="4026772"/>
            <a:ext cx="705498" cy="369332"/>
          </a:xfrm>
          <a:prstGeom prst="rect">
            <a:avLst/>
          </a:prstGeom>
          <a:noFill/>
        </p:spPr>
        <p:txBody>
          <a:bodyPr wrap="square">
            <a:spAutoFit/>
          </a:bodyPr>
          <a:lstStyle/>
          <a:p>
            <a:pPr>
              <a:defRPr/>
            </a:pPr>
            <a:r>
              <a:rPr lang="en-US" sz="900" dirty="0" smtClean="0">
                <a:solidFill>
                  <a:schemeClr val="tx1"/>
                </a:solidFill>
                <a:latin typeface="+mj-lt"/>
                <a:cs typeface="+mn-cs"/>
              </a:rPr>
              <a:t>App</a:t>
            </a:r>
            <a:r>
              <a:rPr lang="en-US" sz="900" dirty="0">
                <a:solidFill>
                  <a:schemeClr val="tx1"/>
                </a:solidFill>
                <a:latin typeface="+mj-lt"/>
                <a:cs typeface="+mn-cs"/>
              </a:rPr>
              <a:t/>
            </a:r>
            <a:br>
              <a:rPr lang="en-US" sz="900" dirty="0">
                <a:solidFill>
                  <a:schemeClr val="tx1"/>
                </a:solidFill>
                <a:latin typeface="+mj-lt"/>
                <a:cs typeface="+mn-cs"/>
              </a:rPr>
            </a:br>
            <a:r>
              <a:rPr lang="en-US" sz="900" dirty="0">
                <a:solidFill>
                  <a:schemeClr val="tx1"/>
                </a:solidFill>
                <a:latin typeface="+mj-lt"/>
                <a:cs typeface="+mn-cs"/>
              </a:rPr>
              <a:t>Developer</a:t>
            </a:r>
          </a:p>
        </p:txBody>
      </p:sp>
      <p:pic>
        <p:nvPicPr>
          <p:cNvPr id="40" name="Picture 9"/>
          <p:cNvPicPr>
            <a:picLocks noChangeAspect="1" noChangeArrowheads="1"/>
          </p:cNvPicPr>
          <p:nvPr/>
        </p:nvPicPr>
        <p:blipFill>
          <a:blip r:embed="rId3" cstate="print">
            <a:duotone>
              <a:srgbClr val="00649D">
                <a:shade val="45000"/>
                <a:satMod val="135000"/>
              </a:srgbClr>
              <a:prstClr val="white"/>
            </a:duotone>
            <a:extLst/>
          </a:blip>
          <a:srcRect/>
          <a:stretch>
            <a:fillRect/>
          </a:stretch>
        </p:blipFill>
        <p:spPr bwMode="auto">
          <a:xfrm>
            <a:off x="915536" y="1615378"/>
            <a:ext cx="296232" cy="281024"/>
          </a:xfrm>
          <a:prstGeom prst="rect">
            <a:avLst/>
          </a:prstGeom>
          <a:noFill/>
          <a:ln>
            <a:noFill/>
          </a:ln>
          <a:effectLst/>
          <a:extLst/>
        </p:spPr>
      </p:pic>
      <p:pic>
        <p:nvPicPr>
          <p:cNvPr id="41" name="Picture 8"/>
          <p:cNvPicPr>
            <a:picLocks noChangeAspect="1" noChangeArrowheads="1"/>
          </p:cNvPicPr>
          <p:nvPr/>
        </p:nvPicPr>
        <p:blipFill>
          <a:blip r:embed="rId4" cstate="print">
            <a:duotone>
              <a:srgbClr val="00649D">
                <a:shade val="45000"/>
                <a:satMod val="135000"/>
              </a:srgbClr>
              <a:prstClr val="white"/>
            </a:duotone>
            <a:extLst/>
          </a:blip>
          <a:srcRect/>
          <a:stretch>
            <a:fillRect/>
          </a:stretch>
        </p:blipFill>
        <p:spPr bwMode="auto">
          <a:xfrm>
            <a:off x="919296" y="2307981"/>
            <a:ext cx="297942" cy="308206"/>
          </a:xfrm>
          <a:prstGeom prst="rect">
            <a:avLst/>
          </a:prstGeom>
          <a:noFill/>
          <a:ln>
            <a:noFill/>
          </a:ln>
          <a:effectLst/>
          <a:extLst/>
        </p:spPr>
      </p:pic>
      <p:pic>
        <p:nvPicPr>
          <p:cNvPr id="42" name="Picture 15"/>
          <p:cNvPicPr>
            <a:picLocks noChangeAspect="1" noChangeArrowheads="1"/>
          </p:cNvPicPr>
          <p:nvPr/>
        </p:nvPicPr>
        <p:blipFill>
          <a:blip r:embed="rId5" cstate="print">
            <a:duotone>
              <a:srgbClr val="00649D">
                <a:shade val="45000"/>
                <a:satMod val="135000"/>
              </a:srgbClr>
              <a:prstClr val="white"/>
            </a:duotone>
            <a:extLst/>
          </a:blip>
          <a:srcRect/>
          <a:stretch>
            <a:fillRect/>
          </a:stretch>
        </p:blipFill>
        <p:spPr bwMode="auto">
          <a:xfrm>
            <a:off x="880264" y="3948099"/>
            <a:ext cx="378261" cy="358940"/>
          </a:xfrm>
          <a:prstGeom prst="rect">
            <a:avLst/>
          </a:prstGeom>
          <a:noFill/>
          <a:ln>
            <a:noFill/>
          </a:ln>
          <a:effectLst/>
          <a:extLst/>
        </p:spPr>
      </p:pic>
      <p:cxnSp>
        <p:nvCxnSpPr>
          <p:cNvPr id="47" name="Straight Connector 46"/>
          <p:cNvCxnSpPr/>
          <p:nvPr/>
        </p:nvCxnSpPr>
        <p:spPr>
          <a:xfrm>
            <a:off x="1804997" y="2131219"/>
            <a:ext cx="6218237" cy="0"/>
          </a:xfrm>
          <a:prstGeom prst="line">
            <a:avLst/>
          </a:prstGeom>
          <a:ln w="12700" cap="rnd">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1804997" y="2808685"/>
            <a:ext cx="6218237" cy="0"/>
          </a:xfrm>
          <a:prstGeom prst="line">
            <a:avLst/>
          </a:prstGeom>
          <a:ln w="12700" cap="rnd">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1804997" y="3493294"/>
            <a:ext cx="6218237" cy="0"/>
          </a:xfrm>
          <a:prstGeom prst="line">
            <a:avLst/>
          </a:prstGeom>
          <a:ln w="12700" cap="rnd">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1804997" y="4163616"/>
            <a:ext cx="6218237" cy="0"/>
          </a:xfrm>
          <a:prstGeom prst="line">
            <a:avLst/>
          </a:prstGeom>
          <a:ln w="12700" cap="rnd">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grpSp>
        <p:nvGrpSpPr>
          <p:cNvPr id="51" name="Group 21513"/>
          <p:cNvGrpSpPr>
            <a:grpSpLocks/>
          </p:cNvGrpSpPr>
          <p:nvPr/>
        </p:nvGrpSpPr>
        <p:grpSpPr bwMode="auto">
          <a:xfrm>
            <a:off x="1676409" y="2150273"/>
            <a:ext cx="860425" cy="645319"/>
            <a:chOff x="1677070" y="2867172"/>
            <a:chExt cx="860095" cy="860095"/>
          </a:xfrm>
        </p:grpSpPr>
        <p:sp>
          <p:nvSpPr>
            <p:cNvPr id="52" name="Oval 51"/>
            <p:cNvSpPr/>
            <p:nvPr/>
          </p:nvSpPr>
          <p:spPr>
            <a:xfrm>
              <a:off x="1677070" y="2867172"/>
              <a:ext cx="860095" cy="860095"/>
            </a:xfrm>
            <a:prstGeom prst="ellipse">
              <a:avLst/>
            </a:prstGeom>
            <a:solidFill>
              <a:srgbClr val="00659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a:p>
          </p:txBody>
        </p:sp>
        <p:sp>
          <p:nvSpPr>
            <p:cNvPr id="53" name="TextBox 52"/>
            <p:cNvSpPr txBox="1"/>
            <p:nvPr/>
          </p:nvSpPr>
          <p:spPr>
            <a:xfrm>
              <a:off x="1808254" y="3282760"/>
              <a:ext cx="583439" cy="369190"/>
            </a:xfrm>
            <a:prstGeom prst="rect">
              <a:avLst/>
            </a:prstGeom>
            <a:noFill/>
          </p:spPr>
          <p:txBody>
            <a:bodyPr wrap="none">
              <a:spAutoFit/>
            </a:bodyPr>
            <a:lstStyle/>
            <a:p>
              <a:pPr>
                <a:defRPr/>
              </a:pPr>
              <a:r>
                <a:rPr lang="en-US" sz="1200" dirty="0">
                  <a:solidFill>
                    <a:schemeClr val="bg1"/>
                  </a:solidFill>
                  <a:latin typeface="+mj-lt"/>
                  <a:cs typeface="+mn-cs"/>
                </a:rPr>
                <a:t>Refine</a:t>
              </a:r>
            </a:p>
          </p:txBody>
        </p:sp>
        <p:pic>
          <p:nvPicPr>
            <p:cNvPr id="54" name="Picture 57"/>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882825" y="2978141"/>
              <a:ext cx="418597" cy="36316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grpSp>
        <p:nvGrpSpPr>
          <p:cNvPr id="55" name="Group 21512"/>
          <p:cNvGrpSpPr>
            <a:grpSpLocks/>
          </p:cNvGrpSpPr>
          <p:nvPr/>
        </p:nvGrpSpPr>
        <p:grpSpPr bwMode="auto">
          <a:xfrm>
            <a:off x="1676409" y="1472808"/>
            <a:ext cx="860425" cy="645319"/>
            <a:chOff x="1677070" y="1964330"/>
            <a:chExt cx="860095" cy="860095"/>
          </a:xfrm>
        </p:grpSpPr>
        <p:sp>
          <p:nvSpPr>
            <p:cNvPr id="56" name="Oval 55"/>
            <p:cNvSpPr/>
            <p:nvPr/>
          </p:nvSpPr>
          <p:spPr>
            <a:xfrm>
              <a:off x="1677070" y="1964330"/>
              <a:ext cx="860095" cy="860095"/>
            </a:xfrm>
            <a:prstGeom prst="ellipse">
              <a:avLst/>
            </a:prstGeom>
            <a:solidFill>
              <a:srgbClr val="004266"/>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a:p>
          </p:txBody>
        </p:sp>
        <p:sp>
          <p:nvSpPr>
            <p:cNvPr id="57" name="TextBox 56"/>
            <p:cNvSpPr txBox="1"/>
            <p:nvPr/>
          </p:nvSpPr>
          <p:spPr>
            <a:xfrm>
              <a:off x="1736313" y="2367401"/>
              <a:ext cx="702492" cy="369190"/>
            </a:xfrm>
            <a:prstGeom prst="rect">
              <a:avLst/>
            </a:prstGeom>
            <a:noFill/>
          </p:spPr>
          <p:txBody>
            <a:bodyPr wrap="none">
              <a:spAutoFit/>
            </a:bodyPr>
            <a:lstStyle/>
            <a:p>
              <a:pPr>
                <a:defRPr/>
              </a:pPr>
              <a:r>
                <a:rPr lang="en-US" sz="1200" dirty="0">
                  <a:solidFill>
                    <a:schemeClr val="bg1"/>
                  </a:solidFill>
                  <a:latin typeface="+mj-lt"/>
                  <a:cs typeface="+mn-cs"/>
                </a:rPr>
                <a:t>Connect</a:t>
              </a:r>
            </a:p>
          </p:txBody>
        </p:sp>
        <p:pic>
          <p:nvPicPr>
            <p:cNvPr id="58" name="Picture 58"/>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838649" y="2116070"/>
              <a:ext cx="506951" cy="31342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grpSp>
        <p:nvGrpSpPr>
          <p:cNvPr id="59" name="Group 21514"/>
          <p:cNvGrpSpPr>
            <a:grpSpLocks/>
          </p:cNvGrpSpPr>
          <p:nvPr/>
        </p:nvGrpSpPr>
        <p:grpSpPr bwMode="auto">
          <a:xfrm>
            <a:off x="1676409" y="2827733"/>
            <a:ext cx="860425" cy="645319"/>
            <a:chOff x="1677070" y="3770014"/>
            <a:chExt cx="860095" cy="860095"/>
          </a:xfrm>
        </p:grpSpPr>
        <p:sp>
          <p:nvSpPr>
            <p:cNvPr id="60" name="Oval 59"/>
            <p:cNvSpPr/>
            <p:nvPr/>
          </p:nvSpPr>
          <p:spPr>
            <a:xfrm>
              <a:off x="1677070" y="3770014"/>
              <a:ext cx="860095" cy="860095"/>
            </a:xfrm>
            <a:prstGeom prst="ellipse">
              <a:avLst/>
            </a:prstGeom>
            <a:solidFill>
              <a:srgbClr val="008BC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a:p>
          </p:txBody>
        </p:sp>
        <p:sp>
          <p:nvSpPr>
            <p:cNvPr id="61" name="TextBox 60"/>
            <p:cNvSpPr txBox="1"/>
            <p:nvPr/>
          </p:nvSpPr>
          <p:spPr>
            <a:xfrm>
              <a:off x="1780218" y="4241320"/>
              <a:ext cx="626028" cy="369190"/>
            </a:xfrm>
            <a:prstGeom prst="rect">
              <a:avLst/>
            </a:prstGeom>
            <a:noFill/>
          </p:spPr>
          <p:txBody>
            <a:bodyPr wrap="none">
              <a:spAutoFit/>
            </a:bodyPr>
            <a:lstStyle/>
            <a:p>
              <a:pPr>
                <a:defRPr/>
              </a:pPr>
              <a:r>
                <a:rPr lang="en-US" sz="1200" dirty="0">
                  <a:solidFill>
                    <a:schemeClr val="bg1"/>
                  </a:solidFill>
                  <a:latin typeface="+mj-lt"/>
                  <a:cs typeface="+mn-cs"/>
                </a:rPr>
                <a:t>Deliver</a:t>
              </a:r>
            </a:p>
          </p:txBody>
        </p:sp>
        <p:pic>
          <p:nvPicPr>
            <p:cNvPr id="62" name="Picture 59"/>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889031" y="3932897"/>
              <a:ext cx="437553" cy="32731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grpSp>
        <p:nvGrpSpPr>
          <p:cNvPr id="63" name="Group 21515"/>
          <p:cNvGrpSpPr>
            <a:grpSpLocks/>
          </p:cNvGrpSpPr>
          <p:nvPr/>
        </p:nvGrpSpPr>
        <p:grpSpPr bwMode="auto">
          <a:xfrm>
            <a:off x="1676402" y="3505204"/>
            <a:ext cx="860425" cy="644129"/>
            <a:chOff x="1676340" y="4672856"/>
            <a:chExt cx="860415" cy="860095"/>
          </a:xfrm>
        </p:grpSpPr>
        <p:sp>
          <p:nvSpPr>
            <p:cNvPr id="64" name="Oval 63"/>
            <p:cNvSpPr/>
            <p:nvPr/>
          </p:nvSpPr>
          <p:spPr>
            <a:xfrm>
              <a:off x="1676340" y="4672856"/>
              <a:ext cx="860415" cy="860095"/>
            </a:xfrm>
            <a:prstGeom prst="ellipse">
              <a:avLst/>
            </a:prstGeom>
            <a:solidFill>
              <a:srgbClr val="00B2D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a:p>
          </p:txBody>
        </p:sp>
        <p:sp>
          <p:nvSpPr>
            <p:cNvPr id="65" name="TextBox 64"/>
            <p:cNvSpPr txBox="1"/>
            <p:nvPr/>
          </p:nvSpPr>
          <p:spPr>
            <a:xfrm>
              <a:off x="1707564" y="5063953"/>
              <a:ext cx="774562" cy="369872"/>
            </a:xfrm>
            <a:prstGeom prst="rect">
              <a:avLst/>
            </a:prstGeom>
            <a:noFill/>
          </p:spPr>
          <p:txBody>
            <a:bodyPr wrap="none">
              <a:spAutoFit/>
            </a:bodyPr>
            <a:lstStyle/>
            <a:p>
              <a:pPr>
                <a:defRPr/>
              </a:pPr>
              <a:r>
                <a:rPr lang="en-US" sz="1200" dirty="0">
                  <a:solidFill>
                    <a:schemeClr val="bg1"/>
                  </a:solidFill>
                  <a:latin typeface="+mj-lt"/>
                  <a:cs typeface="+mn-cs"/>
                </a:rPr>
                <a:t>Compose</a:t>
              </a:r>
            </a:p>
          </p:txBody>
        </p:sp>
        <p:pic>
          <p:nvPicPr>
            <p:cNvPr id="66" name="Picture 60"/>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887557" y="4807460"/>
              <a:ext cx="413865" cy="30512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grpSp>
        <p:nvGrpSpPr>
          <p:cNvPr id="67" name="Group 21516"/>
          <p:cNvGrpSpPr>
            <a:grpSpLocks/>
          </p:cNvGrpSpPr>
          <p:nvPr/>
        </p:nvGrpSpPr>
        <p:grpSpPr bwMode="auto">
          <a:xfrm>
            <a:off x="1676409" y="4181479"/>
            <a:ext cx="860425" cy="645319"/>
            <a:chOff x="1677070" y="5575697"/>
            <a:chExt cx="860095" cy="860095"/>
          </a:xfrm>
        </p:grpSpPr>
        <p:sp>
          <p:nvSpPr>
            <p:cNvPr id="68" name="Oval 67"/>
            <p:cNvSpPr/>
            <p:nvPr/>
          </p:nvSpPr>
          <p:spPr>
            <a:xfrm>
              <a:off x="1677070" y="5575697"/>
              <a:ext cx="860095" cy="860095"/>
            </a:xfrm>
            <a:prstGeom prst="ellipse">
              <a:avLst/>
            </a:prstGeom>
            <a:solidFill>
              <a:srgbClr val="81D2F6"/>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a:p>
          </p:txBody>
        </p:sp>
        <p:sp>
          <p:nvSpPr>
            <p:cNvPr id="69" name="TextBox 68"/>
            <p:cNvSpPr txBox="1"/>
            <p:nvPr/>
          </p:nvSpPr>
          <p:spPr>
            <a:xfrm>
              <a:off x="1772285" y="6002570"/>
              <a:ext cx="624976" cy="369190"/>
            </a:xfrm>
            <a:prstGeom prst="rect">
              <a:avLst/>
            </a:prstGeom>
            <a:noFill/>
          </p:spPr>
          <p:txBody>
            <a:bodyPr wrap="none">
              <a:spAutoFit/>
            </a:bodyPr>
            <a:lstStyle/>
            <a:p>
              <a:pPr>
                <a:defRPr/>
              </a:pPr>
              <a:r>
                <a:rPr lang="en-US" sz="1200" dirty="0">
                  <a:solidFill>
                    <a:schemeClr val="bg1"/>
                  </a:solidFill>
                  <a:latin typeface="+mj-lt"/>
                  <a:cs typeface="+mn-cs"/>
                </a:rPr>
                <a:t>Expose</a:t>
              </a:r>
            </a:p>
          </p:txBody>
        </p:sp>
        <p:pic>
          <p:nvPicPr>
            <p:cNvPr id="70" name="Picture 61"/>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1873311" y="5682442"/>
              <a:ext cx="454487" cy="3809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sp>
        <p:nvSpPr>
          <p:cNvPr id="71" name="Title 1"/>
          <p:cNvSpPr txBox="1">
            <a:spLocks/>
          </p:cNvSpPr>
          <p:nvPr/>
        </p:nvSpPr>
        <p:spPr bwMode="auto">
          <a:xfrm>
            <a:off x="322263" y="68501"/>
            <a:ext cx="8426566" cy="3107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lstStyle/>
          <a:p>
            <a:pPr algn="ctr">
              <a:lnSpc>
                <a:spcPct val="100000"/>
              </a:lnSpc>
              <a:defRPr/>
            </a:pPr>
            <a:r>
              <a:rPr lang="en-US" altLang="en-US" sz="2400" b="1" kern="0" dirty="0">
                <a:solidFill>
                  <a:srgbClr val="4F81BD"/>
                </a:solidFill>
                <a:latin typeface="+mj-lt"/>
                <a:ea typeface="MS PGothic" panose="020B0600070205080204" pitchFamily="34" charset="-128"/>
              </a:rPr>
              <a:t>New </a:t>
            </a:r>
            <a:r>
              <a:rPr lang="en-US" altLang="en-US" sz="2400" b="1" kern="0" dirty="0" smtClean="0">
                <a:solidFill>
                  <a:srgbClr val="4F81BD"/>
                </a:solidFill>
                <a:latin typeface="+mj-lt"/>
                <a:ea typeface="MS PGothic" panose="020B0600070205080204" pitchFamily="34" charset="-128"/>
              </a:rPr>
              <a:t>Patterns </a:t>
            </a:r>
            <a:r>
              <a:rPr lang="en-US" altLang="en-US" sz="2400" b="1" kern="0" dirty="0">
                <a:solidFill>
                  <a:srgbClr val="4F81BD"/>
                </a:solidFill>
                <a:latin typeface="+mj-lt"/>
                <a:ea typeface="MS PGothic" panose="020B0600070205080204" pitchFamily="34" charset="-128"/>
              </a:rPr>
              <a:t>of Integration</a:t>
            </a:r>
          </a:p>
        </p:txBody>
      </p:sp>
      <p:sp>
        <p:nvSpPr>
          <p:cNvPr id="72" name="TextBox 71"/>
          <p:cNvSpPr txBox="1"/>
          <p:nvPr/>
        </p:nvSpPr>
        <p:spPr>
          <a:xfrm>
            <a:off x="7354966" y="3045622"/>
            <a:ext cx="706293" cy="230832"/>
          </a:xfrm>
          <a:prstGeom prst="rect">
            <a:avLst/>
          </a:prstGeom>
          <a:noFill/>
        </p:spPr>
        <p:txBody>
          <a:bodyPr wrap="none">
            <a:spAutoFit/>
          </a:bodyPr>
          <a:lstStyle/>
          <a:p>
            <a:pPr algn="ctr">
              <a:defRPr/>
            </a:pPr>
            <a:r>
              <a:rPr lang="en-US" sz="900" dirty="0" err="1">
                <a:solidFill>
                  <a:schemeClr val="bg1">
                    <a:lumMod val="85000"/>
                  </a:schemeClr>
                </a:solidFill>
                <a:latin typeface="+mj-lt"/>
                <a:cs typeface="+mn-cs"/>
              </a:rPr>
              <a:t>DataWorks</a:t>
            </a:r>
            <a:endParaRPr lang="en-US" sz="900" dirty="0">
              <a:solidFill>
                <a:schemeClr val="bg1">
                  <a:lumMod val="85000"/>
                </a:schemeClr>
              </a:solidFill>
              <a:latin typeface="+mj-lt"/>
              <a:cs typeface="+mn-cs"/>
            </a:endParaRPr>
          </a:p>
        </p:txBody>
      </p:sp>
      <p:pic>
        <p:nvPicPr>
          <p:cNvPr id="84" name="Picture 8"/>
          <p:cNvPicPr>
            <a:picLocks noChangeAspect="1" noChangeArrowheads="1"/>
          </p:cNvPicPr>
          <p:nvPr/>
        </p:nvPicPr>
        <p:blipFill>
          <a:blip r:embed="rId4" cstate="print">
            <a:duotone>
              <a:srgbClr val="00649D">
                <a:shade val="45000"/>
                <a:satMod val="135000"/>
              </a:srgbClr>
              <a:prstClr val="white"/>
            </a:duotone>
            <a:extLst/>
          </a:blip>
          <a:srcRect/>
          <a:stretch>
            <a:fillRect/>
          </a:stretch>
        </p:blipFill>
        <p:spPr bwMode="auto">
          <a:xfrm>
            <a:off x="922725" y="3219228"/>
            <a:ext cx="297942" cy="308206"/>
          </a:xfrm>
          <a:prstGeom prst="rect">
            <a:avLst/>
          </a:prstGeom>
          <a:noFill/>
          <a:ln>
            <a:noFill/>
          </a:ln>
          <a:effectLst/>
          <a:extLst/>
        </p:spPr>
      </p:pic>
    </p:spTree>
    <p:extLst>
      <p:ext uri="{BB962C8B-B14F-4D97-AF65-F5344CB8AC3E}">
        <p14:creationId xmlns:p14="http://schemas.microsoft.com/office/powerpoint/2010/main" val="3213076993"/>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660782" y="1371600"/>
            <a:ext cx="5483225" cy="3314700"/>
            <a:chOff x="3660775" y="1828800"/>
            <a:chExt cx="5483225" cy="4419600"/>
          </a:xfrm>
        </p:grpSpPr>
        <p:pic>
          <p:nvPicPr>
            <p:cNvPr id="5" name="Picture 46" descr="connect2.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60775" y="1828800"/>
              <a:ext cx="5483225" cy="441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Rectangle 5"/>
            <p:cNvSpPr/>
            <p:nvPr/>
          </p:nvSpPr>
          <p:spPr bwMode="auto">
            <a:xfrm>
              <a:off x="7168445" y="4380089"/>
              <a:ext cx="304800" cy="237066"/>
            </a:xfrm>
            <a:prstGeom prst="rect">
              <a:avLst/>
            </a:prstGeom>
            <a:solidFill>
              <a:schemeClr val="bg1"/>
            </a:solidFill>
            <a:ln>
              <a:noFill/>
            </a:ln>
            <a:effectLst/>
            <a:extLst>
              <a:ext uri="{91240B29-F687-4f45-9708-019B960494DF}">
                <a14:hiddenLine xmlns:a14="http://schemas.microsoft.com/office/drawing/2010/main" xmlns=""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2200" b="0" i="0" u="none" strike="noStrike" cap="none" normalizeH="0" baseline="0">
                <a:ln>
                  <a:noFill/>
                </a:ln>
                <a:solidFill>
                  <a:schemeClr val="hlink"/>
                </a:solidFill>
                <a:effectLst/>
                <a:latin typeface="Arial" charset="0"/>
                <a:ea typeface="ＭＳ Ｐゴシック" charset="0"/>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92565" y="4346221"/>
              <a:ext cx="269999" cy="269999"/>
            </a:xfrm>
            <a:prstGeom prst="rect">
              <a:avLst/>
            </a:prstGeom>
          </p:spPr>
        </p:pic>
      </p:grpSp>
      <p:sp>
        <p:nvSpPr>
          <p:cNvPr id="8" name="Title 1"/>
          <p:cNvSpPr txBox="1">
            <a:spLocks/>
          </p:cNvSpPr>
          <p:nvPr/>
        </p:nvSpPr>
        <p:spPr bwMode="auto">
          <a:xfrm>
            <a:off x="0" y="-12386"/>
            <a:ext cx="9144000" cy="3107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lstStyle/>
          <a:p>
            <a:pPr algn="r">
              <a:lnSpc>
                <a:spcPct val="100000"/>
              </a:lnSpc>
              <a:defRPr/>
            </a:pPr>
            <a:r>
              <a:rPr lang="en-US" altLang="en-US" kern="0" dirty="0">
                <a:solidFill>
                  <a:srgbClr val="3ABB9F"/>
                </a:solidFill>
                <a:latin typeface="+mj-lt"/>
                <a:ea typeface="MS PGothic" panose="020B0600070205080204" pitchFamily="34" charset="-128"/>
              </a:rPr>
              <a:t>Connect Clouds Securely Together</a:t>
            </a:r>
          </a:p>
        </p:txBody>
      </p:sp>
      <p:grpSp>
        <p:nvGrpSpPr>
          <p:cNvPr id="9" name="Group 21512"/>
          <p:cNvGrpSpPr>
            <a:grpSpLocks/>
          </p:cNvGrpSpPr>
          <p:nvPr/>
        </p:nvGrpSpPr>
        <p:grpSpPr bwMode="auto">
          <a:xfrm>
            <a:off x="7848601" y="483394"/>
            <a:ext cx="990600" cy="742950"/>
            <a:chOff x="1677070" y="1964330"/>
            <a:chExt cx="859586" cy="860095"/>
          </a:xfrm>
        </p:grpSpPr>
        <p:sp>
          <p:nvSpPr>
            <p:cNvPr id="10" name="Oval 9"/>
            <p:cNvSpPr/>
            <p:nvPr/>
          </p:nvSpPr>
          <p:spPr>
            <a:xfrm>
              <a:off x="1677070" y="1964330"/>
              <a:ext cx="859586" cy="860095"/>
            </a:xfrm>
            <a:prstGeom prst="ellipse">
              <a:avLst/>
            </a:prstGeom>
            <a:solidFill>
              <a:srgbClr val="004266"/>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1" name="TextBox 10"/>
            <p:cNvSpPr txBox="1"/>
            <p:nvPr/>
          </p:nvSpPr>
          <p:spPr>
            <a:xfrm>
              <a:off x="1748702" y="2450891"/>
              <a:ext cx="681170" cy="356306"/>
            </a:xfrm>
            <a:prstGeom prst="rect">
              <a:avLst/>
            </a:prstGeom>
            <a:noFill/>
          </p:spPr>
          <p:txBody>
            <a:bodyPr wrap="none">
              <a:spAutoFit/>
            </a:bodyPr>
            <a:lstStyle/>
            <a:p>
              <a:pPr>
                <a:defRPr/>
              </a:pPr>
              <a:r>
                <a:rPr lang="en-US" sz="1400" dirty="0">
                  <a:solidFill>
                    <a:schemeClr val="bg1"/>
                  </a:solidFill>
                  <a:latin typeface="+mj-lt"/>
                  <a:cs typeface="+mn-cs"/>
                </a:rPr>
                <a:t>Connect</a:t>
              </a:r>
            </a:p>
          </p:txBody>
        </p:sp>
        <p:pic>
          <p:nvPicPr>
            <p:cNvPr id="12" name="Picture 58"/>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848957" y="2157312"/>
              <a:ext cx="506950" cy="31342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sp>
        <p:nvSpPr>
          <p:cNvPr id="13" name="TextBox 44"/>
          <p:cNvSpPr txBox="1">
            <a:spLocks noChangeArrowheads="1"/>
          </p:cNvSpPr>
          <p:nvPr/>
        </p:nvSpPr>
        <p:spPr bwMode="auto">
          <a:xfrm>
            <a:off x="152400" y="164385"/>
            <a:ext cx="5621211" cy="7694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200">
                <a:solidFill>
                  <a:schemeClr val="hlink"/>
                </a:solidFill>
                <a:latin typeface="Arial" charset="0"/>
                <a:ea typeface="ＭＳ Ｐゴシック" charset="0"/>
                <a:cs typeface="ＭＳ Ｐゴシック" charset="0"/>
              </a:defRPr>
            </a:lvl1pPr>
            <a:lvl2pPr marL="742950" indent="-285750" eaLnBrk="0" hangingPunct="0">
              <a:defRPr sz="2200">
                <a:solidFill>
                  <a:schemeClr val="hlink"/>
                </a:solidFill>
                <a:latin typeface="Arial" charset="0"/>
                <a:ea typeface="ＭＳ Ｐゴシック" charset="0"/>
              </a:defRPr>
            </a:lvl2pPr>
            <a:lvl3pPr marL="1143000" indent="-228600" eaLnBrk="0" hangingPunct="0">
              <a:defRPr sz="2200">
                <a:solidFill>
                  <a:schemeClr val="hlink"/>
                </a:solidFill>
                <a:latin typeface="Arial" charset="0"/>
                <a:ea typeface="ＭＳ Ｐゴシック" charset="0"/>
              </a:defRPr>
            </a:lvl3pPr>
            <a:lvl4pPr marL="1600200" indent="-228600" eaLnBrk="0" hangingPunct="0">
              <a:defRPr sz="2200">
                <a:solidFill>
                  <a:schemeClr val="hlink"/>
                </a:solidFill>
                <a:latin typeface="Arial" charset="0"/>
                <a:ea typeface="ＭＳ Ｐゴシック" charset="0"/>
              </a:defRPr>
            </a:lvl4pPr>
            <a:lvl5pPr marL="2057400" indent="-228600" eaLnBrk="0" hangingPunct="0">
              <a:defRPr sz="2200">
                <a:solidFill>
                  <a:schemeClr val="hlink"/>
                </a:solidFill>
                <a:latin typeface="Arial" charset="0"/>
                <a:ea typeface="ＭＳ Ｐゴシック" charset="0"/>
              </a:defRPr>
            </a:lvl5pPr>
            <a:lvl6pPr marL="25146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6pPr>
            <a:lvl7pPr marL="29718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7pPr>
            <a:lvl8pPr marL="34290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8pPr>
            <a:lvl9pPr marL="38862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9pPr>
          </a:lstStyle>
          <a:p>
            <a:pPr eaLnBrk="1" hangingPunct="1"/>
            <a:r>
              <a:rPr lang="en-US" dirty="0" smtClean="0">
                <a:solidFill>
                  <a:srgbClr val="4F81BD"/>
                </a:solidFill>
              </a:rPr>
              <a:t>Secure </a:t>
            </a:r>
            <a:r>
              <a:rPr lang="en-US" dirty="0">
                <a:solidFill>
                  <a:srgbClr val="4F81BD"/>
                </a:solidFill>
              </a:rPr>
              <a:t>Gateway </a:t>
            </a:r>
            <a:r>
              <a:rPr lang="en-US" dirty="0" smtClean="0">
                <a:solidFill>
                  <a:srgbClr val="4F81BD"/>
                </a:solidFill>
              </a:rPr>
              <a:t>- creating a hybrid </a:t>
            </a:r>
            <a:r>
              <a:rPr lang="en-US" dirty="0">
                <a:solidFill>
                  <a:srgbClr val="4F81BD"/>
                </a:solidFill>
              </a:rPr>
              <a:t>connection to </a:t>
            </a:r>
            <a:r>
              <a:rPr lang="en-US" dirty="0" smtClean="0">
                <a:solidFill>
                  <a:srgbClr val="4F81BD"/>
                </a:solidFill>
              </a:rPr>
              <a:t>on-premises </a:t>
            </a:r>
            <a:r>
              <a:rPr lang="en-US" dirty="0">
                <a:solidFill>
                  <a:srgbClr val="4F81BD"/>
                </a:solidFill>
              </a:rPr>
              <a:t>data</a:t>
            </a:r>
          </a:p>
        </p:txBody>
      </p:sp>
      <p:sp>
        <p:nvSpPr>
          <p:cNvPr id="14" name="TextBox 13"/>
          <p:cNvSpPr txBox="1"/>
          <p:nvPr/>
        </p:nvSpPr>
        <p:spPr>
          <a:xfrm>
            <a:off x="152400" y="1304180"/>
            <a:ext cx="3739116" cy="3970318"/>
          </a:xfrm>
          <a:prstGeom prst="rect">
            <a:avLst/>
          </a:prstGeom>
          <a:noFill/>
        </p:spPr>
        <p:txBody>
          <a:bodyPr wrap="square">
            <a:spAutoFit/>
          </a:bodyPr>
          <a:lstStyle/>
          <a:p>
            <a:pPr>
              <a:defRPr/>
            </a:pPr>
            <a:r>
              <a:rPr lang="en-US" sz="1400" b="1" dirty="0">
                <a:solidFill>
                  <a:srgbClr val="000000"/>
                </a:solidFill>
                <a:cs typeface="+mn-cs"/>
              </a:rPr>
              <a:t>IBM Secure Gateway: </a:t>
            </a:r>
            <a:r>
              <a:rPr lang="en-US" sz="1400" b="1" i="1" kern="0" dirty="0" smtClean="0">
                <a:solidFill>
                  <a:srgbClr val="000000"/>
                </a:solidFill>
                <a:latin typeface="Helvetica"/>
                <a:ea typeface="Helvetica"/>
                <a:cs typeface="Helvetica"/>
                <a:sym typeface="Helvetica"/>
              </a:rPr>
              <a:t> </a:t>
            </a:r>
            <a:r>
              <a:rPr lang="en-US" sz="1400" dirty="0">
                <a:solidFill>
                  <a:srgbClr val="000000"/>
                </a:solidFill>
                <a:cs typeface="+mn-cs"/>
              </a:rPr>
              <a:t>Provides secure connectivity from </a:t>
            </a:r>
            <a:r>
              <a:rPr lang="en-US" sz="1400" dirty="0" err="1">
                <a:solidFill>
                  <a:srgbClr val="000000"/>
                </a:solidFill>
                <a:cs typeface="+mn-cs"/>
              </a:rPr>
              <a:t>Bluemix</a:t>
            </a:r>
            <a:r>
              <a:rPr lang="en-US" sz="1400" dirty="0">
                <a:solidFill>
                  <a:srgbClr val="000000"/>
                </a:solidFill>
                <a:cs typeface="+mn-cs"/>
              </a:rPr>
              <a:t> to other applications and data sources running on-premise or in other clouds.  </a:t>
            </a:r>
          </a:p>
          <a:p>
            <a:pPr>
              <a:defRPr/>
            </a:pPr>
            <a:endParaRPr lang="en-US" sz="1400" dirty="0">
              <a:solidFill>
                <a:srgbClr val="000000"/>
              </a:solidFill>
              <a:cs typeface="+mn-cs"/>
            </a:endParaRPr>
          </a:p>
          <a:p>
            <a:pPr>
              <a:defRPr/>
            </a:pPr>
            <a:r>
              <a:rPr lang="en-US" sz="1400" b="1" dirty="0">
                <a:solidFill>
                  <a:srgbClr val="000000"/>
                </a:solidFill>
                <a:cs typeface="+mn-cs"/>
              </a:rPr>
              <a:t>What’s unique?</a:t>
            </a:r>
          </a:p>
          <a:p>
            <a:pPr>
              <a:defRPr/>
            </a:pPr>
            <a:endParaRPr lang="en-US" sz="1400" b="1" dirty="0">
              <a:solidFill>
                <a:srgbClr val="000000"/>
              </a:solidFill>
              <a:cs typeface="+mn-cs"/>
            </a:endParaRPr>
          </a:p>
          <a:p>
            <a:pPr marL="236538" indent="-236538">
              <a:buFont typeface="Arial" pitchFamily="34" charset="0"/>
              <a:buChar char="•"/>
              <a:defRPr/>
            </a:pPr>
            <a:r>
              <a:rPr lang="en-US" sz="1400" dirty="0">
                <a:solidFill>
                  <a:srgbClr val="000000"/>
                </a:solidFill>
                <a:cs typeface="+mn-cs"/>
              </a:rPr>
              <a:t>Unique passport feature allows for single step download, install, and secure setup of </a:t>
            </a:r>
            <a:r>
              <a:rPr lang="en-US" sz="1400" dirty="0" smtClean="0">
                <a:solidFill>
                  <a:srgbClr val="000000"/>
                </a:solidFill>
                <a:cs typeface="+mn-cs"/>
              </a:rPr>
              <a:t>client</a:t>
            </a:r>
            <a:endParaRPr lang="en-US" sz="1400" dirty="0">
              <a:solidFill>
                <a:srgbClr val="000000"/>
              </a:solidFill>
              <a:cs typeface="+mn-cs"/>
            </a:endParaRPr>
          </a:p>
          <a:p>
            <a:pPr marL="236538" indent="-236538">
              <a:buFont typeface="Arial" pitchFamily="34" charset="0"/>
              <a:buChar char="•"/>
              <a:defRPr/>
            </a:pPr>
            <a:r>
              <a:rPr lang="en-US" sz="1400" dirty="0">
                <a:solidFill>
                  <a:srgbClr val="000000"/>
                </a:solidFill>
                <a:cs typeface="+mn-cs"/>
              </a:rPr>
              <a:t>Flexible Gateway topology allows segregation, Load Balancing, Fault </a:t>
            </a:r>
            <a:r>
              <a:rPr lang="en-US" sz="1400" dirty="0" smtClean="0">
                <a:solidFill>
                  <a:srgbClr val="000000"/>
                </a:solidFill>
                <a:cs typeface="+mn-cs"/>
              </a:rPr>
              <a:t>tolerance</a:t>
            </a:r>
            <a:endParaRPr lang="en-US" sz="1400" dirty="0">
              <a:solidFill>
                <a:srgbClr val="000000"/>
              </a:solidFill>
              <a:cs typeface="+mn-cs"/>
            </a:endParaRPr>
          </a:p>
          <a:p>
            <a:pPr marL="236538" indent="-236538">
              <a:buFont typeface="Arial" pitchFamily="34" charset="0"/>
              <a:buChar char="•"/>
              <a:defRPr/>
            </a:pPr>
            <a:r>
              <a:rPr lang="en-US" sz="1400" dirty="0">
                <a:solidFill>
                  <a:srgbClr val="000000"/>
                </a:solidFill>
                <a:cs typeface="+mn-cs"/>
              </a:rPr>
              <a:t>Layered security on the cloud side and client </a:t>
            </a:r>
            <a:r>
              <a:rPr lang="en-US" sz="1400" dirty="0" smtClean="0">
                <a:solidFill>
                  <a:srgbClr val="000000"/>
                </a:solidFill>
                <a:cs typeface="+mn-cs"/>
              </a:rPr>
              <a:t>side</a:t>
            </a:r>
            <a:endParaRPr lang="en-US" sz="1400" dirty="0">
              <a:solidFill>
                <a:srgbClr val="000000"/>
              </a:solidFill>
              <a:cs typeface="+mn-cs"/>
            </a:endParaRPr>
          </a:p>
          <a:p>
            <a:pPr marL="236538" indent="-236538">
              <a:buFont typeface="Arial" pitchFamily="34" charset="0"/>
              <a:buChar char="•"/>
              <a:defRPr/>
            </a:pPr>
            <a:r>
              <a:rPr lang="en-US" sz="1400" dirty="0">
                <a:solidFill>
                  <a:srgbClr val="000000"/>
                </a:solidFill>
                <a:cs typeface="+mn-cs"/>
              </a:rPr>
              <a:t>API / SDK for secure connect directly from app</a:t>
            </a:r>
          </a:p>
          <a:p>
            <a:pPr marL="236538" indent="-236538">
              <a:defRPr/>
            </a:pPr>
            <a:endParaRPr lang="en-US" sz="1400" dirty="0">
              <a:solidFill>
                <a:srgbClr val="000000"/>
              </a:solidFill>
              <a:cs typeface="+mn-cs"/>
            </a:endParaRPr>
          </a:p>
        </p:txBody>
      </p:sp>
    </p:spTree>
    <p:extLst>
      <p:ext uri="{BB962C8B-B14F-4D97-AF65-F5344CB8AC3E}">
        <p14:creationId xmlns:p14="http://schemas.microsoft.com/office/powerpoint/2010/main" val="1242053910"/>
      </p:ext>
    </p:extLst>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8" descr="expose2.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68232" y="1332310"/>
            <a:ext cx="5475767" cy="3195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5" name="Group 21516"/>
          <p:cNvGrpSpPr>
            <a:grpSpLocks/>
          </p:cNvGrpSpPr>
          <p:nvPr/>
        </p:nvGrpSpPr>
        <p:grpSpPr bwMode="auto">
          <a:xfrm>
            <a:off x="7751771" y="514350"/>
            <a:ext cx="990601" cy="742950"/>
            <a:chOff x="1677070" y="5575697"/>
            <a:chExt cx="859820" cy="860095"/>
          </a:xfrm>
        </p:grpSpPr>
        <p:sp>
          <p:nvSpPr>
            <p:cNvPr id="6" name="Oval 5"/>
            <p:cNvSpPr/>
            <p:nvPr/>
          </p:nvSpPr>
          <p:spPr>
            <a:xfrm>
              <a:off x="1677070" y="5575697"/>
              <a:ext cx="859820" cy="860095"/>
            </a:xfrm>
            <a:prstGeom prst="ellipse">
              <a:avLst/>
            </a:prstGeom>
            <a:solidFill>
              <a:srgbClr val="81D2F6"/>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7" name="TextBox 6"/>
            <p:cNvSpPr txBox="1"/>
            <p:nvPr/>
          </p:nvSpPr>
          <p:spPr>
            <a:xfrm>
              <a:off x="1772146" y="6052610"/>
              <a:ext cx="601155" cy="356306"/>
            </a:xfrm>
            <a:prstGeom prst="rect">
              <a:avLst/>
            </a:prstGeom>
            <a:noFill/>
          </p:spPr>
          <p:txBody>
            <a:bodyPr wrap="none">
              <a:spAutoFit/>
            </a:bodyPr>
            <a:lstStyle/>
            <a:p>
              <a:pPr>
                <a:defRPr/>
              </a:pPr>
              <a:r>
                <a:rPr lang="en-US" sz="1400" dirty="0">
                  <a:solidFill>
                    <a:schemeClr val="bg1"/>
                  </a:solidFill>
                  <a:latin typeface="+mj-lt"/>
                  <a:cs typeface="+mn-cs"/>
                </a:rPr>
                <a:t>Expose</a:t>
              </a:r>
            </a:p>
          </p:txBody>
        </p:sp>
        <p:pic>
          <p:nvPicPr>
            <p:cNvPr id="8" name="Picture 6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882543" y="5719371"/>
              <a:ext cx="454487" cy="3809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sp>
        <p:nvSpPr>
          <p:cNvPr id="9" name="Title 1"/>
          <p:cNvSpPr txBox="1">
            <a:spLocks/>
          </p:cNvSpPr>
          <p:nvPr/>
        </p:nvSpPr>
        <p:spPr bwMode="auto">
          <a:xfrm>
            <a:off x="346189" y="46414"/>
            <a:ext cx="8696391" cy="3107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lstStyle/>
          <a:p>
            <a:pPr algn="r">
              <a:lnSpc>
                <a:spcPct val="100000"/>
              </a:lnSpc>
              <a:defRPr/>
            </a:pPr>
            <a:r>
              <a:rPr lang="en-US" altLang="en-US" kern="0" dirty="0">
                <a:solidFill>
                  <a:srgbClr val="3ABB9F"/>
                </a:solidFill>
                <a:latin typeface="+mj-lt"/>
                <a:ea typeface="MS PGothic" panose="020B0600070205080204" pitchFamily="34" charset="-128"/>
              </a:rPr>
              <a:t>Expose APIs and Data</a:t>
            </a:r>
          </a:p>
        </p:txBody>
      </p:sp>
      <p:sp>
        <p:nvSpPr>
          <p:cNvPr id="10" name="TextBox 23"/>
          <p:cNvSpPr txBox="1">
            <a:spLocks noChangeArrowheads="1"/>
          </p:cNvSpPr>
          <p:nvPr/>
        </p:nvSpPr>
        <p:spPr bwMode="auto">
          <a:xfrm>
            <a:off x="152400" y="156866"/>
            <a:ext cx="6400800" cy="7694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200">
                <a:solidFill>
                  <a:schemeClr val="hlink"/>
                </a:solidFill>
                <a:latin typeface="Arial" charset="0"/>
                <a:ea typeface="ＭＳ Ｐゴシック" charset="0"/>
                <a:cs typeface="ＭＳ Ｐゴシック" charset="0"/>
              </a:defRPr>
            </a:lvl1pPr>
            <a:lvl2pPr marL="742950" indent="-285750" eaLnBrk="0" hangingPunct="0">
              <a:defRPr sz="2200">
                <a:solidFill>
                  <a:schemeClr val="hlink"/>
                </a:solidFill>
                <a:latin typeface="Arial" charset="0"/>
                <a:ea typeface="ＭＳ Ｐゴシック" charset="0"/>
              </a:defRPr>
            </a:lvl2pPr>
            <a:lvl3pPr marL="1143000" indent="-228600" eaLnBrk="0" hangingPunct="0">
              <a:defRPr sz="2200">
                <a:solidFill>
                  <a:schemeClr val="hlink"/>
                </a:solidFill>
                <a:latin typeface="Arial" charset="0"/>
                <a:ea typeface="ＭＳ Ｐゴシック" charset="0"/>
              </a:defRPr>
            </a:lvl3pPr>
            <a:lvl4pPr marL="1600200" indent="-228600" eaLnBrk="0" hangingPunct="0">
              <a:defRPr sz="2200">
                <a:solidFill>
                  <a:schemeClr val="hlink"/>
                </a:solidFill>
                <a:latin typeface="Arial" charset="0"/>
                <a:ea typeface="ＭＳ Ｐゴシック" charset="0"/>
              </a:defRPr>
            </a:lvl4pPr>
            <a:lvl5pPr marL="2057400" indent="-228600" eaLnBrk="0" hangingPunct="0">
              <a:defRPr sz="2200">
                <a:solidFill>
                  <a:schemeClr val="hlink"/>
                </a:solidFill>
                <a:latin typeface="Arial" charset="0"/>
                <a:ea typeface="ＭＳ Ｐゴシック" charset="0"/>
              </a:defRPr>
            </a:lvl5pPr>
            <a:lvl6pPr marL="25146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6pPr>
            <a:lvl7pPr marL="29718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7pPr>
            <a:lvl8pPr marL="34290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8pPr>
            <a:lvl9pPr marL="3886200" indent="-228600" eaLnBrk="0" fontAlgn="base" hangingPunct="0">
              <a:lnSpc>
                <a:spcPct val="90000"/>
              </a:lnSpc>
              <a:spcBef>
                <a:spcPct val="0"/>
              </a:spcBef>
              <a:spcAft>
                <a:spcPct val="0"/>
              </a:spcAft>
              <a:defRPr sz="2200">
                <a:solidFill>
                  <a:schemeClr val="hlink"/>
                </a:solidFill>
                <a:latin typeface="Arial" charset="0"/>
                <a:ea typeface="ＭＳ Ｐゴシック" charset="0"/>
              </a:defRPr>
            </a:lvl9pPr>
          </a:lstStyle>
          <a:p>
            <a:pPr eaLnBrk="1" hangingPunct="1"/>
            <a:r>
              <a:rPr lang="en-US" dirty="0" smtClean="0">
                <a:solidFill>
                  <a:schemeClr val="accent1"/>
                </a:solidFill>
              </a:rPr>
              <a:t>API </a:t>
            </a:r>
            <a:r>
              <a:rPr lang="en-US" dirty="0">
                <a:solidFill>
                  <a:schemeClr val="accent1"/>
                </a:solidFill>
              </a:rPr>
              <a:t>Management to publish </a:t>
            </a:r>
            <a:r>
              <a:rPr lang="en-US" dirty="0" smtClean="0">
                <a:solidFill>
                  <a:schemeClr val="accent1"/>
                </a:solidFill>
              </a:rPr>
              <a:t>an API </a:t>
            </a:r>
            <a:r>
              <a:rPr lang="en-US" dirty="0">
                <a:solidFill>
                  <a:schemeClr val="accent1"/>
                </a:solidFill>
              </a:rPr>
              <a:t>to Bluemix for developers to use as a service</a:t>
            </a:r>
          </a:p>
        </p:txBody>
      </p:sp>
      <p:sp>
        <p:nvSpPr>
          <p:cNvPr id="11" name="TextBox 10"/>
          <p:cNvSpPr txBox="1"/>
          <p:nvPr/>
        </p:nvSpPr>
        <p:spPr>
          <a:xfrm>
            <a:off x="152400" y="1142405"/>
            <a:ext cx="3515833" cy="4001095"/>
          </a:xfrm>
          <a:prstGeom prst="rect">
            <a:avLst/>
          </a:prstGeom>
          <a:noFill/>
        </p:spPr>
        <p:txBody>
          <a:bodyPr wrap="square">
            <a:spAutoFit/>
          </a:bodyPr>
          <a:lstStyle/>
          <a:p>
            <a:pPr>
              <a:defRPr/>
            </a:pPr>
            <a:r>
              <a:rPr lang="en-US" sz="1400" b="1" dirty="0">
                <a:solidFill>
                  <a:srgbClr val="000000"/>
                </a:solidFill>
                <a:cs typeface="+mn-cs"/>
              </a:rPr>
              <a:t>IBM API Management: </a:t>
            </a:r>
            <a:r>
              <a:rPr lang="en-US" sz="1600" b="1" kern="0" dirty="0" smtClean="0">
                <a:solidFill>
                  <a:srgbClr val="000000"/>
                </a:solidFill>
                <a:latin typeface="Helvetica"/>
                <a:ea typeface="Helvetica"/>
                <a:cs typeface="Helvetica"/>
                <a:sym typeface="Helvetica"/>
              </a:rPr>
              <a:t> </a:t>
            </a:r>
            <a:r>
              <a:rPr lang="en-US" sz="1400" dirty="0">
                <a:solidFill>
                  <a:srgbClr val="000000"/>
                </a:solidFill>
                <a:cs typeface="+mn-cs"/>
              </a:rPr>
              <a:t>Enterprise API Management experience for all of your </a:t>
            </a:r>
            <a:r>
              <a:rPr lang="en-US" sz="1400" dirty="0" err="1">
                <a:solidFill>
                  <a:srgbClr val="000000"/>
                </a:solidFill>
                <a:cs typeface="+mn-cs"/>
              </a:rPr>
              <a:t>Bluemix</a:t>
            </a:r>
            <a:r>
              <a:rPr lang="en-US" sz="1400" dirty="0">
                <a:solidFill>
                  <a:srgbClr val="000000"/>
                </a:solidFill>
                <a:cs typeface="+mn-cs"/>
              </a:rPr>
              <a:t> APIs.  Discover APIs from on-premises resources.  Secure, layer policy, publish, and manage your APIs.</a:t>
            </a:r>
          </a:p>
          <a:p>
            <a:pPr>
              <a:defRPr/>
            </a:pPr>
            <a:endParaRPr lang="en-US" sz="1400" dirty="0">
              <a:solidFill>
                <a:srgbClr val="000000"/>
              </a:solidFill>
              <a:cs typeface="+mn-cs"/>
            </a:endParaRPr>
          </a:p>
          <a:p>
            <a:pPr>
              <a:defRPr/>
            </a:pPr>
            <a:r>
              <a:rPr lang="en-US" sz="1400" b="1" dirty="0">
                <a:solidFill>
                  <a:srgbClr val="000000"/>
                </a:solidFill>
                <a:cs typeface="+mn-cs"/>
              </a:rPr>
              <a:t>What’s unique?</a:t>
            </a:r>
          </a:p>
          <a:p>
            <a:pPr marL="236538" indent="-236538">
              <a:defRPr/>
            </a:pPr>
            <a:endParaRPr lang="en-US" sz="1400" b="1" dirty="0">
              <a:solidFill>
                <a:srgbClr val="000000"/>
              </a:solidFill>
              <a:cs typeface="+mn-cs"/>
            </a:endParaRPr>
          </a:p>
          <a:p>
            <a:pPr marL="236538" indent="-236538">
              <a:buFont typeface="Arial" pitchFamily="34" charset="0"/>
              <a:buChar char="•"/>
              <a:defRPr/>
            </a:pPr>
            <a:r>
              <a:rPr lang="en-US" sz="1400" dirty="0">
                <a:solidFill>
                  <a:srgbClr val="000000"/>
                </a:solidFill>
                <a:cs typeface="+mn-cs"/>
              </a:rPr>
              <a:t>Externalize an API from </a:t>
            </a:r>
            <a:r>
              <a:rPr lang="en-US" sz="1400" dirty="0" err="1">
                <a:solidFill>
                  <a:srgbClr val="000000"/>
                </a:solidFill>
                <a:cs typeface="+mn-cs"/>
              </a:rPr>
              <a:t>Bluemix</a:t>
            </a:r>
            <a:r>
              <a:rPr lang="en-US" sz="1400" dirty="0">
                <a:solidFill>
                  <a:srgbClr val="000000"/>
                </a:solidFill>
                <a:cs typeface="+mn-cs"/>
              </a:rPr>
              <a:t> to allow secure, governed, monitored usage of your </a:t>
            </a:r>
            <a:r>
              <a:rPr lang="en-US" sz="1400" dirty="0" smtClean="0">
                <a:solidFill>
                  <a:srgbClr val="000000"/>
                </a:solidFill>
                <a:cs typeface="+mn-cs"/>
              </a:rPr>
              <a:t>app</a:t>
            </a:r>
            <a:endParaRPr lang="en-US" sz="1400" dirty="0">
              <a:solidFill>
                <a:srgbClr val="000000"/>
              </a:solidFill>
              <a:cs typeface="+mn-cs"/>
            </a:endParaRPr>
          </a:p>
          <a:p>
            <a:pPr marL="236538" indent="-236538">
              <a:buFont typeface="Arial" pitchFamily="34" charset="0"/>
              <a:buChar char="•"/>
              <a:defRPr/>
            </a:pPr>
            <a:r>
              <a:rPr lang="en-US" sz="1400" dirty="0">
                <a:solidFill>
                  <a:srgbClr val="000000"/>
                </a:solidFill>
                <a:cs typeface="+mn-cs"/>
              </a:rPr>
              <a:t>Discover and load APIs to </a:t>
            </a:r>
            <a:r>
              <a:rPr lang="en-US" sz="1400" dirty="0" err="1">
                <a:solidFill>
                  <a:srgbClr val="000000"/>
                </a:solidFill>
                <a:cs typeface="+mn-cs"/>
              </a:rPr>
              <a:t>Bluemix</a:t>
            </a:r>
            <a:r>
              <a:rPr lang="en-US" sz="1400" dirty="0">
                <a:solidFill>
                  <a:srgbClr val="000000"/>
                </a:solidFill>
                <a:cs typeface="+mn-cs"/>
              </a:rPr>
              <a:t> from on premise sources like z/OS Connect and an </a:t>
            </a:r>
            <a:r>
              <a:rPr lang="en-US" sz="1400" dirty="0" smtClean="0">
                <a:solidFill>
                  <a:srgbClr val="000000"/>
                </a:solidFill>
                <a:cs typeface="+mn-cs"/>
              </a:rPr>
              <a:t>ESB</a:t>
            </a:r>
            <a:endParaRPr lang="en-US" sz="1400" dirty="0">
              <a:solidFill>
                <a:srgbClr val="000000"/>
              </a:solidFill>
              <a:cs typeface="+mn-cs"/>
            </a:endParaRPr>
          </a:p>
          <a:p>
            <a:pPr marL="236538" indent="-236538">
              <a:buFont typeface="Arial" pitchFamily="34" charset="0"/>
              <a:buChar char="•"/>
              <a:defRPr/>
            </a:pPr>
            <a:r>
              <a:rPr lang="en-US" sz="1400" dirty="0">
                <a:solidFill>
                  <a:srgbClr val="000000"/>
                </a:solidFill>
                <a:cs typeface="+mn-cs"/>
              </a:rPr>
              <a:t>Enable partners to innovate on your APIs by publishing into their </a:t>
            </a:r>
            <a:r>
              <a:rPr lang="en-US" sz="1400" dirty="0" err="1">
                <a:solidFill>
                  <a:srgbClr val="000000"/>
                </a:solidFill>
                <a:cs typeface="+mn-cs"/>
              </a:rPr>
              <a:t>Bluemix</a:t>
            </a:r>
            <a:r>
              <a:rPr lang="en-US" sz="1400" dirty="0">
                <a:solidFill>
                  <a:srgbClr val="000000"/>
                </a:solidFill>
                <a:cs typeface="+mn-cs"/>
              </a:rPr>
              <a:t> orgs via safe opt-in process</a:t>
            </a:r>
          </a:p>
          <a:p>
            <a:pPr marL="236538" indent="-236538">
              <a:defRPr/>
            </a:pPr>
            <a:endParaRPr lang="en-US" sz="1400" dirty="0">
              <a:solidFill>
                <a:srgbClr val="000000"/>
              </a:solidFill>
              <a:cs typeface="+mn-cs"/>
            </a:endParaRPr>
          </a:p>
        </p:txBody>
      </p:sp>
    </p:spTree>
    <p:extLst>
      <p:ext uri="{BB962C8B-B14F-4D97-AF65-F5344CB8AC3E}">
        <p14:creationId xmlns:p14="http://schemas.microsoft.com/office/powerpoint/2010/main" val="1189581715"/>
      </p:ext>
    </p:extLst>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p:nvPr/>
        </p:nvSpPr>
        <p:spPr>
          <a:xfrm>
            <a:off x="2171195" y="1002491"/>
            <a:ext cx="3086327" cy="30777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gn="ctr" defTabSz="309562">
              <a:defRPr sz="3000">
                <a:solidFill>
                  <a:srgbClr val="FFFFFF"/>
                </a:solidFill>
                <a:latin typeface="HelvNeue Light for IBM"/>
                <a:ea typeface="HelvNeue Light for IBM"/>
                <a:cs typeface="HelvNeue Light for IBM"/>
                <a:sym typeface="HelvNeue Light for IBM"/>
              </a:defRPr>
            </a:lvl1pPr>
          </a:lstStyle>
          <a:p>
            <a:pPr lvl="0">
              <a:defRPr sz="1800">
                <a:solidFill>
                  <a:srgbClr val="000000"/>
                </a:solidFill>
              </a:defRPr>
            </a:pPr>
            <a:r>
              <a:rPr sz="1400" dirty="0">
                <a:solidFill>
                  <a:srgbClr val="FFFFFF"/>
                </a:solidFill>
              </a:rPr>
              <a:t>Innovation makes disruption possible.</a:t>
            </a:r>
          </a:p>
        </p:txBody>
      </p:sp>
      <p:sp>
        <p:nvSpPr>
          <p:cNvPr id="5" name="Shape 168"/>
          <p:cNvSpPr/>
          <p:nvPr/>
        </p:nvSpPr>
        <p:spPr>
          <a:xfrm>
            <a:off x="-2" y="-5882"/>
            <a:ext cx="9144001" cy="5149384"/>
          </a:xfrm>
          <a:prstGeom prst="rect">
            <a:avLst/>
          </a:prstGeom>
          <a:solidFill>
            <a:srgbClr val="062451">
              <a:alpha val="80000"/>
            </a:srgbClr>
          </a:solidFill>
          <a:ln w="12700">
            <a:miter lim="400000"/>
            <a:tailEnd type="triangle"/>
          </a:ln>
        </p:spPr>
        <p:txBody>
          <a:bodyPr lIns="60959" tIns="60959" rIns="60959" bIns="60959" anchor="ctr"/>
          <a:lstStyle/>
          <a:p>
            <a:pPr lvl="0" algn="ctr" defTabSz="457200">
              <a:defRPr sz="4200">
                <a:solidFill>
                  <a:srgbClr val="FFFFFF"/>
                </a:solidFill>
                <a:latin typeface="+mj-lt"/>
                <a:ea typeface="+mj-ea"/>
                <a:cs typeface="+mj-cs"/>
                <a:sym typeface="Helvetica"/>
              </a:defRPr>
            </a:pPr>
            <a:endParaRPr/>
          </a:p>
        </p:txBody>
      </p:sp>
      <p:sp>
        <p:nvSpPr>
          <p:cNvPr id="6" name="Shape 169"/>
          <p:cNvSpPr/>
          <p:nvPr/>
        </p:nvSpPr>
        <p:spPr>
          <a:xfrm>
            <a:off x="295796" y="1871548"/>
            <a:ext cx="5047177" cy="1169551"/>
          </a:xfrm>
          <a:prstGeom prst="rect">
            <a:avLst/>
          </a:prstGeom>
          <a:noFill/>
          <a:ln w="12700">
            <a:miter lim="400000"/>
          </a:ln>
          <a:extLst>
            <a:ext uri="{C572A759-6A51-4108-AA02-DFA0A04FC94B}">
              <ma14:wrappingTextBoxFlag xmlns:ma14="http://schemas.microsoft.com/office/mac/drawingml/2011/main" xmlns="" val="1"/>
            </a:ext>
          </a:extLst>
        </p:spPr>
        <p:txBody>
          <a:bodyPr wrap="square" lIns="0" tIns="0" rIns="0" bIns="0">
            <a:spAutoFit/>
          </a:bodyPr>
          <a:lstStyle/>
          <a:p>
            <a:pPr lvl="0" defTabSz="457200"/>
            <a:endParaRPr sz="1200" b="1" dirty="0">
              <a:solidFill>
                <a:srgbClr val="1976D2"/>
              </a:solidFill>
              <a:latin typeface="+mj-lt"/>
              <a:ea typeface="+mj-ea"/>
              <a:cs typeface="+mj-cs"/>
              <a:sym typeface="Helvetica"/>
            </a:endParaRPr>
          </a:p>
          <a:p>
            <a:pPr lvl="0" defTabSz="457200"/>
            <a:endParaRPr sz="400" dirty="0">
              <a:solidFill>
                <a:srgbClr val="1976D2"/>
              </a:solidFill>
              <a:latin typeface="+mj-lt"/>
              <a:ea typeface="+mj-ea"/>
              <a:cs typeface="+mj-cs"/>
              <a:sym typeface="Helvetica"/>
            </a:endParaRPr>
          </a:p>
          <a:p>
            <a:pPr lvl="0" defTabSz="457200"/>
            <a:r>
              <a:rPr lang="en-US" sz="3200" b="1" dirty="0" smtClean="0">
                <a:solidFill>
                  <a:srgbClr val="FFFFFF"/>
                </a:solidFill>
                <a:latin typeface="Helvetica"/>
                <a:ea typeface="+mj-ea"/>
                <a:cs typeface="Helvetica"/>
                <a:sym typeface="Helvetica"/>
              </a:rPr>
              <a:t>Bluemix </a:t>
            </a:r>
            <a:r>
              <a:rPr lang="en-US" sz="3200" b="1" dirty="0" smtClean="0">
                <a:solidFill>
                  <a:srgbClr val="3ABB9F"/>
                </a:solidFill>
                <a:latin typeface="Helvetica"/>
                <a:ea typeface="+mj-ea"/>
                <a:cs typeface="Helvetica"/>
                <a:sym typeface="Helvetica"/>
              </a:rPr>
              <a:t>openness</a:t>
            </a:r>
          </a:p>
          <a:p>
            <a:pPr lvl="0" defTabSz="457200"/>
            <a:r>
              <a:rPr lang="en-US" sz="2800" dirty="0" smtClean="0">
                <a:solidFill>
                  <a:srgbClr val="FFFFFF"/>
                </a:solidFill>
                <a:latin typeface="Helvetica"/>
                <a:ea typeface="+mj-ea"/>
                <a:cs typeface="Helvetica"/>
                <a:sym typeface="Helvetica"/>
              </a:rPr>
              <a:t>sets your innovation free</a:t>
            </a:r>
            <a:endParaRPr sz="2800" dirty="0">
              <a:solidFill>
                <a:srgbClr val="FFFFFF"/>
              </a:solidFill>
              <a:latin typeface="Helvetica"/>
              <a:ea typeface="+mj-ea"/>
              <a:cs typeface="Helvetica"/>
              <a:sym typeface="Helvetica"/>
            </a:endParaRPr>
          </a:p>
        </p:txBody>
      </p:sp>
    </p:spTree>
    <p:extLst>
      <p:ext uri="{BB962C8B-B14F-4D97-AF65-F5344CB8AC3E}">
        <p14:creationId xmlns:p14="http://schemas.microsoft.com/office/powerpoint/2010/main" val="2434663578"/>
      </p:ext>
    </p:extLst>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5" name="Unknown.jpg"/>
          <p:cNvPicPr/>
          <p:nvPr/>
        </p:nvPicPr>
        <p:blipFill>
          <a:blip r:embed="rId3">
            <a:extLst/>
          </a:blip>
          <a:stretch>
            <a:fillRect/>
          </a:stretch>
        </p:blipFill>
        <p:spPr>
          <a:xfrm>
            <a:off x="7644917" y="1238644"/>
            <a:ext cx="417639" cy="313230"/>
          </a:xfrm>
          <a:prstGeom prst="rect">
            <a:avLst/>
          </a:prstGeom>
          <a:ln w="12700">
            <a:miter lim="400000"/>
          </a:ln>
        </p:spPr>
      </p:pic>
      <p:pic>
        <p:nvPicPr>
          <p:cNvPr id="486" name="Unknown-1.jpg"/>
          <p:cNvPicPr/>
          <p:nvPr/>
        </p:nvPicPr>
        <p:blipFill>
          <a:blip r:embed="rId4">
            <a:extLst/>
          </a:blip>
          <a:stretch>
            <a:fillRect/>
          </a:stretch>
        </p:blipFill>
        <p:spPr>
          <a:xfrm>
            <a:off x="7121793" y="1654550"/>
            <a:ext cx="454596" cy="284123"/>
          </a:xfrm>
          <a:prstGeom prst="rect">
            <a:avLst/>
          </a:prstGeom>
          <a:ln w="12700">
            <a:miter lim="400000"/>
          </a:ln>
        </p:spPr>
      </p:pic>
      <p:pic>
        <p:nvPicPr>
          <p:cNvPr id="487" name="image98.png"/>
          <p:cNvPicPr/>
          <p:nvPr/>
        </p:nvPicPr>
        <p:blipFill>
          <a:blip r:embed="rId5">
            <a:extLst/>
          </a:blip>
          <a:srcRect r="73038"/>
          <a:stretch>
            <a:fillRect/>
          </a:stretch>
        </p:blipFill>
        <p:spPr>
          <a:xfrm>
            <a:off x="7687001" y="1652515"/>
            <a:ext cx="333465" cy="288091"/>
          </a:xfrm>
          <a:prstGeom prst="rect">
            <a:avLst/>
          </a:prstGeom>
          <a:ln w="12700">
            <a:miter lim="400000"/>
          </a:ln>
        </p:spPr>
      </p:pic>
      <p:sp>
        <p:nvSpPr>
          <p:cNvPr id="488" name="Shape 488"/>
          <p:cNvSpPr/>
          <p:nvPr/>
        </p:nvSpPr>
        <p:spPr>
          <a:xfrm>
            <a:off x="4345715" y="1075753"/>
            <a:ext cx="3931923" cy="1718551"/>
          </a:xfrm>
          <a:prstGeom prst="rect">
            <a:avLst/>
          </a:prstGeom>
          <a:solidFill>
            <a:srgbClr val="5592DA">
              <a:alpha val="9396"/>
            </a:srgbClr>
          </a:solidFill>
          <a:ln w="12700">
            <a:miter lim="400000"/>
          </a:ln>
        </p:spPr>
        <p:txBody>
          <a:bodyPr lIns="0" tIns="0" rIns="0" bIns="0" anchor="ctr"/>
          <a:lstStyle/>
          <a:p>
            <a:pPr lvl="0"/>
            <a:endParaRPr/>
          </a:p>
        </p:txBody>
      </p:sp>
      <p:sp>
        <p:nvSpPr>
          <p:cNvPr id="489" name="Shape 489"/>
          <p:cNvSpPr/>
          <p:nvPr/>
        </p:nvSpPr>
        <p:spPr>
          <a:xfrm>
            <a:off x="301091" y="2877092"/>
            <a:ext cx="3931923" cy="1718550"/>
          </a:xfrm>
          <a:prstGeom prst="rect">
            <a:avLst/>
          </a:prstGeom>
          <a:solidFill>
            <a:srgbClr val="5592DA">
              <a:alpha val="9396"/>
            </a:srgbClr>
          </a:solidFill>
          <a:ln w="12700">
            <a:miter lim="400000"/>
          </a:ln>
        </p:spPr>
        <p:txBody>
          <a:bodyPr lIns="0" tIns="0" rIns="0" bIns="0" anchor="ctr"/>
          <a:lstStyle/>
          <a:p>
            <a:pPr lvl="0"/>
            <a:endParaRPr/>
          </a:p>
        </p:txBody>
      </p:sp>
      <p:pic>
        <p:nvPicPr>
          <p:cNvPr id="490" name="bluemix-env-graphic4.png"/>
          <p:cNvPicPr/>
          <p:nvPr/>
        </p:nvPicPr>
        <p:blipFill>
          <a:blip r:embed="rId6">
            <a:extLst/>
          </a:blip>
          <a:srcRect/>
          <a:stretch>
            <a:fillRect/>
          </a:stretch>
        </p:blipFill>
        <p:spPr>
          <a:xfrm>
            <a:off x="2569131" y="3118453"/>
            <a:ext cx="1485655" cy="761985"/>
          </a:xfrm>
          <a:prstGeom prst="rect">
            <a:avLst/>
          </a:prstGeom>
          <a:ln w="12700">
            <a:miter lim="400000"/>
          </a:ln>
        </p:spPr>
      </p:pic>
      <p:sp>
        <p:nvSpPr>
          <p:cNvPr id="491" name="Shape 491"/>
          <p:cNvSpPr>
            <a:spLocks noGrp="1"/>
          </p:cNvSpPr>
          <p:nvPr>
            <p:ph type="title"/>
          </p:nvPr>
        </p:nvSpPr>
        <p:spPr>
          <a:xfrm>
            <a:off x="241106" y="113859"/>
            <a:ext cx="8271123" cy="1138535"/>
          </a:xfrm>
          <a:prstGeom prst="rect">
            <a:avLst/>
          </a:prstGeom>
        </p:spPr>
        <p:txBody>
          <a:bodyPr anchor="t"/>
          <a:lstStyle/>
          <a:p>
            <a:pPr lvl="0">
              <a:defRPr sz="1800" b="0"/>
            </a:pPr>
            <a:r>
              <a:rPr sz="2500" b="1" dirty="0">
                <a:solidFill>
                  <a:schemeClr val="accent1"/>
                </a:solidFill>
              </a:rPr>
              <a:t>More openness and choice than ever before</a:t>
            </a:r>
          </a:p>
        </p:txBody>
      </p:sp>
      <p:sp>
        <p:nvSpPr>
          <p:cNvPr id="493" name="Shape 493"/>
          <p:cNvSpPr/>
          <p:nvPr/>
        </p:nvSpPr>
        <p:spPr>
          <a:xfrm>
            <a:off x="306063" y="420814"/>
            <a:ext cx="8027280" cy="618387"/>
          </a:xfrm>
          <a:prstGeom prst="rect">
            <a:avLst/>
          </a:prstGeom>
          <a:ln w="12700">
            <a:miter lim="400000"/>
          </a:ln>
          <a:extLst>
            <a:ext uri="{C572A759-6A51-4108-AA02-DFA0A04FC94B}">
              <ma14:wrappingTextBoxFlag xmlns:ma14="http://schemas.microsoft.com/office/mac/drawingml/2011/main" xmlns="" val="1"/>
            </a:ext>
          </a:extLst>
        </p:spPr>
        <p:txBody>
          <a:bodyPr wrap="square" lIns="31883" tIns="31883" rIns="31883" bIns="31883" anchor="ctr">
            <a:spAutoFit/>
          </a:bodyPr>
          <a:lstStyle>
            <a:lvl1pPr algn="l" defTabSz="457200">
              <a:spcBef>
                <a:spcPts val="2400"/>
              </a:spcBef>
              <a:defRPr sz="2900">
                <a:latin typeface="Helvetica Neue Light"/>
                <a:ea typeface="Helvetica Neue Light"/>
                <a:cs typeface="Helvetica Neue Light"/>
                <a:sym typeface="Helvetica Neue Light"/>
              </a:defRPr>
            </a:lvl1pPr>
          </a:lstStyle>
          <a:p>
            <a:pPr lvl="0">
              <a:defRPr sz="1800"/>
            </a:pPr>
            <a:r>
              <a:rPr sz="1800" dirty="0"/>
              <a:t>Bluemix </a:t>
            </a:r>
            <a:r>
              <a:rPr lang="ga-IE" sz="1800" dirty="0" smtClean="0"/>
              <a:t>avoids vendor lock in</a:t>
            </a:r>
            <a:r>
              <a:rPr sz="1800" dirty="0" smtClean="0"/>
              <a:t>. </a:t>
            </a:r>
            <a:r>
              <a:rPr sz="1800" dirty="0"/>
              <a:t>You choose how you build, deploy, and manage your apps. Bluemix </a:t>
            </a:r>
            <a:r>
              <a:rPr lang="ga-IE" sz="1800" dirty="0" smtClean="0"/>
              <a:t>make in infrastructure available</a:t>
            </a:r>
            <a:r>
              <a:rPr sz="1800" dirty="0" smtClean="0"/>
              <a:t>.</a:t>
            </a:r>
            <a:endParaRPr sz="1800" dirty="0"/>
          </a:p>
        </p:txBody>
      </p:sp>
      <p:pic>
        <p:nvPicPr>
          <p:cNvPr id="494" name="i-l-openstack-2x.png"/>
          <p:cNvPicPr/>
          <p:nvPr/>
        </p:nvPicPr>
        <p:blipFill>
          <a:blip r:embed="rId7">
            <a:extLst/>
          </a:blip>
          <a:stretch>
            <a:fillRect/>
          </a:stretch>
        </p:blipFill>
        <p:spPr>
          <a:xfrm>
            <a:off x="2433065" y="2203673"/>
            <a:ext cx="1669179" cy="449959"/>
          </a:xfrm>
          <a:prstGeom prst="rect">
            <a:avLst/>
          </a:prstGeom>
          <a:ln w="12700">
            <a:miter lim="400000"/>
          </a:ln>
        </p:spPr>
      </p:pic>
      <p:sp>
        <p:nvSpPr>
          <p:cNvPr id="495" name="Shape 495"/>
          <p:cNvSpPr/>
          <p:nvPr/>
        </p:nvSpPr>
        <p:spPr>
          <a:xfrm>
            <a:off x="303302" y="1075753"/>
            <a:ext cx="3931923" cy="1718551"/>
          </a:xfrm>
          <a:prstGeom prst="rect">
            <a:avLst/>
          </a:prstGeom>
          <a:solidFill>
            <a:srgbClr val="5592DA">
              <a:alpha val="9396"/>
            </a:srgbClr>
          </a:solidFill>
          <a:ln w="12700">
            <a:miter lim="400000"/>
          </a:ln>
        </p:spPr>
        <p:txBody>
          <a:bodyPr lIns="0" tIns="0" rIns="0" bIns="0" anchor="ctr"/>
          <a:lstStyle/>
          <a:p>
            <a:pPr lvl="0"/>
            <a:endParaRPr/>
          </a:p>
        </p:txBody>
      </p:sp>
      <p:sp>
        <p:nvSpPr>
          <p:cNvPr id="496" name="Shape 496"/>
          <p:cNvSpPr/>
          <p:nvPr/>
        </p:nvSpPr>
        <p:spPr>
          <a:xfrm>
            <a:off x="418735" y="1117009"/>
            <a:ext cx="992283" cy="311343"/>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defTabSz="457200">
              <a:spcBef>
                <a:spcPts val="2400"/>
              </a:spcBef>
              <a:defRPr sz="2900" b="1">
                <a:solidFill>
                  <a:srgbClr val="5592DA"/>
                </a:solidFill>
                <a:latin typeface="Helvetica Neue"/>
                <a:ea typeface="Helvetica Neue"/>
                <a:cs typeface="Helvetica Neue"/>
                <a:sym typeface="Helvetica Neue"/>
              </a:defRPr>
            </a:lvl1pPr>
          </a:lstStyle>
          <a:p>
            <a:pPr lvl="0">
              <a:defRPr sz="1800" b="0">
                <a:solidFill>
                  <a:srgbClr val="000000"/>
                </a:solidFill>
              </a:defRPr>
            </a:pPr>
            <a:r>
              <a:rPr sz="1800"/>
              <a:t>Compute</a:t>
            </a:r>
          </a:p>
        </p:txBody>
      </p:sp>
      <p:pic>
        <p:nvPicPr>
          <p:cNvPr id="497" name="i-l-cloudfoundry-2x.png"/>
          <p:cNvPicPr/>
          <p:nvPr/>
        </p:nvPicPr>
        <p:blipFill>
          <a:blip r:embed="rId8">
            <a:extLst/>
          </a:blip>
          <a:stretch>
            <a:fillRect/>
          </a:stretch>
        </p:blipFill>
        <p:spPr>
          <a:xfrm>
            <a:off x="2495033" y="1184377"/>
            <a:ext cx="1545251" cy="416552"/>
          </a:xfrm>
          <a:prstGeom prst="rect">
            <a:avLst/>
          </a:prstGeom>
          <a:ln w="12700">
            <a:miter lim="400000"/>
          </a:ln>
        </p:spPr>
      </p:pic>
      <p:pic>
        <p:nvPicPr>
          <p:cNvPr id="498" name="i-l-docker-2x.png"/>
          <p:cNvPicPr/>
          <p:nvPr/>
        </p:nvPicPr>
        <p:blipFill>
          <a:blip r:embed="rId9">
            <a:extLst/>
          </a:blip>
          <a:stretch>
            <a:fillRect/>
          </a:stretch>
        </p:blipFill>
        <p:spPr>
          <a:xfrm>
            <a:off x="2372282" y="1664287"/>
            <a:ext cx="1790753" cy="482731"/>
          </a:xfrm>
          <a:prstGeom prst="rect">
            <a:avLst/>
          </a:prstGeom>
          <a:ln w="12700">
            <a:miter lim="400000"/>
          </a:ln>
        </p:spPr>
      </p:pic>
      <p:sp>
        <p:nvSpPr>
          <p:cNvPr id="499" name="Shape 499"/>
          <p:cNvSpPr/>
          <p:nvPr/>
        </p:nvSpPr>
        <p:spPr>
          <a:xfrm>
            <a:off x="417773" y="1395258"/>
            <a:ext cx="1790754" cy="1000274"/>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defTabSz="286956">
              <a:spcBef>
                <a:spcPts val="1506"/>
              </a:spcBef>
              <a:defRPr sz="1800"/>
            </a:pPr>
            <a:r>
              <a:rPr sz="1300">
                <a:latin typeface="Helvetica Neue Light"/>
                <a:ea typeface="Helvetica Neue Light"/>
                <a:cs typeface="Helvetica Neue Light"/>
                <a:sym typeface="Helvetica Neue Light"/>
              </a:rPr>
              <a:t>Choose the level of </a:t>
            </a:r>
            <a:r>
              <a:rPr sz="1300" b="1">
                <a:latin typeface="Helvetica Neue"/>
                <a:ea typeface="Helvetica Neue"/>
                <a:cs typeface="Helvetica Neue"/>
                <a:sym typeface="Helvetica Neue"/>
              </a:rPr>
              <a:t>infrastructure abstraction</a:t>
            </a:r>
            <a:r>
              <a:rPr sz="1300">
                <a:latin typeface="Helvetica Neue Light"/>
                <a:ea typeface="Helvetica Neue Light"/>
                <a:cs typeface="Helvetica Neue Light"/>
                <a:sym typeface="Helvetica Neue Light"/>
              </a:rPr>
              <a:t> based on your app’s architectural needs. </a:t>
            </a:r>
          </a:p>
        </p:txBody>
      </p:sp>
      <p:sp>
        <p:nvSpPr>
          <p:cNvPr id="500" name="Shape 500"/>
          <p:cNvSpPr/>
          <p:nvPr/>
        </p:nvSpPr>
        <p:spPr>
          <a:xfrm>
            <a:off x="4461155" y="1117009"/>
            <a:ext cx="1261197" cy="311343"/>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defTabSz="457200">
              <a:spcBef>
                <a:spcPts val="2400"/>
              </a:spcBef>
              <a:defRPr sz="2900" b="1">
                <a:solidFill>
                  <a:srgbClr val="5592DA"/>
                </a:solidFill>
                <a:latin typeface="Helvetica Neue"/>
                <a:ea typeface="Helvetica Neue"/>
                <a:cs typeface="Helvetica Neue"/>
                <a:sym typeface="Helvetica Neue"/>
              </a:defRPr>
            </a:lvl1pPr>
          </a:lstStyle>
          <a:p>
            <a:pPr lvl="0">
              <a:defRPr sz="1800" b="0">
                <a:solidFill>
                  <a:srgbClr val="000000"/>
                </a:solidFill>
              </a:defRPr>
            </a:pPr>
            <a:r>
              <a:rPr sz="1800"/>
              <a:t>Dev Tooling</a:t>
            </a:r>
          </a:p>
        </p:txBody>
      </p:sp>
      <p:sp>
        <p:nvSpPr>
          <p:cNvPr id="501" name="Shape 501"/>
          <p:cNvSpPr/>
          <p:nvPr/>
        </p:nvSpPr>
        <p:spPr>
          <a:xfrm>
            <a:off x="4460193" y="1395258"/>
            <a:ext cx="2033369" cy="1000274"/>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defTabSz="286956">
              <a:spcBef>
                <a:spcPts val="1506"/>
              </a:spcBef>
              <a:defRPr sz="1800"/>
            </a:pPr>
            <a:r>
              <a:rPr sz="1300">
                <a:latin typeface="Helvetica Neue Light"/>
                <a:ea typeface="Helvetica Neue Light"/>
                <a:cs typeface="Helvetica Neue Light"/>
                <a:sym typeface="Helvetica Neue Light"/>
              </a:rPr>
              <a:t>From editors to source code management to continuous delivery, you can </a:t>
            </a:r>
            <a:r>
              <a:rPr sz="1300" b="1">
                <a:latin typeface="Helvetica Neue"/>
                <a:ea typeface="Helvetica Neue"/>
                <a:cs typeface="Helvetica Neue"/>
                <a:sym typeface="Helvetica Neue"/>
              </a:rPr>
              <a:t>use Bluemix’ powerful tooling</a:t>
            </a:r>
            <a:r>
              <a:rPr sz="1300">
                <a:latin typeface="Helvetica Neue Light"/>
                <a:ea typeface="Helvetica Neue Light"/>
                <a:cs typeface="Helvetica Neue Light"/>
                <a:sym typeface="Helvetica Neue Light"/>
              </a:rPr>
              <a:t> or easily </a:t>
            </a:r>
            <a:r>
              <a:rPr sz="1300" b="1">
                <a:latin typeface="Helvetica Neue"/>
                <a:ea typeface="Helvetica Neue"/>
                <a:cs typeface="Helvetica Neue"/>
                <a:sym typeface="Helvetica Neue"/>
              </a:rPr>
              <a:t>bring your own</a:t>
            </a:r>
            <a:r>
              <a:rPr sz="1300">
                <a:latin typeface="Helvetica Neue Light"/>
                <a:ea typeface="Helvetica Neue Light"/>
                <a:cs typeface="Helvetica Neue Light"/>
                <a:sym typeface="Helvetica Neue Light"/>
              </a:rPr>
              <a:t>.</a:t>
            </a:r>
          </a:p>
        </p:txBody>
      </p:sp>
      <p:sp>
        <p:nvSpPr>
          <p:cNvPr id="502" name="Shape 502"/>
          <p:cNvSpPr/>
          <p:nvPr/>
        </p:nvSpPr>
        <p:spPr>
          <a:xfrm>
            <a:off x="425456" y="2918353"/>
            <a:ext cx="927879" cy="311343"/>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defTabSz="457200">
              <a:spcBef>
                <a:spcPts val="2400"/>
              </a:spcBef>
              <a:defRPr sz="2900" b="1">
                <a:solidFill>
                  <a:srgbClr val="5592DA"/>
                </a:solidFill>
                <a:latin typeface="Helvetica Neue"/>
                <a:ea typeface="Helvetica Neue"/>
                <a:cs typeface="Helvetica Neue"/>
                <a:sym typeface="Helvetica Neue"/>
              </a:defRPr>
            </a:lvl1pPr>
          </a:lstStyle>
          <a:p>
            <a:pPr lvl="0">
              <a:defRPr sz="1800" b="0">
                <a:solidFill>
                  <a:srgbClr val="000000"/>
                </a:solidFill>
              </a:defRPr>
            </a:pPr>
            <a:r>
              <a:rPr sz="1800"/>
              <a:t>Location</a:t>
            </a:r>
          </a:p>
        </p:txBody>
      </p:sp>
      <p:sp>
        <p:nvSpPr>
          <p:cNvPr id="503" name="Shape 503"/>
          <p:cNvSpPr/>
          <p:nvPr/>
        </p:nvSpPr>
        <p:spPr>
          <a:xfrm>
            <a:off x="424497" y="3196607"/>
            <a:ext cx="2033369" cy="1200329"/>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defTabSz="286956">
              <a:spcBef>
                <a:spcPts val="1506"/>
              </a:spcBef>
              <a:defRPr sz="1800"/>
            </a:pPr>
            <a:r>
              <a:rPr sz="1300">
                <a:latin typeface="Helvetica Neue Light"/>
                <a:ea typeface="Helvetica Neue Light"/>
                <a:cs typeface="Helvetica Neue Light"/>
                <a:sym typeface="Helvetica Neue Light"/>
              </a:rPr>
              <a:t>Deploy apps to Bluemix </a:t>
            </a:r>
            <a:r>
              <a:rPr sz="1300" b="1">
                <a:latin typeface="Helvetica Neue"/>
                <a:ea typeface="Helvetica Neue"/>
                <a:cs typeface="Helvetica Neue"/>
                <a:sym typeface="Helvetica Neue"/>
              </a:rPr>
              <a:t>Public</a:t>
            </a:r>
            <a:r>
              <a:rPr sz="1300">
                <a:latin typeface="Helvetica Neue Light"/>
                <a:ea typeface="Helvetica Neue Light"/>
                <a:cs typeface="Helvetica Neue Light"/>
                <a:sym typeface="Helvetica Neue Light"/>
              </a:rPr>
              <a:t> (in a growing number of geos), your own </a:t>
            </a:r>
            <a:r>
              <a:rPr sz="1300" b="1">
                <a:latin typeface="Helvetica Neue"/>
                <a:ea typeface="Helvetica Neue"/>
                <a:cs typeface="Helvetica Neue"/>
                <a:sym typeface="Helvetica Neue"/>
              </a:rPr>
              <a:t>dedicated cloud</a:t>
            </a:r>
            <a:r>
              <a:rPr sz="1300">
                <a:latin typeface="Helvetica Neue Light"/>
                <a:ea typeface="Helvetica Neue Light"/>
                <a:cs typeface="Helvetica Neue Light"/>
                <a:sym typeface="Helvetica Neue Light"/>
              </a:rPr>
              <a:t> Bluemix, or one that runs </a:t>
            </a:r>
            <a:r>
              <a:rPr sz="1300" b="1">
                <a:latin typeface="Helvetica Neue"/>
                <a:ea typeface="Helvetica Neue"/>
                <a:cs typeface="Helvetica Neue"/>
                <a:sym typeface="Helvetica Neue"/>
              </a:rPr>
              <a:t>within your data center (Local*)</a:t>
            </a:r>
            <a:r>
              <a:rPr sz="1300">
                <a:latin typeface="Helvetica Neue Light"/>
                <a:ea typeface="Helvetica Neue Light"/>
                <a:cs typeface="Helvetica Neue Light"/>
                <a:sym typeface="Helvetica Neue Light"/>
              </a:rPr>
              <a:t>.</a:t>
            </a:r>
          </a:p>
        </p:txBody>
      </p:sp>
      <p:sp>
        <p:nvSpPr>
          <p:cNvPr id="504" name="Shape 504"/>
          <p:cNvSpPr/>
          <p:nvPr/>
        </p:nvSpPr>
        <p:spPr>
          <a:xfrm>
            <a:off x="4345715" y="2877092"/>
            <a:ext cx="3931923" cy="1718550"/>
          </a:xfrm>
          <a:prstGeom prst="rect">
            <a:avLst/>
          </a:prstGeom>
          <a:solidFill>
            <a:srgbClr val="5592DA">
              <a:alpha val="9396"/>
            </a:srgbClr>
          </a:solidFill>
          <a:ln w="12700">
            <a:miter lim="400000"/>
          </a:ln>
        </p:spPr>
        <p:txBody>
          <a:bodyPr lIns="0" tIns="0" rIns="0" bIns="0" anchor="ctr"/>
          <a:lstStyle/>
          <a:p>
            <a:pPr lvl="0"/>
            <a:endParaRPr/>
          </a:p>
        </p:txBody>
      </p:sp>
      <p:sp>
        <p:nvSpPr>
          <p:cNvPr id="505" name="Shape 505"/>
          <p:cNvSpPr/>
          <p:nvPr/>
        </p:nvSpPr>
        <p:spPr>
          <a:xfrm>
            <a:off x="4461149" y="2918353"/>
            <a:ext cx="919202" cy="311343"/>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defTabSz="457200">
              <a:spcBef>
                <a:spcPts val="2400"/>
              </a:spcBef>
              <a:defRPr sz="2900" b="1">
                <a:solidFill>
                  <a:srgbClr val="5592DA"/>
                </a:solidFill>
                <a:latin typeface="Helvetica Neue"/>
                <a:ea typeface="Helvetica Neue"/>
                <a:cs typeface="Helvetica Neue"/>
                <a:sym typeface="Helvetica Neue"/>
              </a:defRPr>
            </a:lvl1pPr>
          </a:lstStyle>
          <a:p>
            <a:pPr lvl="0">
              <a:defRPr sz="1800" b="0">
                <a:solidFill>
                  <a:srgbClr val="000000"/>
                </a:solidFill>
              </a:defRPr>
            </a:pPr>
            <a:r>
              <a:rPr sz="1800"/>
              <a:t>Services</a:t>
            </a:r>
          </a:p>
        </p:txBody>
      </p:sp>
      <p:sp>
        <p:nvSpPr>
          <p:cNvPr id="506" name="Shape 506"/>
          <p:cNvSpPr/>
          <p:nvPr/>
        </p:nvSpPr>
        <p:spPr>
          <a:xfrm>
            <a:off x="4460193" y="3196603"/>
            <a:ext cx="1920997" cy="1000274"/>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defTabSz="286956">
              <a:spcBef>
                <a:spcPts val="1506"/>
              </a:spcBef>
              <a:defRPr sz="1800"/>
            </a:pPr>
            <a:r>
              <a:rPr sz="1300">
                <a:latin typeface="Helvetica Neue Light"/>
                <a:ea typeface="Helvetica Neue Light"/>
                <a:cs typeface="Helvetica Neue Light"/>
                <a:sym typeface="Helvetica Neue Light"/>
              </a:rPr>
              <a:t>Pick from a catalog of </a:t>
            </a:r>
            <a:r>
              <a:rPr sz="1300" b="1">
                <a:latin typeface="Helvetica Neue"/>
                <a:ea typeface="Helvetica Neue"/>
                <a:cs typeface="Helvetica Neue"/>
                <a:sym typeface="Helvetica Neue"/>
              </a:rPr>
              <a:t>IBM</a:t>
            </a:r>
            <a:r>
              <a:rPr sz="1300">
                <a:latin typeface="Helvetica Neue Light"/>
                <a:ea typeface="Helvetica Neue Light"/>
                <a:cs typeface="Helvetica Neue Light"/>
                <a:sym typeface="Helvetica Neue Light"/>
              </a:rPr>
              <a:t>, </a:t>
            </a:r>
            <a:r>
              <a:rPr sz="1300" b="1">
                <a:latin typeface="Helvetica Neue"/>
                <a:ea typeface="Helvetica Neue"/>
                <a:cs typeface="Helvetica Neue"/>
                <a:sym typeface="Helvetica Neue"/>
              </a:rPr>
              <a:t>third party</a:t>
            </a:r>
            <a:r>
              <a:rPr sz="1300">
                <a:latin typeface="Helvetica Neue Light"/>
                <a:ea typeface="Helvetica Neue Light"/>
                <a:cs typeface="Helvetica Neue Light"/>
                <a:sym typeface="Helvetica Neue Light"/>
              </a:rPr>
              <a:t>, </a:t>
            </a:r>
            <a:r>
              <a:rPr sz="1300" b="1">
                <a:latin typeface="Helvetica Neue"/>
                <a:ea typeface="Helvetica Neue"/>
                <a:cs typeface="Helvetica Neue"/>
                <a:sym typeface="Helvetica Neue"/>
              </a:rPr>
              <a:t>open source</a:t>
            </a:r>
            <a:r>
              <a:rPr sz="1300">
                <a:latin typeface="Helvetica Neue Light"/>
                <a:ea typeface="Helvetica Neue Light"/>
                <a:cs typeface="Helvetica Neue Light"/>
                <a:sym typeface="Helvetica Neue Light"/>
              </a:rPr>
              <a:t>, or </a:t>
            </a:r>
            <a:r>
              <a:rPr sz="1300" b="1">
                <a:latin typeface="Helvetica Neue"/>
                <a:ea typeface="Helvetica Neue"/>
                <a:cs typeface="Helvetica Neue"/>
                <a:sym typeface="Helvetica Neue"/>
              </a:rPr>
              <a:t>your own</a:t>
            </a:r>
            <a:r>
              <a:rPr sz="1300">
                <a:latin typeface="Helvetica Neue Light"/>
                <a:ea typeface="Helvetica Neue Light"/>
                <a:cs typeface="Helvetica Neue Light"/>
                <a:sym typeface="Helvetica Neue Light"/>
              </a:rPr>
              <a:t> services to extend your apps.</a:t>
            </a:r>
          </a:p>
        </p:txBody>
      </p:sp>
      <p:grpSp>
        <p:nvGrpSpPr>
          <p:cNvPr id="519" name="Group 519"/>
          <p:cNvGrpSpPr/>
          <p:nvPr/>
        </p:nvGrpSpPr>
        <p:grpSpPr>
          <a:xfrm>
            <a:off x="6669071" y="3101043"/>
            <a:ext cx="455775" cy="1270648"/>
            <a:chOff x="0" y="0"/>
            <a:chExt cx="648213" cy="2409524"/>
          </a:xfrm>
        </p:grpSpPr>
        <p:grpSp>
          <p:nvGrpSpPr>
            <p:cNvPr id="509" name="Group 509"/>
            <p:cNvGrpSpPr/>
            <p:nvPr/>
          </p:nvGrpSpPr>
          <p:grpSpPr>
            <a:xfrm>
              <a:off x="28592" y="0"/>
              <a:ext cx="569021" cy="490253"/>
              <a:chOff x="0" y="0"/>
              <a:chExt cx="569020" cy="490252"/>
            </a:xfrm>
          </p:grpSpPr>
          <p:pic>
            <p:nvPicPr>
              <p:cNvPr id="507" name="image84.png"/>
              <p:cNvPicPr/>
              <p:nvPr/>
            </p:nvPicPr>
            <p:blipFill>
              <a:blip r:embed="rId10">
                <a:extLst/>
              </a:blip>
              <a:stretch>
                <a:fillRect/>
              </a:stretch>
            </p:blipFill>
            <p:spPr>
              <a:xfrm>
                <a:off x="117534" y="63411"/>
                <a:ext cx="355960" cy="355205"/>
              </a:xfrm>
              <a:prstGeom prst="rect">
                <a:avLst/>
              </a:prstGeom>
              <a:ln w="12700" cap="flat">
                <a:noFill/>
                <a:miter lim="400000"/>
              </a:ln>
              <a:effectLst/>
            </p:spPr>
          </p:pic>
          <p:sp>
            <p:nvSpPr>
              <p:cNvPr id="508" name="Shape 508"/>
              <p:cNvSpPr/>
              <p:nvPr/>
            </p:nvSpPr>
            <p:spPr>
              <a:xfrm>
                <a:off x="0" y="0"/>
                <a:ext cx="569021" cy="490253"/>
              </a:xfrm>
              <a:custGeom>
                <a:avLst/>
                <a:gdLst/>
                <a:ahLst/>
                <a:cxnLst>
                  <a:cxn ang="0">
                    <a:pos x="wd2" y="hd2"/>
                  </a:cxn>
                  <a:cxn ang="5400000">
                    <a:pos x="wd2" y="hd2"/>
                  </a:cxn>
                  <a:cxn ang="10800000">
                    <a:pos x="wd2" y="hd2"/>
                  </a:cxn>
                  <a:cxn ang="16200000">
                    <a:pos x="wd2" y="hd2"/>
                  </a:cxn>
                </a:cxnLst>
                <a:rect l="0" t="0" r="r" b="b"/>
                <a:pathLst>
                  <a:path w="21600" h="21600" extrusionOk="0">
                    <a:moveTo>
                      <a:pt x="5263" y="0"/>
                    </a:moveTo>
                    <a:lnTo>
                      <a:pt x="16015" y="0"/>
                    </a:lnTo>
                    <a:lnTo>
                      <a:pt x="21600" y="10933"/>
                    </a:lnTo>
                    <a:lnTo>
                      <a:pt x="16393" y="21600"/>
                    </a:lnTo>
                    <a:lnTo>
                      <a:pt x="5583" y="21600"/>
                    </a:lnTo>
                    <a:lnTo>
                      <a:pt x="0" y="11157"/>
                    </a:lnTo>
                    <a:lnTo>
                      <a:pt x="5263" y="0"/>
                    </a:lnTo>
                    <a:close/>
                  </a:path>
                </a:pathLst>
              </a:custGeom>
              <a:noFill/>
              <a:ln w="12700" cap="flat">
                <a:solidFill>
                  <a:srgbClr val="5592DA"/>
                </a:solidFill>
                <a:prstDash val="solid"/>
                <a:miter lim="400000"/>
              </a:ln>
              <a:effectLst/>
            </p:spPr>
            <p:txBody>
              <a:bodyPr wrap="square" lIns="27093" tIns="27093" rIns="27093" bIns="27093" numCol="1" anchor="ctr">
                <a:noAutofit/>
              </a:bodyPr>
              <a:lstStyle/>
              <a:p>
                <a:pPr defTabSz="286956">
                  <a:defRPr sz="1200">
                    <a:latin typeface="Helvetica"/>
                    <a:ea typeface="Helvetica"/>
                    <a:cs typeface="Helvetica"/>
                    <a:sym typeface="Helvetica"/>
                  </a:defRPr>
                </a:pPr>
                <a:endParaRPr/>
              </a:p>
            </p:txBody>
          </p:sp>
        </p:grpSp>
        <p:grpSp>
          <p:nvGrpSpPr>
            <p:cNvPr id="512" name="Group 512"/>
            <p:cNvGrpSpPr/>
            <p:nvPr/>
          </p:nvGrpSpPr>
          <p:grpSpPr>
            <a:xfrm>
              <a:off x="28586" y="626073"/>
              <a:ext cx="569022" cy="490254"/>
              <a:chOff x="0" y="0"/>
              <a:chExt cx="569020" cy="490252"/>
            </a:xfrm>
          </p:grpSpPr>
          <p:pic>
            <p:nvPicPr>
              <p:cNvPr id="510" name="image76.png"/>
              <p:cNvPicPr/>
              <p:nvPr/>
            </p:nvPicPr>
            <p:blipFill>
              <a:blip r:embed="rId11">
                <a:extLst/>
              </a:blip>
              <a:stretch>
                <a:fillRect/>
              </a:stretch>
            </p:blipFill>
            <p:spPr>
              <a:xfrm>
                <a:off x="106199" y="67372"/>
                <a:ext cx="355494" cy="355299"/>
              </a:xfrm>
              <a:prstGeom prst="rect">
                <a:avLst/>
              </a:prstGeom>
              <a:ln w="12700" cap="flat">
                <a:noFill/>
                <a:miter lim="400000"/>
              </a:ln>
              <a:effectLst/>
            </p:spPr>
          </p:pic>
          <p:sp>
            <p:nvSpPr>
              <p:cNvPr id="511" name="Shape 511"/>
              <p:cNvSpPr/>
              <p:nvPr/>
            </p:nvSpPr>
            <p:spPr>
              <a:xfrm>
                <a:off x="0" y="0"/>
                <a:ext cx="569021" cy="490253"/>
              </a:xfrm>
              <a:custGeom>
                <a:avLst/>
                <a:gdLst/>
                <a:ahLst/>
                <a:cxnLst>
                  <a:cxn ang="0">
                    <a:pos x="wd2" y="hd2"/>
                  </a:cxn>
                  <a:cxn ang="5400000">
                    <a:pos x="wd2" y="hd2"/>
                  </a:cxn>
                  <a:cxn ang="10800000">
                    <a:pos x="wd2" y="hd2"/>
                  </a:cxn>
                  <a:cxn ang="16200000">
                    <a:pos x="wd2" y="hd2"/>
                  </a:cxn>
                </a:cxnLst>
                <a:rect l="0" t="0" r="r" b="b"/>
                <a:pathLst>
                  <a:path w="21600" h="21600" extrusionOk="0">
                    <a:moveTo>
                      <a:pt x="5263" y="0"/>
                    </a:moveTo>
                    <a:lnTo>
                      <a:pt x="16015" y="0"/>
                    </a:lnTo>
                    <a:lnTo>
                      <a:pt x="21600" y="10933"/>
                    </a:lnTo>
                    <a:lnTo>
                      <a:pt x="16393" y="21600"/>
                    </a:lnTo>
                    <a:lnTo>
                      <a:pt x="5583" y="21600"/>
                    </a:lnTo>
                    <a:lnTo>
                      <a:pt x="0" y="11157"/>
                    </a:lnTo>
                    <a:lnTo>
                      <a:pt x="5263" y="0"/>
                    </a:lnTo>
                    <a:close/>
                  </a:path>
                </a:pathLst>
              </a:custGeom>
              <a:noFill/>
              <a:ln w="12700" cap="flat">
                <a:solidFill>
                  <a:srgbClr val="06B9A5"/>
                </a:solidFill>
                <a:prstDash val="solid"/>
                <a:miter lim="400000"/>
              </a:ln>
              <a:effectLst/>
            </p:spPr>
            <p:txBody>
              <a:bodyPr wrap="square" lIns="27093" tIns="27093" rIns="27093" bIns="27093" numCol="1" anchor="ctr">
                <a:noAutofit/>
              </a:bodyPr>
              <a:lstStyle/>
              <a:p>
                <a:pPr defTabSz="286956">
                  <a:defRPr sz="1200">
                    <a:latin typeface="Helvetica"/>
                    <a:ea typeface="Helvetica"/>
                    <a:cs typeface="Helvetica"/>
                    <a:sym typeface="Helvetica"/>
                  </a:defRPr>
                </a:pPr>
                <a:endParaRPr/>
              </a:p>
            </p:txBody>
          </p:sp>
        </p:grpSp>
        <p:grpSp>
          <p:nvGrpSpPr>
            <p:cNvPr id="515" name="Group 515"/>
            <p:cNvGrpSpPr/>
            <p:nvPr/>
          </p:nvGrpSpPr>
          <p:grpSpPr>
            <a:xfrm>
              <a:off x="0" y="1252147"/>
              <a:ext cx="648214" cy="574132"/>
              <a:chOff x="0" y="0"/>
              <a:chExt cx="648213" cy="574131"/>
            </a:xfrm>
          </p:grpSpPr>
          <p:pic>
            <p:nvPicPr>
              <p:cNvPr id="513" name="hexagon-filtered.png"/>
              <p:cNvPicPr/>
              <p:nvPr/>
            </p:nvPicPr>
            <p:blipFill>
              <a:blip r:embed="rId12">
                <a:extLst/>
              </a:blip>
              <a:srcRect/>
              <a:stretch>
                <a:fillRect/>
              </a:stretch>
            </p:blipFill>
            <p:spPr>
              <a:xfrm>
                <a:off x="0" y="0"/>
                <a:ext cx="648214" cy="574132"/>
              </a:xfrm>
              <a:prstGeom prst="rect">
                <a:avLst/>
              </a:prstGeom>
              <a:ln w="12700" cap="flat">
                <a:noFill/>
                <a:miter lim="400000"/>
              </a:ln>
              <a:effectLst/>
            </p:spPr>
          </p:pic>
          <p:pic>
            <p:nvPicPr>
              <p:cNvPr id="514" name="Primary-DarkBackground-450-filtered.png"/>
              <p:cNvPicPr/>
              <p:nvPr/>
            </p:nvPicPr>
            <p:blipFill>
              <a:blip r:embed="rId13">
                <a:extLst/>
              </a:blip>
              <a:stretch>
                <a:fillRect/>
              </a:stretch>
            </p:blipFill>
            <p:spPr>
              <a:xfrm>
                <a:off x="154900" y="133094"/>
                <a:ext cx="287092" cy="287092"/>
              </a:xfrm>
              <a:prstGeom prst="rect">
                <a:avLst/>
              </a:prstGeom>
              <a:ln w="12700" cap="flat">
                <a:noFill/>
                <a:miter lim="400000"/>
              </a:ln>
              <a:effectLst/>
            </p:spPr>
          </p:pic>
        </p:grpSp>
        <p:grpSp>
          <p:nvGrpSpPr>
            <p:cNvPr id="518" name="Group 518"/>
            <p:cNvGrpSpPr/>
            <p:nvPr/>
          </p:nvGrpSpPr>
          <p:grpSpPr>
            <a:xfrm>
              <a:off x="28592" y="1919271"/>
              <a:ext cx="569021" cy="490254"/>
              <a:chOff x="0" y="0"/>
              <a:chExt cx="569020" cy="490252"/>
            </a:xfrm>
          </p:grpSpPr>
          <p:sp>
            <p:nvSpPr>
              <p:cNvPr id="516" name="Shape 516"/>
              <p:cNvSpPr/>
              <p:nvPr/>
            </p:nvSpPr>
            <p:spPr>
              <a:xfrm>
                <a:off x="0" y="0"/>
                <a:ext cx="569021" cy="490253"/>
              </a:xfrm>
              <a:custGeom>
                <a:avLst/>
                <a:gdLst/>
                <a:ahLst/>
                <a:cxnLst>
                  <a:cxn ang="0">
                    <a:pos x="wd2" y="hd2"/>
                  </a:cxn>
                  <a:cxn ang="5400000">
                    <a:pos x="wd2" y="hd2"/>
                  </a:cxn>
                  <a:cxn ang="10800000">
                    <a:pos x="wd2" y="hd2"/>
                  </a:cxn>
                  <a:cxn ang="16200000">
                    <a:pos x="wd2" y="hd2"/>
                  </a:cxn>
                </a:cxnLst>
                <a:rect l="0" t="0" r="r" b="b"/>
                <a:pathLst>
                  <a:path w="21600" h="21600" extrusionOk="0">
                    <a:moveTo>
                      <a:pt x="5263" y="0"/>
                    </a:moveTo>
                    <a:lnTo>
                      <a:pt x="16015" y="0"/>
                    </a:lnTo>
                    <a:lnTo>
                      <a:pt x="21600" y="10933"/>
                    </a:lnTo>
                    <a:lnTo>
                      <a:pt x="16393" y="21600"/>
                    </a:lnTo>
                    <a:lnTo>
                      <a:pt x="5583" y="21600"/>
                    </a:lnTo>
                    <a:lnTo>
                      <a:pt x="0" y="11157"/>
                    </a:lnTo>
                    <a:lnTo>
                      <a:pt x="5263" y="0"/>
                    </a:lnTo>
                    <a:close/>
                  </a:path>
                </a:pathLst>
              </a:custGeom>
              <a:noFill/>
              <a:ln w="12700" cap="flat">
                <a:solidFill>
                  <a:srgbClr val="FFA574"/>
                </a:solidFill>
                <a:prstDash val="solid"/>
                <a:miter lim="400000"/>
              </a:ln>
              <a:effectLst/>
            </p:spPr>
            <p:txBody>
              <a:bodyPr wrap="square" lIns="27093" tIns="27093" rIns="27093" bIns="27093" numCol="1" anchor="ctr">
                <a:noAutofit/>
              </a:bodyPr>
              <a:lstStyle/>
              <a:p>
                <a:pPr defTabSz="286956">
                  <a:defRPr sz="1200">
                    <a:latin typeface="Helvetica"/>
                    <a:ea typeface="Helvetica"/>
                    <a:cs typeface="Helvetica"/>
                    <a:sym typeface="Helvetica"/>
                  </a:defRPr>
                </a:pPr>
                <a:endParaRPr/>
              </a:p>
            </p:txBody>
          </p:sp>
          <p:pic>
            <p:nvPicPr>
              <p:cNvPr id="517" name="Primary-DarkBackground-450-filtered.png"/>
              <p:cNvPicPr/>
              <p:nvPr/>
            </p:nvPicPr>
            <p:blipFill>
              <a:blip r:embed="rId13">
                <a:extLst/>
              </a:blip>
              <a:stretch>
                <a:fillRect/>
              </a:stretch>
            </p:blipFill>
            <p:spPr>
              <a:xfrm>
                <a:off x="129597" y="99427"/>
                <a:ext cx="287091" cy="287092"/>
              </a:xfrm>
              <a:prstGeom prst="rect">
                <a:avLst/>
              </a:prstGeom>
              <a:ln w="12700" cap="flat">
                <a:noFill/>
                <a:miter lim="400000"/>
              </a:ln>
              <a:effectLst/>
            </p:spPr>
          </p:pic>
        </p:grpSp>
      </p:grpSp>
      <p:sp>
        <p:nvSpPr>
          <p:cNvPr id="520" name="Shape 520"/>
          <p:cNvSpPr/>
          <p:nvPr/>
        </p:nvSpPr>
        <p:spPr>
          <a:xfrm>
            <a:off x="7197932" y="3120279"/>
            <a:ext cx="243821" cy="172844"/>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defTabSz="457200">
              <a:spcBef>
                <a:spcPts val="2400"/>
              </a:spcBef>
              <a:defRPr sz="1500" b="1">
                <a:solidFill>
                  <a:srgbClr val="5592DA"/>
                </a:solidFill>
                <a:latin typeface="Helvetica Neue"/>
                <a:ea typeface="Helvetica Neue"/>
                <a:cs typeface="Helvetica Neue"/>
                <a:sym typeface="Helvetica Neue"/>
              </a:defRPr>
            </a:lvl1pPr>
          </a:lstStyle>
          <a:p>
            <a:pPr lvl="0">
              <a:defRPr sz="1800" b="0">
                <a:solidFill>
                  <a:srgbClr val="000000"/>
                </a:solidFill>
              </a:defRPr>
            </a:pPr>
            <a:r>
              <a:rPr sz="900"/>
              <a:t>IBM</a:t>
            </a:r>
          </a:p>
        </p:txBody>
      </p:sp>
      <p:sp>
        <p:nvSpPr>
          <p:cNvPr id="521" name="Shape 521"/>
          <p:cNvSpPr/>
          <p:nvPr/>
        </p:nvSpPr>
        <p:spPr>
          <a:xfrm>
            <a:off x="7197933" y="3459441"/>
            <a:ext cx="624249" cy="172844"/>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defTabSz="457200">
              <a:spcBef>
                <a:spcPts val="2400"/>
              </a:spcBef>
              <a:defRPr sz="1500" b="1">
                <a:solidFill>
                  <a:srgbClr val="06B9A5"/>
                </a:solidFill>
                <a:latin typeface="Helvetica Neue"/>
                <a:ea typeface="Helvetica Neue"/>
                <a:cs typeface="Helvetica Neue"/>
                <a:sym typeface="Helvetica Neue"/>
              </a:defRPr>
            </a:lvl1pPr>
          </a:lstStyle>
          <a:p>
            <a:pPr lvl="0">
              <a:defRPr sz="1800" b="0">
                <a:solidFill>
                  <a:srgbClr val="000000"/>
                </a:solidFill>
              </a:defRPr>
            </a:pPr>
            <a:r>
              <a:rPr sz="900"/>
              <a:t>Third Party</a:t>
            </a:r>
          </a:p>
        </p:txBody>
      </p:sp>
      <p:sp>
        <p:nvSpPr>
          <p:cNvPr id="522" name="Shape 522"/>
          <p:cNvSpPr/>
          <p:nvPr/>
        </p:nvSpPr>
        <p:spPr>
          <a:xfrm>
            <a:off x="7197932" y="3798603"/>
            <a:ext cx="716329" cy="172844"/>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defTabSz="457200">
              <a:spcBef>
                <a:spcPts val="2400"/>
              </a:spcBef>
              <a:defRPr sz="1500" b="1">
                <a:solidFill>
                  <a:srgbClr val="4E5A60"/>
                </a:solidFill>
                <a:latin typeface="Helvetica Neue"/>
                <a:ea typeface="Helvetica Neue"/>
                <a:cs typeface="Helvetica Neue"/>
                <a:sym typeface="Helvetica Neue"/>
              </a:defRPr>
            </a:lvl1pPr>
          </a:lstStyle>
          <a:p>
            <a:pPr lvl="0">
              <a:defRPr sz="1800" b="0">
                <a:solidFill>
                  <a:srgbClr val="000000"/>
                </a:solidFill>
              </a:defRPr>
            </a:pPr>
            <a:r>
              <a:rPr sz="900"/>
              <a:t>Open Source</a:t>
            </a:r>
          </a:p>
        </p:txBody>
      </p:sp>
      <p:sp>
        <p:nvSpPr>
          <p:cNvPr id="523" name="Shape 523"/>
          <p:cNvSpPr/>
          <p:nvPr/>
        </p:nvSpPr>
        <p:spPr>
          <a:xfrm>
            <a:off x="7216466" y="4140814"/>
            <a:ext cx="354945" cy="172844"/>
          </a:xfrm>
          <a:prstGeom prst="rect">
            <a:avLst/>
          </a:prstGeom>
          <a:ln w="12700">
            <a:miter lim="400000"/>
          </a:ln>
          <a:extLst>
            <a:ext uri="{C572A759-6A51-4108-AA02-DFA0A04FC94B}">
              <ma14:wrappingTextBoxFlag xmlns:ma14="http://schemas.microsoft.com/office/mac/drawingml/2011/main" xmlns="" val="1"/>
            </a:ext>
          </a:extLst>
        </p:spPr>
        <p:txBody>
          <a:bodyPr wrap="none" lIns="17006" tIns="17006" rIns="17006" bIns="17006" anchor="ctr">
            <a:spAutoFit/>
          </a:bodyPr>
          <a:lstStyle>
            <a:lvl1pPr algn="l" defTabSz="457200">
              <a:spcBef>
                <a:spcPts val="2400"/>
              </a:spcBef>
              <a:defRPr sz="1500" b="1">
                <a:solidFill>
                  <a:srgbClr val="FFA574"/>
                </a:solidFill>
                <a:latin typeface="Helvetica Neue"/>
                <a:ea typeface="Helvetica Neue"/>
                <a:cs typeface="Helvetica Neue"/>
                <a:sym typeface="Helvetica Neue"/>
              </a:defRPr>
            </a:lvl1pPr>
          </a:lstStyle>
          <a:p>
            <a:pPr lvl="0">
              <a:defRPr sz="1800" b="0">
                <a:solidFill>
                  <a:srgbClr val="000000"/>
                </a:solidFill>
              </a:defRPr>
            </a:pPr>
            <a:r>
              <a:rPr sz="900"/>
              <a:t>Yours</a:t>
            </a:r>
          </a:p>
        </p:txBody>
      </p:sp>
      <p:pic>
        <p:nvPicPr>
          <p:cNvPr id="526" name="Sublime_Text_Logo.png"/>
          <p:cNvPicPr/>
          <p:nvPr/>
        </p:nvPicPr>
        <p:blipFill>
          <a:blip r:embed="rId14">
            <a:extLst/>
          </a:blip>
          <a:stretch>
            <a:fillRect/>
          </a:stretch>
        </p:blipFill>
        <p:spPr>
          <a:xfrm>
            <a:off x="7161503" y="1254567"/>
            <a:ext cx="375178" cy="281384"/>
          </a:xfrm>
          <a:prstGeom prst="rect">
            <a:avLst/>
          </a:prstGeom>
          <a:ln w="12700">
            <a:miter lim="400000"/>
          </a:ln>
        </p:spPr>
      </p:pic>
      <p:pic>
        <p:nvPicPr>
          <p:cNvPr id="527" name="image92.png"/>
          <p:cNvPicPr/>
          <p:nvPr/>
        </p:nvPicPr>
        <p:blipFill>
          <a:blip r:embed="rId15">
            <a:extLst/>
          </a:blip>
          <a:stretch>
            <a:fillRect/>
          </a:stretch>
        </p:blipFill>
        <p:spPr>
          <a:xfrm>
            <a:off x="6590761" y="1234842"/>
            <a:ext cx="428699" cy="320843"/>
          </a:xfrm>
          <a:prstGeom prst="rect">
            <a:avLst/>
          </a:prstGeom>
          <a:ln w="12700">
            <a:miter lim="400000"/>
          </a:ln>
        </p:spPr>
      </p:pic>
      <p:pic>
        <p:nvPicPr>
          <p:cNvPr id="528" name="image91.png"/>
          <p:cNvPicPr/>
          <p:nvPr/>
        </p:nvPicPr>
        <p:blipFill>
          <a:blip r:embed="rId16">
            <a:extLst/>
          </a:blip>
          <a:stretch>
            <a:fillRect/>
          </a:stretch>
        </p:blipFill>
        <p:spPr>
          <a:xfrm>
            <a:off x="6616948" y="1655437"/>
            <a:ext cx="376325" cy="282349"/>
          </a:xfrm>
          <a:prstGeom prst="rect">
            <a:avLst/>
          </a:prstGeom>
          <a:ln w="12700">
            <a:miter lim="400000"/>
          </a:ln>
        </p:spPr>
      </p:pic>
      <p:pic>
        <p:nvPicPr>
          <p:cNvPr id="529" name="image113.png"/>
          <p:cNvPicPr/>
          <p:nvPr/>
        </p:nvPicPr>
        <p:blipFill>
          <a:blip r:embed="rId17">
            <a:extLst/>
          </a:blip>
          <a:stretch>
            <a:fillRect/>
          </a:stretch>
        </p:blipFill>
        <p:spPr>
          <a:xfrm>
            <a:off x="7216958" y="2089667"/>
            <a:ext cx="817527" cy="174637"/>
          </a:xfrm>
          <a:prstGeom prst="rect">
            <a:avLst/>
          </a:prstGeom>
          <a:ln w="12700">
            <a:miter lim="400000"/>
          </a:ln>
        </p:spPr>
      </p:pic>
      <p:pic>
        <p:nvPicPr>
          <p:cNvPr id="530" name="image90.png"/>
          <p:cNvPicPr/>
          <p:nvPr/>
        </p:nvPicPr>
        <p:blipFill>
          <a:blip r:embed="rId18">
            <a:extLst/>
          </a:blip>
          <a:stretch>
            <a:fillRect/>
          </a:stretch>
        </p:blipFill>
        <p:spPr>
          <a:xfrm>
            <a:off x="6646001" y="2057862"/>
            <a:ext cx="318208" cy="238150"/>
          </a:xfrm>
          <a:prstGeom prst="rect">
            <a:avLst/>
          </a:prstGeom>
          <a:ln w="12700">
            <a:miter lim="400000"/>
          </a:ln>
        </p:spPr>
      </p:pic>
    </p:spTree>
    <p:extLst>
      <p:ext uri="{BB962C8B-B14F-4D97-AF65-F5344CB8AC3E}">
        <p14:creationId xmlns:p14="http://schemas.microsoft.com/office/powerpoint/2010/main" val="3057817015"/>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2" descr="https://encrypted-tbn1.gstatic.com/images?q=tbn:ANd9GcRAMCWnV3iPxAWSX5WmPb7idCfHsey1jBNbzlksLKSpLud9JzfNPGa_cPrv"/>
          <p:cNvPicPr>
            <a:picLocks noChangeAspect="1" noChangeArrowheads="1"/>
          </p:cNvPicPr>
          <p:nvPr/>
        </p:nvPicPr>
        <p:blipFill>
          <a:blip r:embed="rId2">
            <a:clrChange>
              <a:clrFrom>
                <a:srgbClr val="FFFFFF"/>
              </a:clrFrom>
              <a:clrTo>
                <a:srgbClr val="FFFFFF">
                  <a:alpha val="0"/>
                </a:srgbClr>
              </a:clrTo>
            </a:clrChange>
          </a:blip>
          <a:srcRect/>
          <a:stretch>
            <a:fillRect/>
          </a:stretch>
        </p:blipFill>
        <p:spPr bwMode="auto">
          <a:xfrm>
            <a:off x="6724558" y="2583544"/>
            <a:ext cx="879366" cy="658574"/>
          </a:xfrm>
          <a:prstGeom prst="rect">
            <a:avLst/>
          </a:prstGeom>
          <a:noFill/>
          <a:ln w="9525">
            <a:noFill/>
            <a:miter lim="800000"/>
            <a:headEnd/>
            <a:tailEnd/>
          </a:ln>
        </p:spPr>
      </p:pic>
      <p:pic>
        <p:nvPicPr>
          <p:cNvPr id="78" name="Picture 77"/>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398956" y="2697825"/>
            <a:ext cx="1408046" cy="586052"/>
          </a:xfrm>
          <a:prstGeom prst="rect">
            <a:avLst/>
          </a:prstGeom>
        </p:spPr>
      </p:pic>
      <p:sp>
        <p:nvSpPr>
          <p:cNvPr id="2" name="Title 1"/>
          <p:cNvSpPr>
            <a:spLocks noGrp="1"/>
          </p:cNvSpPr>
          <p:nvPr>
            <p:ph type="title"/>
          </p:nvPr>
        </p:nvSpPr>
        <p:spPr>
          <a:xfrm>
            <a:off x="365119" y="188963"/>
            <a:ext cx="8135940" cy="257697"/>
          </a:xfrm>
        </p:spPr>
        <p:txBody>
          <a:bodyPr>
            <a:normAutofit fontScale="90000"/>
          </a:bodyPr>
          <a:lstStyle/>
          <a:p>
            <a:r>
              <a:rPr lang="en-US" sz="2400" dirty="0" smtClean="0">
                <a:solidFill>
                  <a:srgbClr val="4F81BD"/>
                </a:solidFill>
              </a:rPr>
              <a:t>IBM Cloud is Open By Design</a:t>
            </a:r>
            <a:endParaRPr lang="en-US" sz="2400" dirty="0">
              <a:solidFill>
                <a:srgbClr val="4F81BD"/>
              </a:solidFill>
            </a:endParaRPr>
          </a:p>
        </p:txBody>
      </p:sp>
      <p:sp>
        <p:nvSpPr>
          <p:cNvPr id="127" name="Arc 126"/>
          <p:cNvSpPr/>
          <p:nvPr/>
        </p:nvSpPr>
        <p:spPr bwMode="auto">
          <a:xfrm rot="5400000">
            <a:off x="-1752600" y="990603"/>
            <a:ext cx="2895601" cy="2895601"/>
          </a:xfrm>
          <a:prstGeom prst="arc">
            <a:avLst>
              <a:gd name="adj1" fmla="val 11610756"/>
              <a:gd name="adj2" fmla="val 20749377"/>
            </a:avLst>
          </a:prstGeom>
          <a:noFill/>
          <a:ln w="38100" cap="flat" cmpd="sng" algn="ctr">
            <a:solidFill>
              <a:srgbClr val="003F69"/>
            </a:solidFill>
            <a:prstDash val="solid"/>
            <a:round/>
            <a:headEnd type="none" w="med" len="med"/>
            <a:tailEnd type="none" w="med" len="med"/>
          </a:ln>
          <a:effectLst/>
        </p:spPr>
        <p:txBody>
          <a:bodyPr/>
          <a:lstStyle/>
          <a:p>
            <a:pPr>
              <a:lnSpc>
                <a:spcPct val="90000"/>
              </a:lnSpc>
              <a:defRPr/>
            </a:pPr>
            <a:endParaRPr lang="en-US">
              <a:solidFill>
                <a:prstClr val="black"/>
              </a:solidFill>
            </a:endParaRPr>
          </a:p>
        </p:txBody>
      </p:sp>
      <p:pic>
        <p:nvPicPr>
          <p:cNvPr id="138" name="Picture 137" descr="BlueStack3-IaaS-Cir.png"/>
          <p:cNvPicPr>
            <a:picLocks noChangeAspect="1"/>
          </p:cNvPicPr>
          <p:nvPr/>
        </p:nvPicPr>
        <p:blipFill>
          <a:blip r:embed="rId4" cstate="screen"/>
          <a:stretch>
            <a:fillRect/>
          </a:stretch>
        </p:blipFill>
        <p:spPr>
          <a:xfrm>
            <a:off x="533400" y="2952750"/>
            <a:ext cx="762000" cy="762000"/>
          </a:xfrm>
          <a:prstGeom prst="rect">
            <a:avLst/>
          </a:prstGeom>
        </p:spPr>
      </p:pic>
      <p:pic>
        <p:nvPicPr>
          <p:cNvPr id="139" name="Picture 138" descr="BlueStack3-PaaS-Cir.png"/>
          <p:cNvPicPr>
            <a:picLocks noChangeAspect="1"/>
          </p:cNvPicPr>
          <p:nvPr/>
        </p:nvPicPr>
        <p:blipFill>
          <a:blip r:embed="rId5" cstate="screen"/>
          <a:stretch>
            <a:fillRect/>
          </a:stretch>
        </p:blipFill>
        <p:spPr>
          <a:xfrm>
            <a:off x="762000" y="2057400"/>
            <a:ext cx="762000" cy="762000"/>
          </a:xfrm>
          <a:prstGeom prst="rect">
            <a:avLst/>
          </a:prstGeom>
        </p:spPr>
      </p:pic>
      <p:pic>
        <p:nvPicPr>
          <p:cNvPr id="140" name="Picture 139" descr="BlueStack3-SaaS-Cir.png"/>
          <p:cNvPicPr>
            <a:picLocks noChangeAspect="1"/>
          </p:cNvPicPr>
          <p:nvPr/>
        </p:nvPicPr>
        <p:blipFill>
          <a:blip r:embed="rId6" cstate="screen"/>
          <a:stretch>
            <a:fillRect/>
          </a:stretch>
        </p:blipFill>
        <p:spPr>
          <a:xfrm>
            <a:off x="533400" y="1200150"/>
            <a:ext cx="762000" cy="762000"/>
          </a:xfrm>
          <a:prstGeom prst="rect">
            <a:avLst/>
          </a:prstGeom>
        </p:spPr>
      </p:pic>
      <p:sp>
        <p:nvSpPr>
          <p:cNvPr id="21" name="Striped Right Arrow 20"/>
          <p:cNvSpPr/>
          <p:nvPr/>
        </p:nvSpPr>
        <p:spPr>
          <a:xfrm>
            <a:off x="1752600" y="3143250"/>
            <a:ext cx="6705600" cy="381000"/>
          </a:xfrm>
          <a:prstGeom prst="stripedRightArrow">
            <a:avLst/>
          </a:prstGeom>
          <a:solidFill>
            <a:srgbClr val="003F69"/>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smtClean="0">
                <a:solidFill>
                  <a:prstClr val="white"/>
                </a:solidFill>
              </a:rPr>
              <a:t>IaaS</a:t>
            </a:r>
            <a:endParaRPr lang="en-US" sz="1600">
              <a:solidFill>
                <a:prstClr val="white"/>
              </a:solidFill>
            </a:endParaRPr>
          </a:p>
        </p:txBody>
      </p:sp>
      <p:sp>
        <p:nvSpPr>
          <p:cNvPr id="22" name="Striped Right Arrow 21"/>
          <p:cNvSpPr/>
          <p:nvPr/>
        </p:nvSpPr>
        <p:spPr>
          <a:xfrm>
            <a:off x="1752600" y="2276475"/>
            <a:ext cx="6705600" cy="381000"/>
          </a:xfrm>
          <a:prstGeom prst="stripedRightArrow">
            <a:avLst/>
          </a:prstGeom>
          <a:solidFill>
            <a:srgbClr val="008ABF"/>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smtClean="0">
                <a:solidFill>
                  <a:prstClr val="white"/>
                </a:solidFill>
              </a:rPr>
              <a:t>PaaS</a:t>
            </a:r>
            <a:endParaRPr lang="en-US" sz="1600">
              <a:solidFill>
                <a:prstClr val="white"/>
              </a:solidFill>
            </a:endParaRPr>
          </a:p>
        </p:txBody>
      </p:sp>
      <p:sp>
        <p:nvSpPr>
          <p:cNvPr id="23" name="Striped Right Arrow 22"/>
          <p:cNvSpPr/>
          <p:nvPr/>
        </p:nvSpPr>
        <p:spPr>
          <a:xfrm>
            <a:off x="1752600" y="1390650"/>
            <a:ext cx="6705600" cy="381000"/>
          </a:xfrm>
          <a:prstGeom prst="stripedRightArrow">
            <a:avLst/>
          </a:prstGeom>
          <a:solidFill>
            <a:srgbClr val="00B0DA"/>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smtClean="0">
                <a:solidFill>
                  <a:prstClr val="white"/>
                </a:solidFill>
              </a:rPr>
              <a:t>SaaS</a:t>
            </a:r>
            <a:endParaRPr lang="en-US" sz="1600">
              <a:solidFill>
                <a:prstClr val="white"/>
              </a:solidFill>
            </a:endParaRPr>
          </a:p>
        </p:txBody>
      </p:sp>
      <p:pic>
        <p:nvPicPr>
          <p:cNvPr id="63" name="Picture 6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981225" y="1746527"/>
            <a:ext cx="609051" cy="609051"/>
          </a:xfrm>
          <a:prstGeom prst="rect">
            <a:avLst/>
          </a:prstGeom>
        </p:spPr>
      </p:pic>
      <p:pic>
        <p:nvPicPr>
          <p:cNvPr id="64" name="Picture 63" descr="docker-logo.png"/>
          <p:cNvPicPr>
            <a:picLocks noChangeAspect="1"/>
          </p:cNvPicPr>
          <p:nvPr/>
        </p:nvPicPr>
        <p:blipFill>
          <a:blip r:embed="rId8" cstate="screen"/>
          <a:stretch>
            <a:fillRect/>
          </a:stretch>
        </p:blipFill>
        <p:spPr>
          <a:xfrm>
            <a:off x="3212657" y="1788036"/>
            <a:ext cx="635685" cy="526030"/>
          </a:xfrm>
          <a:prstGeom prst="rect">
            <a:avLst/>
          </a:prstGeom>
        </p:spPr>
      </p:pic>
      <p:grpSp>
        <p:nvGrpSpPr>
          <p:cNvPr id="4" name="Group 64"/>
          <p:cNvGrpSpPr/>
          <p:nvPr/>
        </p:nvGrpSpPr>
        <p:grpSpPr>
          <a:xfrm>
            <a:off x="2860141" y="2647950"/>
            <a:ext cx="484576" cy="556510"/>
            <a:chOff x="6781801" y="3257550"/>
            <a:chExt cx="685799" cy="787604"/>
          </a:xfrm>
        </p:grpSpPr>
        <p:pic>
          <p:nvPicPr>
            <p:cNvPr id="66" name="Picture 65" descr="openpower-logo-pos.png"/>
            <p:cNvPicPr>
              <a:picLocks noChangeAspect="1"/>
            </p:cNvPicPr>
            <p:nvPr/>
          </p:nvPicPr>
          <p:blipFill>
            <a:blip r:embed="rId9" cstate="screen"/>
            <a:srcRect/>
            <a:stretch>
              <a:fillRect/>
            </a:stretch>
          </p:blipFill>
          <p:spPr>
            <a:xfrm>
              <a:off x="6862396" y="3257550"/>
              <a:ext cx="448408" cy="501161"/>
            </a:xfrm>
            <a:prstGeom prst="rect">
              <a:avLst/>
            </a:prstGeom>
          </p:spPr>
        </p:pic>
        <p:grpSp>
          <p:nvGrpSpPr>
            <p:cNvPr id="6" name="Group 199"/>
            <p:cNvGrpSpPr/>
            <p:nvPr/>
          </p:nvGrpSpPr>
          <p:grpSpPr>
            <a:xfrm>
              <a:off x="6781801" y="3714750"/>
              <a:ext cx="685799" cy="330405"/>
              <a:chOff x="7170020" y="-527538"/>
              <a:chExt cx="1292683" cy="622788"/>
            </a:xfrm>
          </p:grpSpPr>
          <p:pic>
            <p:nvPicPr>
              <p:cNvPr id="68" name="Picture 67" descr="openpower-logo-pos.png"/>
              <p:cNvPicPr>
                <a:picLocks noChangeAspect="1"/>
              </p:cNvPicPr>
              <p:nvPr/>
            </p:nvPicPr>
            <p:blipFill>
              <a:blip r:embed="rId10" cstate="screen">
                <a:lum bright="-100000"/>
              </a:blip>
              <a:srcRect/>
              <a:stretch>
                <a:fillRect/>
              </a:stretch>
            </p:blipFill>
            <p:spPr>
              <a:xfrm>
                <a:off x="7315200" y="-527538"/>
                <a:ext cx="847921" cy="342900"/>
              </a:xfrm>
              <a:prstGeom prst="rect">
                <a:avLst/>
              </a:prstGeom>
            </p:spPr>
          </p:pic>
          <p:pic>
            <p:nvPicPr>
              <p:cNvPr id="69" name="Picture 68" descr="openpower-logo-pos.png"/>
              <p:cNvPicPr>
                <a:picLocks noChangeAspect="1"/>
              </p:cNvPicPr>
              <p:nvPr/>
            </p:nvPicPr>
            <p:blipFill>
              <a:blip r:embed="rId11" cstate="screen">
                <a:lum bright="-100000"/>
              </a:blip>
              <a:srcRect/>
              <a:stretch>
                <a:fillRect/>
              </a:stretch>
            </p:blipFill>
            <p:spPr>
              <a:xfrm>
                <a:off x="7170020" y="-247650"/>
                <a:ext cx="1292683" cy="342900"/>
              </a:xfrm>
              <a:prstGeom prst="rect">
                <a:avLst/>
              </a:prstGeom>
            </p:spPr>
          </p:pic>
        </p:grpSp>
      </p:grpSp>
      <p:pic>
        <p:nvPicPr>
          <p:cNvPr id="70" name="Picture 69"/>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470731" y="1915622"/>
            <a:ext cx="940719" cy="254464"/>
          </a:xfrm>
          <a:prstGeom prst="rect">
            <a:avLst/>
          </a:prstGeom>
        </p:spPr>
      </p:pic>
      <p:pic>
        <p:nvPicPr>
          <p:cNvPr id="71" name="Picture 70"/>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020316" y="1824851"/>
            <a:ext cx="523814" cy="452458"/>
          </a:xfrm>
          <a:prstGeom prst="rect">
            <a:avLst/>
          </a:prstGeom>
        </p:spPr>
      </p:pic>
      <p:pic>
        <p:nvPicPr>
          <p:cNvPr id="76" name="Picture 75" descr="jquery_logo.png"/>
          <p:cNvPicPr>
            <a:picLocks noChangeAspect="1"/>
          </p:cNvPicPr>
          <p:nvPr/>
        </p:nvPicPr>
        <p:blipFill>
          <a:blip r:embed="rId14" cstate="screen">
            <a:lum/>
          </a:blip>
          <a:stretch>
            <a:fillRect/>
          </a:stretch>
        </p:blipFill>
        <p:spPr>
          <a:xfrm>
            <a:off x="1981199" y="1139723"/>
            <a:ext cx="919452" cy="226115"/>
          </a:xfrm>
          <a:prstGeom prst="rect">
            <a:avLst/>
          </a:prstGeom>
        </p:spPr>
      </p:pic>
      <p:pic>
        <p:nvPicPr>
          <p:cNvPr id="77" name="Picture 76" descr="html5-logo-neg.png"/>
          <p:cNvPicPr>
            <a:picLocks noChangeAspect="1"/>
          </p:cNvPicPr>
          <p:nvPr/>
        </p:nvPicPr>
        <p:blipFill>
          <a:blip r:embed="rId15"/>
          <a:stretch>
            <a:fillRect/>
          </a:stretch>
        </p:blipFill>
        <p:spPr>
          <a:xfrm>
            <a:off x="3708476" y="1063850"/>
            <a:ext cx="268144" cy="377861"/>
          </a:xfrm>
          <a:prstGeom prst="rect">
            <a:avLst/>
          </a:prstGeom>
        </p:spPr>
      </p:pic>
      <p:pic>
        <p:nvPicPr>
          <p:cNvPr id="43" name="Picture 42" descr="hadoop-320x240.png"/>
          <p:cNvPicPr>
            <a:picLocks noChangeAspect="1"/>
          </p:cNvPicPr>
          <p:nvPr/>
        </p:nvPicPr>
        <p:blipFill>
          <a:blip r:embed="rId16" cstate="screen"/>
          <a:stretch>
            <a:fillRect/>
          </a:stretch>
        </p:blipFill>
        <p:spPr>
          <a:xfrm>
            <a:off x="7213600" y="1781175"/>
            <a:ext cx="711200" cy="533400"/>
          </a:xfrm>
          <a:prstGeom prst="rect">
            <a:avLst/>
          </a:prstGeom>
        </p:spPr>
      </p:pic>
      <p:sp>
        <p:nvSpPr>
          <p:cNvPr id="40" name="Text Placeholder 3"/>
          <p:cNvSpPr txBox="1">
            <a:spLocks/>
          </p:cNvSpPr>
          <p:nvPr/>
        </p:nvSpPr>
        <p:spPr bwMode="auto">
          <a:xfrm>
            <a:off x="232678" y="513588"/>
            <a:ext cx="8088362" cy="284017"/>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p>
            <a:pPr marL="234950" indent="-234950" algn="ctr">
              <a:spcBef>
                <a:spcPct val="20000"/>
              </a:spcBef>
              <a:buClr>
                <a:srgbClr val="34B1EC"/>
              </a:buClr>
              <a:buSzPct val="100000"/>
            </a:pPr>
            <a:r>
              <a:rPr lang="en-US" altLang="en-US" sz="1600" dirty="0" smtClean="0">
                <a:solidFill>
                  <a:prstClr val="black"/>
                </a:solidFill>
                <a:ea typeface="ＭＳ Ｐゴシック" pitchFamily="34" charset="-128"/>
                <a:cs typeface="Arial" panose="020B0604020202020204" pitchFamily="34" charset="0"/>
              </a:rPr>
              <a:t>Open technology lynchpins maximize the effectiveness of Cloud investments</a:t>
            </a:r>
          </a:p>
        </p:txBody>
      </p:sp>
      <p:grpSp>
        <p:nvGrpSpPr>
          <p:cNvPr id="7" name="Group 40"/>
          <p:cNvGrpSpPr/>
          <p:nvPr/>
        </p:nvGrpSpPr>
        <p:grpSpPr>
          <a:xfrm>
            <a:off x="4251883" y="3613750"/>
            <a:ext cx="1707049" cy="1100616"/>
            <a:chOff x="4251875" y="3700834"/>
            <a:chExt cx="1707049" cy="1100616"/>
          </a:xfrm>
        </p:grpSpPr>
        <p:pic>
          <p:nvPicPr>
            <p:cNvPr id="42" name="Picture 41" descr="IBMCloud - HybridIcon.png"/>
            <p:cNvPicPr>
              <a:picLocks noChangeAspect="1"/>
            </p:cNvPicPr>
            <p:nvPr/>
          </p:nvPicPr>
          <p:blipFill>
            <a:blip r:embed="rId17" cstate="screen"/>
            <a:stretch>
              <a:fillRect/>
            </a:stretch>
          </p:blipFill>
          <p:spPr>
            <a:xfrm>
              <a:off x="4596621" y="3700834"/>
              <a:ext cx="1017557" cy="813816"/>
            </a:xfrm>
            <a:prstGeom prst="rect">
              <a:avLst/>
            </a:prstGeom>
          </p:spPr>
        </p:pic>
        <p:sp>
          <p:nvSpPr>
            <p:cNvPr id="44" name="TextBox 43"/>
            <p:cNvSpPr txBox="1"/>
            <p:nvPr/>
          </p:nvSpPr>
          <p:spPr>
            <a:xfrm>
              <a:off x="4251875" y="4493673"/>
              <a:ext cx="1707049" cy="307777"/>
            </a:xfrm>
            <a:prstGeom prst="rect">
              <a:avLst/>
            </a:prstGeom>
            <a:noFill/>
          </p:spPr>
          <p:txBody>
            <a:bodyPr wrap="square" rtlCol="0">
              <a:spAutoFit/>
            </a:bodyPr>
            <a:lstStyle/>
            <a:p>
              <a:pPr algn="ctr"/>
              <a:r>
                <a:rPr lang="en-US" sz="1400" b="1" smtClean="0">
                  <a:solidFill>
                    <a:srgbClr val="00649D"/>
                  </a:solidFill>
                  <a:latin typeface="Arial Narrow" pitchFamily="34" charset="0"/>
                </a:rPr>
                <a:t>Hybrid Cloud</a:t>
              </a:r>
              <a:endParaRPr lang="en-US" sz="1400" b="1">
                <a:solidFill>
                  <a:srgbClr val="00649D"/>
                </a:solidFill>
                <a:latin typeface="Arial Narrow" pitchFamily="34" charset="0"/>
              </a:endParaRPr>
            </a:p>
          </p:txBody>
        </p:sp>
      </p:grpSp>
      <p:grpSp>
        <p:nvGrpSpPr>
          <p:cNvPr id="8" name="Group 44"/>
          <p:cNvGrpSpPr/>
          <p:nvPr/>
        </p:nvGrpSpPr>
        <p:grpSpPr>
          <a:xfrm>
            <a:off x="1645751" y="3613751"/>
            <a:ext cx="1707049" cy="1087663"/>
            <a:chOff x="1645751" y="3713787"/>
            <a:chExt cx="1707049" cy="1087663"/>
          </a:xfrm>
        </p:grpSpPr>
        <p:pic>
          <p:nvPicPr>
            <p:cNvPr id="46" name="Picture 2"/>
            <p:cNvPicPr>
              <a:picLocks noChangeAspect="1"/>
            </p:cNvPicPr>
            <p:nvPr/>
          </p:nvPicPr>
          <p:blipFill>
            <a:blip r:embed="rId18" cstate="screen"/>
            <a:stretch>
              <a:fillRect/>
            </a:stretch>
          </p:blipFill>
          <p:spPr bwMode="auto">
            <a:xfrm>
              <a:off x="2035582" y="3713787"/>
              <a:ext cx="927387" cy="7838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7" name="TextBox 46"/>
            <p:cNvSpPr txBox="1"/>
            <p:nvPr/>
          </p:nvSpPr>
          <p:spPr>
            <a:xfrm>
              <a:off x="1645751" y="4493673"/>
              <a:ext cx="1707049" cy="307777"/>
            </a:xfrm>
            <a:prstGeom prst="rect">
              <a:avLst/>
            </a:prstGeom>
            <a:noFill/>
          </p:spPr>
          <p:txBody>
            <a:bodyPr wrap="square" rtlCol="0">
              <a:spAutoFit/>
            </a:bodyPr>
            <a:lstStyle/>
            <a:p>
              <a:pPr algn="ctr"/>
              <a:r>
                <a:rPr lang="en-US" sz="1400" b="1" dirty="0" smtClean="0">
                  <a:solidFill>
                    <a:srgbClr val="00649D"/>
                  </a:solidFill>
                  <a:latin typeface="Arial Narrow" pitchFamily="34" charset="0"/>
                </a:rPr>
                <a:t>Private Cloud</a:t>
              </a:r>
              <a:endParaRPr lang="en-US" sz="1400" b="1" dirty="0">
                <a:solidFill>
                  <a:srgbClr val="00649D"/>
                </a:solidFill>
                <a:latin typeface="Arial Narrow" pitchFamily="34" charset="0"/>
              </a:endParaRPr>
            </a:p>
          </p:txBody>
        </p:sp>
      </p:grpSp>
      <p:grpSp>
        <p:nvGrpSpPr>
          <p:cNvPr id="9" name="Group 47"/>
          <p:cNvGrpSpPr/>
          <p:nvPr/>
        </p:nvGrpSpPr>
        <p:grpSpPr>
          <a:xfrm>
            <a:off x="6858012" y="3613751"/>
            <a:ext cx="1707049" cy="1088175"/>
            <a:chOff x="6858000" y="3713275"/>
            <a:chExt cx="1707049" cy="1088175"/>
          </a:xfrm>
        </p:grpSpPr>
        <p:pic>
          <p:nvPicPr>
            <p:cNvPr id="49" name="Picture 4"/>
            <p:cNvPicPr>
              <a:picLocks noChangeAspect="1"/>
            </p:cNvPicPr>
            <p:nvPr/>
          </p:nvPicPr>
          <p:blipFill>
            <a:blip r:embed="rId19" cstate="screen"/>
            <a:stretch>
              <a:fillRect/>
            </a:stretch>
          </p:blipFill>
          <p:spPr bwMode="auto">
            <a:xfrm>
              <a:off x="7233469" y="3713275"/>
              <a:ext cx="956111" cy="8081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0" name="TextBox 49"/>
            <p:cNvSpPr txBox="1"/>
            <p:nvPr/>
          </p:nvSpPr>
          <p:spPr>
            <a:xfrm>
              <a:off x="6858000" y="4493673"/>
              <a:ext cx="1707049" cy="307777"/>
            </a:xfrm>
            <a:prstGeom prst="rect">
              <a:avLst/>
            </a:prstGeom>
            <a:noFill/>
          </p:spPr>
          <p:txBody>
            <a:bodyPr wrap="square" rtlCol="0">
              <a:spAutoFit/>
            </a:bodyPr>
            <a:lstStyle/>
            <a:p>
              <a:pPr algn="ctr"/>
              <a:r>
                <a:rPr lang="en-US" sz="1400" b="1" smtClean="0">
                  <a:solidFill>
                    <a:srgbClr val="00649D"/>
                  </a:solidFill>
                  <a:latin typeface="Arial Narrow" pitchFamily="34" charset="0"/>
                </a:rPr>
                <a:t>Off-premise cloud</a:t>
              </a:r>
              <a:endParaRPr lang="en-US" sz="1400" b="1">
                <a:solidFill>
                  <a:srgbClr val="00649D"/>
                </a:solidFill>
                <a:latin typeface="Arial Narrow" pitchFamily="34" charset="0"/>
              </a:endParaRPr>
            </a:p>
          </p:txBody>
        </p:sp>
      </p:grpSp>
      <p:grpSp>
        <p:nvGrpSpPr>
          <p:cNvPr id="10" name="Group 63"/>
          <p:cNvGrpSpPr>
            <a:grpSpLocks/>
          </p:cNvGrpSpPr>
          <p:nvPr/>
        </p:nvGrpSpPr>
        <p:grpSpPr bwMode="auto">
          <a:xfrm>
            <a:off x="5909744" y="991635"/>
            <a:ext cx="548222" cy="521997"/>
            <a:chOff x="6282460" y="1776239"/>
            <a:chExt cx="602255" cy="581793"/>
          </a:xfrm>
        </p:grpSpPr>
        <p:pic>
          <p:nvPicPr>
            <p:cNvPr id="39" name="Picture 21"/>
            <p:cNvPicPr>
              <a:picLocks noChangeAspect="1" noChangeArrowheads="1"/>
            </p:cNvPicPr>
            <p:nvPr/>
          </p:nvPicPr>
          <p:blipFill>
            <a:blip r:embed="rId20"/>
            <a:srcRect/>
            <a:stretch>
              <a:fillRect/>
            </a:stretch>
          </p:blipFill>
          <p:spPr bwMode="auto">
            <a:xfrm>
              <a:off x="6403931" y="1776239"/>
              <a:ext cx="344943" cy="347093"/>
            </a:xfrm>
            <a:prstGeom prst="rect">
              <a:avLst/>
            </a:prstGeom>
            <a:noFill/>
            <a:ln w="9525">
              <a:noFill/>
              <a:miter lim="800000"/>
              <a:headEnd/>
              <a:tailEnd/>
            </a:ln>
          </p:spPr>
        </p:pic>
        <p:sp>
          <p:nvSpPr>
            <p:cNvPr id="51" name="Text Box 46"/>
            <p:cNvSpPr txBox="1">
              <a:spLocks noChangeArrowheads="1"/>
            </p:cNvSpPr>
            <p:nvPr/>
          </p:nvSpPr>
          <p:spPr bwMode="auto">
            <a:xfrm>
              <a:off x="6282460" y="2083606"/>
              <a:ext cx="602255" cy="274426"/>
            </a:xfrm>
            <a:prstGeom prst="rect">
              <a:avLst/>
            </a:prstGeom>
            <a:noFill/>
            <a:ln w="9525">
              <a:noFill/>
              <a:miter lim="800000"/>
              <a:headEnd/>
              <a:tailEnd/>
            </a:ln>
            <a:effectLst>
              <a:prstShdw prst="shdw17" dist="17961" dir="2700000">
                <a:srgbClr val="006E99">
                  <a:alpha val="74997"/>
                </a:srgbClr>
              </a:prstShdw>
            </a:effectLst>
          </p:spPr>
          <p:txBody>
            <a:bodyPr wrap="none">
              <a:spAutoFit/>
            </a:bodyPr>
            <a:lstStyle/>
            <a:p>
              <a:pPr algn="ctr"/>
              <a:r>
                <a:rPr lang="en-US" altLang="en-US" sz="1000">
                  <a:solidFill>
                    <a:srgbClr val="00649D"/>
                  </a:solidFill>
                </a:rPr>
                <a:t>OAuth</a:t>
              </a:r>
            </a:p>
          </p:txBody>
        </p:sp>
      </p:grpSp>
      <p:pic>
        <p:nvPicPr>
          <p:cNvPr id="52" name="Picture 56" descr="json-logo.png"/>
          <p:cNvPicPr>
            <a:picLocks noChangeAspect="1"/>
          </p:cNvPicPr>
          <p:nvPr/>
        </p:nvPicPr>
        <p:blipFill>
          <a:blip r:embed="rId21"/>
          <a:srcRect/>
          <a:stretch>
            <a:fillRect/>
          </a:stretch>
        </p:blipFill>
        <p:spPr bwMode="auto">
          <a:xfrm>
            <a:off x="7264733" y="1061486"/>
            <a:ext cx="765175" cy="382587"/>
          </a:xfrm>
          <a:prstGeom prst="rect">
            <a:avLst/>
          </a:prstGeom>
          <a:noFill/>
          <a:ln w="9525">
            <a:noFill/>
            <a:miter lim="800000"/>
            <a:headEnd/>
            <a:tailEnd/>
          </a:ln>
        </p:spPr>
      </p:pic>
      <p:pic>
        <p:nvPicPr>
          <p:cNvPr id="53" name="Picture 52" descr="activitystreams.png"/>
          <p:cNvPicPr>
            <a:picLocks noChangeAspect="1"/>
          </p:cNvPicPr>
          <p:nvPr/>
        </p:nvPicPr>
        <p:blipFill>
          <a:blip r:embed="rId22"/>
          <a:stretch>
            <a:fillRect/>
          </a:stretch>
        </p:blipFill>
        <p:spPr>
          <a:xfrm>
            <a:off x="4784445" y="1093512"/>
            <a:ext cx="318534" cy="318534"/>
          </a:xfrm>
          <a:prstGeom prst="rect">
            <a:avLst/>
          </a:prstGeom>
        </p:spPr>
      </p:pic>
    </p:spTree>
    <p:extLst>
      <p:ext uri="{BB962C8B-B14F-4D97-AF65-F5344CB8AC3E}">
        <p14:creationId xmlns:p14="http://schemas.microsoft.com/office/powerpoint/2010/main" val="4194992800"/>
      </p:ext>
    </p:extLst>
  </p:cSld>
  <p:clrMapOvr>
    <a:masterClrMapping/>
  </p:clrMapOvr>
  <mc:AlternateContent xmlns:mc="http://schemas.openxmlformats.org/markup-compatibility/2006" xmlns:p14="http://schemas.microsoft.com/office/powerpoint/2010/main">
    <mc:Choice Requires="p14">
      <p:transition spd="slow" p14:dur="1250">
        <p:wipe dir="r"/>
      </p:transition>
    </mc:Choice>
    <mc:Fallback xmlns="">
      <p:transition spd="slow">
        <p:wipe dir="r"/>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p:nvPr/>
        </p:nvSpPr>
        <p:spPr>
          <a:xfrm>
            <a:off x="2171195" y="1002491"/>
            <a:ext cx="3086327" cy="30777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gn="ctr" defTabSz="309562">
              <a:defRPr sz="3000">
                <a:solidFill>
                  <a:srgbClr val="FFFFFF"/>
                </a:solidFill>
                <a:latin typeface="HelvNeue Light for IBM"/>
                <a:ea typeface="HelvNeue Light for IBM"/>
                <a:cs typeface="HelvNeue Light for IBM"/>
                <a:sym typeface="HelvNeue Light for IBM"/>
              </a:defRPr>
            </a:lvl1pPr>
          </a:lstStyle>
          <a:p>
            <a:pPr lvl="0">
              <a:defRPr sz="1800">
                <a:solidFill>
                  <a:srgbClr val="000000"/>
                </a:solidFill>
              </a:defRPr>
            </a:pPr>
            <a:r>
              <a:rPr sz="1400" dirty="0">
                <a:solidFill>
                  <a:srgbClr val="FFFFFF"/>
                </a:solidFill>
              </a:rPr>
              <a:t>Innovation makes disruption possible.</a:t>
            </a:r>
          </a:p>
        </p:txBody>
      </p:sp>
      <p:sp>
        <p:nvSpPr>
          <p:cNvPr id="5" name="Shape 168"/>
          <p:cNvSpPr/>
          <p:nvPr/>
        </p:nvSpPr>
        <p:spPr>
          <a:xfrm>
            <a:off x="-2" y="-5882"/>
            <a:ext cx="9144001" cy="5149384"/>
          </a:xfrm>
          <a:prstGeom prst="rect">
            <a:avLst/>
          </a:prstGeom>
          <a:solidFill>
            <a:srgbClr val="062451">
              <a:alpha val="80000"/>
            </a:srgbClr>
          </a:solidFill>
          <a:ln w="12700">
            <a:miter lim="400000"/>
            <a:tailEnd type="triangle"/>
          </a:ln>
        </p:spPr>
        <p:txBody>
          <a:bodyPr lIns="60959" tIns="60959" rIns="60959" bIns="60959" anchor="ctr"/>
          <a:lstStyle/>
          <a:p>
            <a:pPr lvl="0" algn="ctr" defTabSz="457200">
              <a:defRPr sz="4200">
                <a:solidFill>
                  <a:srgbClr val="FFFFFF"/>
                </a:solidFill>
                <a:latin typeface="+mj-lt"/>
                <a:ea typeface="+mj-ea"/>
                <a:cs typeface="+mj-cs"/>
                <a:sym typeface="Helvetica"/>
              </a:defRPr>
            </a:pPr>
            <a:endParaRPr/>
          </a:p>
        </p:txBody>
      </p:sp>
      <p:sp>
        <p:nvSpPr>
          <p:cNvPr id="6" name="Shape 169"/>
          <p:cNvSpPr/>
          <p:nvPr/>
        </p:nvSpPr>
        <p:spPr>
          <a:xfrm>
            <a:off x="295796" y="1871548"/>
            <a:ext cx="5047177" cy="1169551"/>
          </a:xfrm>
          <a:prstGeom prst="rect">
            <a:avLst/>
          </a:prstGeom>
          <a:noFill/>
          <a:ln w="12700">
            <a:miter lim="400000"/>
          </a:ln>
          <a:extLst>
            <a:ext uri="{C572A759-6A51-4108-AA02-DFA0A04FC94B}">
              <ma14:wrappingTextBoxFlag xmlns:ma14="http://schemas.microsoft.com/office/mac/drawingml/2011/main" xmlns="" val="1"/>
            </a:ext>
          </a:extLst>
        </p:spPr>
        <p:txBody>
          <a:bodyPr wrap="square" lIns="0" tIns="0" rIns="0" bIns="0">
            <a:spAutoFit/>
          </a:bodyPr>
          <a:lstStyle/>
          <a:p>
            <a:pPr lvl="0" defTabSz="457200"/>
            <a:endParaRPr sz="1200" b="1" dirty="0">
              <a:solidFill>
                <a:srgbClr val="1976D2"/>
              </a:solidFill>
              <a:latin typeface="+mj-lt"/>
              <a:ea typeface="+mj-ea"/>
              <a:cs typeface="+mj-cs"/>
              <a:sym typeface="Helvetica"/>
            </a:endParaRPr>
          </a:p>
          <a:p>
            <a:pPr lvl="0" defTabSz="457200"/>
            <a:endParaRPr sz="400" dirty="0">
              <a:solidFill>
                <a:srgbClr val="1976D2"/>
              </a:solidFill>
              <a:latin typeface="+mj-lt"/>
              <a:ea typeface="+mj-ea"/>
              <a:cs typeface="+mj-cs"/>
              <a:sym typeface="Helvetica"/>
            </a:endParaRPr>
          </a:p>
          <a:p>
            <a:pPr lvl="0" defTabSz="457200"/>
            <a:r>
              <a:rPr lang="en-US" sz="3200" b="1" dirty="0" smtClean="0">
                <a:solidFill>
                  <a:srgbClr val="FFFFFF"/>
                </a:solidFill>
                <a:latin typeface="Helvetica"/>
                <a:ea typeface="+mj-ea"/>
                <a:cs typeface="Helvetica"/>
                <a:sym typeface="Helvetica"/>
              </a:rPr>
              <a:t>Bluemix </a:t>
            </a:r>
            <a:r>
              <a:rPr lang="en-US" sz="3200" b="1" dirty="0" smtClean="0">
                <a:solidFill>
                  <a:srgbClr val="3ABB9F"/>
                </a:solidFill>
                <a:latin typeface="Helvetica"/>
                <a:ea typeface="+mj-ea"/>
                <a:cs typeface="Helvetica"/>
                <a:sym typeface="Helvetica"/>
              </a:rPr>
              <a:t>works</a:t>
            </a:r>
          </a:p>
          <a:p>
            <a:pPr lvl="0" defTabSz="457200"/>
            <a:r>
              <a:rPr lang="en-US" sz="2800" dirty="0">
                <a:solidFill>
                  <a:srgbClr val="FFFFFF"/>
                </a:solidFill>
                <a:latin typeface="Helvetica"/>
                <a:ea typeface="+mj-ea"/>
                <a:cs typeface="Helvetica"/>
                <a:sym typeface="Helvetica"/>
              </a:rPr>
              <a:t>f</a:t>
            </a:r>
            <a:r>
              <a:rPr lang="en-US" sz="2800" dirty="0" smtClean="0">
                <a:solidFill>
                  <a:srgbClr val="FFFFFF"/>
                </a:solidFill>
                <a:latin typeface="Helvetica"/>
                <a:ea typeface="+mj-ea"/>
                <a:cs typeface="Helvetica"/>
                <a:sym typeface="Helvetica"/>
              </a:rPr>
              <a:t>or everyone</a:t>
            </a:r>
            <a:endParaRPr sz="2800" dirty="0">
              <a:solidFill>
                <a:srgbClr val="FFFFFF"/>
              </a:solidFill>
              <a:latin typeface="Helvetica"/>
              <a:ea typeface="+mj-ea"/>
              <a:cs typeface="Helvetica"/>
              <a:sym typeface="Helvetica"/>
            </a:endParaRPr>
          </a:p>
        </p:txBody>
      </p:sp>
    </p:spTree>
    <p:extLst>
      <p:ext uri="{BB962C8B-B14F-4D97-AF65-F5344CB8AC3E}">
        <p14:creationId xmlns:p14="http://schemas.microsoft.com/office/powerpoint/2010/main" val="2379997270"/>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173560552_75-filtered.jpeg"/>
          <p:cNvPicPr/>
          <p:nvPr/>
        </p:nvPicPr>
        <p:blipFill>
          <a:blip r:embed="rId3">
            <a:alphaModFix amt="15007"/>
            <a:extLst/>
          </a:blip>
          <a:stretch>
            <a:fillRect/>
          </a:stretch>
        </p:blipFill>
        <p:spPr>
          <a:xfrm>
            <a:off x="-51882" y="2"/>
            <a:ext cx="9195882" cy="5143499"/>
          </a:xfrm>
          <a:prstGeom prst="rect">
            <a:avLst/>
          </a:prstGeom>
          <a:ln w="12700">
            <a:miter lim="400000"/>
          </a:ln>
        </p:spPr>
      </p:pic>
      <p:sp>
        <p:nvSpPr>
          <p:cNvPr id="140" name="Shape 140"/>
          <p:cNvSpPr/>
          <p:nvPr/>
        </p:nvSpPr>
        <p:spPr>
          <a:xfrm>
            <a:off x="6403884" y="3358914"/>
            <a:ext cx="404974" cy="151354"/>
          </a:xfrm>
          <a:prstGeom prst="rightArrow">
            <a:avLst>
              <a:gd name="adj1" fmla="val 46592"/>
              <a:gd name="adj2" fmla="val 171119"/>
            </a:avLst>
          </a:prstGeom>
          <a:solidFill>
            <a:schemeClr val="accent2">
              <a:lumMod val="75000"/>
            </a:schemeClr>
          </a:solidFill>
          <a:ln w="3175">
            <a:miter lim="400000"/>
          </a:ln>
        </p:spPr>
        <p:txBody>
          <a:bodyPr lIns="26789" tIns="26789" rIns="26789" bIns="26789" anchor="ctr"/>
          <a:lstStyle/>
          <a:p>
            <a:pPr lvl="0" algn="ctr" defTabSz="584200">
              <a:defRPr sz="1400">
                <a:solidFill>
                  <a:srgbClr val="FFFFFF"/>
                </a:solidFill>
                <a:latin typeface="Helvetica Light"/>
                <a:ea typeface="Helvetica Light"/>
                <a:cs typeface="Helvetica Light"/>
                <a:sym typeface="Helvetica Light"/>
              </a:defRPr>
            </a:pPr>
            <a:endParaRPr/>
          </a:p>
        </p:txBody>
      </p:sp>
      <p:sp>
        <p:nvSpPr>
          <p:cNvPr id="141" name="Shape 141"/>
          <p:cNvSpPr/>
          <p:nvPr/>
        </p:nvSpPr>
        <p:spPr>
          <a:xfrm>
            <a:off x="4235015" y="3368913"/>
            <a:ext cx="404973" cy="141355"/>
          </a:xfrm>
          <a:prstGeom prst="rightArrow">
            <a:avLst>
              <a:gd name="adj1" fmla="val 46592"/>
              <a:gd name="adj2" fmla="val 171119"/>
            </a:avLst>
          </a:prstGeom>
          <a:solidFill>
            <a:schemeClr val="accent2">
              <a:lumMod val="75000"/>
            </a:schemeClr>
          </a:solidFill>
          <a:ln w="3175">
            <a:noFill/>
            <a:miter lim="400000"/>
          </a:ln>
        </p:spPr>
        <p:txBody>
          <a:bodyPr lIns="26789" tIns="26789" rIns="26789" bIns="26789" anchor="ctr"/>
          <a:lstStyle/>
          <a:p>
            <a:pPr lvl="0" algn="ctr" defTabSz="584200">
              <a:defRPr sz="1400">
                <a:solidFill>
                  <a:srgbClr val="FFFFFF"/>
                </a:solidFill>
                <a:latin typeface="Helvetica Light"/>
                <a:ea typeface="Helvetica Light"/>
                <a:cs typeface="Helvetica Light"/>
                <a:sym typeface="Helvetica Light"/>
              </a:defRPr>
            </a:pPr>
            <a:endParaRPr/>
          </a:p>
        </p:txBody>
      </p:sp>
      <p:sp>
        <p:nvSpPr>
          <p:cNvPr id="142" name="Shape 142"/>
          <p:cNvSpPr/>
          <p:nvPr/>
        </p:nvSpPr>
        <p:spPr>
          <a:xfrm>
            <a:off x="2066142" y="3375824"/>
            <a:ext cx="432565" cy="151354"/>
          </a:xfrm>
          <a:prstGeom prst="rightArrow">
            <a:avLst>
              <a:gd name="adj1" fmla="val 46592"/>
              <a:gd name="adj2" fmla="val 171119"/>
            </a:avLst>
          </a:prstGeom>
          <a:solidFill>
            <a:schemeClr val="accent2">
              <a:lumMod val="75000"/>
            </a:schemeClr>
          </a:solidFill>
          <a:ln w="3175">
            <a:miter lim="400000"/>
          </a:ln>
        </p:spPr>
        <p:txBody>
          <a:bodyPr lIns="26789" tIns="26789" rIns="26789" bIns="26789" anchor="ctr"/>
          <a:lstStyle/>
          <a:p>
            <a:pPr lvl="0" algn="ctr" defTabSz="584200">
              <a:defRPr sz="1400">
                <a:solidFill>
                  <a:srgbClr val="FFFFFF"/>
                </a:solidFill>
                <a:latin typeface="Helvetica Light"/>
                <a:ea typeface="Helvetica Light"/>
                <a:cs typeface="Helvetica Light"/>
                <a:sym typeface="Helvetica Light"/>
              </a:defRPr>
            </a:pPr>
            <a:endParaRPr/>
          </a:p>
        </p:txBody>
      </p:sp>
      <p:sp>
        <p:nvSpPr>
          <p:cNvPr id="143" name="Shape 143"/>
          <p:cNvSpPr/>
          <p:nvPr/>
        </p:nvSpPr>
        <p:spPr>
          <a:xfrm>
            <a:off x="197246" y="3253901"/>
            <a:ext cx="1868896" cy="419975"/>
          </a:xfrm>
          <a:prstGeom prst="roundRect">
            <a:avLst>
              <a:gd name="adj" fmla="val 37510"/>
            </a:avLst>
          </a:prstGeom>
          <a:solidFill>
            <a:schemeClr val="accent1">
              <a:alpha val="89000"/>
            </a:schemeClr>
          </a:solidFill>
          <a:ln w="3175">
            <a:miter lim="400000"/>
          </a:ln>
          <a:effectLst/>
          <a:extLst>
            <a:ext uri="{C572A759-6A51-4108-AA02-DFA0A04FC94B}">
              <ma14:wrappingTextBoxFlag xmlns:ma14="http://schemas.microsoft.com/office/mac/drawingml/2011/main" xmlns="" val="1"/>
            </a:ext>
          </a:extLst>
        </p:spPr>
        <p:txBody>
          <a:bodyPr lIns="26789" tIns="26789" rIns="26789" bIns="26789" anchor="ctr"/>
          <a:lstStyle>
            <a:lvl1pPr defTabSz="584200">
              <a:defRPr sz="1200">
                <a:solidFill>
                  <a:srgbClr val="FFFFFF"/>
                </a:solidFill>
                <a:latin typeface="Helvetica Neue Light"/>
                <a:ea typeface="Helvetica Neue Light"/>
                <a:cs typeface="Helvetica Neue Light"/>
                <a:sym typeface="Helvetica Neue Light"/>
              </a:defRPr>
            </a:lvl1pPr>
          </a:lstStyle>
          <a:p>
            <a:pPr lvl="0">
              <a:defRPr sz="1800">
                <a:solidFill>
                  <a:srgbClr val="000000"/>
                </a:solidFill>
              </a:defRPr>
            </a:pPr>
            <a:r>
              <a:rPr lang="en-US" sz="1200" dirty="0" smtClean="0">
                <a:solidFill>
                  <a:srgbClr val="FFFFFF"/>
                </a:solidFill>
              </a:rPr>
              <a:t>        </a:t>
            </a:r>
            <a:r>
              <a:rPr sz="1200" dirty="0" smtClean="0">
                <a:solidFill>
                  <a:srgbClr val="FFFFFF"/>
                </a:solidFill>
              </a:rPr>
              <a:t>Deliver </a:t>
            </a:r>
            <a:r>
              <a:rPr sz="1200" dirty="0">
                <a:solidFill>
                  <a:srgbClr val="FFFFFF"/>
                </a:solidFill>
              </a:rPr>
              <a:t>the </a:t>
            </a:r>
            <a:r>
              <a:rPr sz="1200" dirty="0" smtClean="0">
                <a:solidFill>
                  <a:srgbClr val="FFFFFF"/>
                </a:solidFill>
              </a:rPr>
              <a:t>right</a:t>
            </a:r>
            <a:r>
              <a:rPr lang="ga-IE" sz="1200" dirty="0" smtClean="0">
                <a:solidFill>
                  <a:srgbClr val="FFFFFF"/>
                </a:solidFill>
              </a:rPr>
              <a:t> app</a:t>
            </a:r>
            <a:r>
              <a:rPr lang="en-US" sz="1200" dirty="0" smtClean="0">
                <a:solidFill>
                  <a:srgbClr val="FFFFFF"/>
                </a:solidFill>
              </a:rPr>
              <a:t>         </a:t>
            </a:r>
            <a:endParaRPr sz="1200" dirty="0">
              <a:solidFill>
                <a:srgbClr val="FFFFFF"/>
              </a:solidFill>
            </a:endParaRPr>
          </a:p>
        </p:txBody>
      </p:sp>
      <p:sp>
        <p:nvSpPr>
          <p:cNvPr id="144" name="Shape 144"/>
          <p:cNvSpPr/>
          <p:nvPr/>
        </p:nvSpPr>
        <p:spPr>
          <a:xfrm>
            <a:off x="2471116" y="3253901"/>
            <a:ext cx="1763899" cy="389499"/>
          </a:xfrm>
          <a:prstGeom prst="roundRect">
            <a:avLst>
              <a:gd name="adj" fmla="val 37604"/>
            </a:avLst>
          </a:prstGeom>
          <a:solidFill>
            <a:schemeClr val="accent1">
              <a:alpha val="89000"/>
            </a:schemeClr>
          </a:solidFill>
          <a:ln w="3175">
            <a:miter lim="400000"/>
          </a:ln>
          <a:extLst>
            <a:ext uri="{C572A759-6A51-4108-AA02-DFA0A04FC94B}">
              <ma14:wrappingTextBoxFlag xmlns:ma14="http://schemas.microsoft.com/office/mac/drawingml/2011/main" xmlns="" val="1"/>
            </a:ext>
          </a:extLst>
        </p:spPr>
        <p:txBody>
          <a:bodyPr lIns="26789" tIns="26789" rIns="26789" bIns="26789" anchor="ctr"/>
          <a:lstStyle>
            <a:lvl1pPr defTabSz="584200">
              <a:defRPr sz="1200">
                <a:solidFill>
                  <a:srgbClr val="FFFFFF"/>
                </a:solidFill>
                <a:latin typeface="Helvetica Neue Light"/>
                <a:ea typeface="Helvetica Neue Light"/>
                <a:cs typeface="Helvetica Neue Light"/>
                <a:sym typeface="Helvetica Neue Light"/>
              </a:defRPr>
            </a:lvl1pPr>
          </a:lstStyle>
          <a:p>
            <a:pPr lvl="0">
              <a:defRPr sz="1800">
                <a:solidFill>
                  <a:srgbClr val="000000"/>
                </a:solidFill>
              </a:defRPr>
            </a:pPr>
            <a:r>
              <a:rPr lang="en-US" sz="1200" dirty="0" smtClean="0">
                <a:solidFill>
                  <a:srgbClr val="FFFFFF"/>
                </a:solidFill>
              </a:rPr>
              <a:t>         </a:t>
            </a:r>
            <a:r>
              <a:rPr sz="1200" dirty="0" smtClean="0">
                <a:solidFill>
                  <a:srgbClr val="FFFFFF"/>
                </a:solidFill>
              </a:rPr>
              <a:t>to </a:t>
            </a:r>
            <a:r>
              <a:rPr sz="1200" dirty="0">
                <a:solidFill>
                  <a:srgbClr val="FFFFFF"/>
                </a:solidFill>
              </a:rPr>
              <a:t>the right user</a:t>
            </a:r>
          </a:p>
        </p:txBody>
      </p:sp>
      <p:sp>
        <p:nvSpPr>
          <p:cNvPr id="145" name="Shape 145"/>
          <p:cNvSpPr/>
          <p:nvPr/>
        </p:nvSpPr>
        <p:spPr>
          <a:xfrm>
            <a:off x="4639986" y="3234931"/>
            <a:ext cx="1763898" cy="418944"/>
          </a:xfrm>
          <a:prstGeom prst="roundRect">
            <a:avLst>
              <a:gd name="adj" fmla="val 37519"/>
            </a:avLst>
          </a:prstGeom>
          <a:solidFill>
            <a:schemeClr val="accent1">
              <a:alpha val="89000"/>
            </a:schemeClr>
          </a:solidFill>
          <a:ln w="3175">
            <a:miter lim="400000"/>
          </a:ln>
          <a:extLst>
            <a:ext uri="{C572A759-6A51-4108-AA02-DFA0A04FC94B}">
              <ma14:wrappingTextBoxFlag xmlns:ma14="http://schemas.microsoft.com/office/mac/drawingml/2011/main" xmlns="" val="1"/>
            </a:ext>
          </a:extLst>
        </p:spPr>
        <p:txBody>
          <a:bodyPr lIns="26789" tIns="26789" rIns="26789" bIns="26789" anchor="ctr"/>
          <a:lstStyle>
            <a:lvl1pPr defTabSz="584200">
              <a:defRPr sz="1200">
                <a:solidFill>
                  <a:srgbClr val="FFFFFF"/>
                </a:solidFill>
                <a:latin typeface="Helvetica Neue Light"/>
                <a:ea typeface="Helvetica Neue Light"/>
                <a:cs typeface="Helvetica Neue Light"/>
                <a:sym typeface="Helvetica Neue Light"/>
              </a:defRPr>
            </a:lvl1pPr>
          </a:lstStyle>
          <a:p>
            <a:pPr lvl="0">
              <a:defRPr sz="1800">
                <a:solidFill>
                  <a:srgbClr val="000000"/>
                </a:solidFill>
              </a:defRPr>
            </a:pPr>
            <a:r>
              <a:rPr lang="en-US" sz="1200" dirty="0" smtClean="0">
                <a:solidFill>
                  <a:srgbClr val="FFFFFF"/>
                </a:solidFill>
              </a:rPr>
              <a:t>           </a:t>
            </a:r>
            <a:r>
              <a:rPr sz="1200" dirty="0" smtClean="0">
                <a:solidFill>
                  <a:srgbClr val="FFFFFF"/>
                </a:solidFill>
              </a:rPr>
              <a:t>at </a:t>
            </a:r>
            <a:r>
              <a:rPr sz="1200" dirty="0">
                <a:solidFill>
                  <a:srgbClr val="FFFFFF"/>
                </a:solidFill>
              </a:rPr>
              <a:t>the right time</a:t>
            </a:r>
          </a:p>
        </p:txBody>
      </p:sp>
      <p:sp>
        <p:nvSpPr>
          <p:cNvPr id="146" name="Shape 146"/>
          <p:cNvSpPr/>
          <p:nvPr/>
        </p:nvSpPr>
        <p:spPr>
          <a:xfrm>
            <a:off x="6808858" y="3226801"/>
            <a:ext cx="2155848" cy="417075"/>
          </a:xfrm>
          <a:prstGeom prst="roundRect">
            <a:avLst>
              <a:gd name="adj" fmla="val 37687"/>
            </a:avLst>
          </a:prstGeom>
          <a:solidFill>
            <a:schemeClr val="accent1">
              <a:alpha val="89000"/>
            </a:schemeClr>
          </a:solidFill>
          <a:ln w="3175">
            <a:miter lim="400000"/>
          </a:ln>
          <a:extLst>
            <a:ext uri="{C572A759-6A51-4108-AA02-DFA0A04FC94B}">
              <ma14:wrappingTextBoxFlag xmlns:ma14="http://schemas.microsoft.com/office/mac/drawingml/2011/main" xmlns="" val="1"/>
            </a:ext>
          </a:extLst>
        </p:spPr>
        <p:txBody>
          <a:bodyPr lIns="26789" tIns="26789" rIns="26789" bIns="26789" anchor="ctr"/>
          <a:lstStyle>
            <a:lvl1pPr defTabSz="584200">
              <a:defRPr sz="1200">
                <a:solidFill>
                  <a:srgbClr val="FFFFFF"/>
                </a:solidFill>
                <a:latin typeface="Helvetica Neue Light"/>
                <a:ea typeface="Helvetica Neue Light"/>
                <a:cs typeface="Helvetica Neue Light"/>
                <a:sym typeface="Helvetica Neue Light"/>
              </a:defRPr>
            </a:lvl1pPr>
          </a:lstStyle>
          <a:p>
            <a:pPr lvl="0">
              <a:defRPr sz="1800">
                <a:solidFill>
                  <a:srgbClr val="000000"/>
                </a:solidFill>
              </a:defRPr>
            </a:pPr>
            <a:r>
              <a:rPr lang="en-US" sz="1200" dirty="0" smtClean="0">
                <a:solidFill>
                  <a:srgbClr val="FFFFFF"/>
                </a:solidFill>
              </a:rPr>
              <a:t>        f</a:t>
            </a:r>
            <a:r>
              <a:rPr sz="1200" dirty="0" smtClean="0">
                <a:solidFill>
                  <a:srgbClr val="FFFFFF"/>
                </a:solidFill>
              </a:rPr>
              <a:t>or </a:t>
            </a:r>
            <a:r>
              <a:rPr sz="1200" dirty="0">
                <a:solidFill>
                  <a:srgbClr val="FFFFFF"/>
                </a:solidFill>
              </a:rPr>
              <a:t>the right </a:t>
            </a:r>
            <a:r>
              <a:rPr lang="ga-IE" sz="1200" dirty="0" smtClean="0">
                <a:solidFill>
                  <a:srgbClr val="FFFFFF"/>
                </a:solidFill>
              </a:rPr>
              <a:t>experience</a:t>
            </a:r>
            <a:endParaRPr sz="1200" dirty="0">
              <a:solidFill>
                <a:srgbClr val="FFFFFF"/>
              </a:solidFill>
            </a:endParaRPr>
          </a:p>
        </p:txBody>
      </p:sp>
      <p:pic>
        <p:nvPicPr>
          <p:cNvPr id="147" name="pasted-image.pdf"/>
          <p:cNvPicPr/>
          <p:nvPr/>
        </p:nvPicPr>
        <p:blipFill>
          <a:blip r:embed="rId4">
            <a:extLst/>
          </a:blip>
          <a:stretch>
            <a:fillRect/>
          </a:stretch>
        </p:blipFill>
        <p:spPr>
          <a:xfrm>
            <a:off x="2578290" y="3342533"/>
            <a:ext cx="204131" cy="215577"/>
          </a:xfrm>
          <a:prstGeom prst="rect">
            <a:avLst/>
          </a:prstGeom>
          <a:ln w="3175">
            <a:miter lim="400000"/>
          </a:ln>
        </p:spPr>
      </p:pic>
      <p:pic>
        <p:nvPicPr>
          <p:cNvPr id="148" name="pasted-image.pdf"/>
          <p:cNvPicPr/>
          <p:nvPr/>
        </p:nvPicPr>
        <p:blipFill>
          <a:blip r:embed="rId5">
            <a:extLst/>
          </a:blip>
          <a:stretch>
            <a:fillRect/>
          </a:stretch>
        </p:blipFill>
        <p:spPr>
          <a:xfrm>
            <a:off x="4770713" y="3327132"/>
            <a:ext cx="266701" cy="200045"/>
          </a:xfrm>
          <a:prstGeom prst="rect">
            <a:avLst/>
          </a:prstGeom>
          <a:ln w="3175">
            <a:miter lim="400000"/>
          </a:ln>
        </p:spPr>
      </p:pic>
      <p:pic>
        <p:nvPicPr>
          <p:cNvPr id="149" name="pasted-image.pdf"/>
          <p:cNvPicPr/>
          <p:nvPr/>
        </p:nvPicPr>
        <p:blipFill>
          <a:blip r:embed="rId6">
            <a:extLst/>
          </a:blip>
          <a:stretch>
            <a:fillRect/>
          </a:stretch>
        </p:blipFill>
        <p:spPr>
          <a:xfrm>
            <a:off x="261452" y="3374331"/>
            <a:ext cx="266611" cy="170548"/>
          </a:xfrm>
          <a:prstGeom prst="rect">
            <a:avLst/>
          </a:prstGeom>
          <a:ln w="3175">
            <a:miter lim="400000"/>
          </a:ln>
        </p:spPr>
      </p:pic>
      <p:pic>
        <p:nvPicPr>
          <p:cNvPr id="150" name="pasted-image.pdf"/>
          <p:cNvPicPr/>
          <p:nvPr/>
        </p:nvPicPr>
        <p:blipFill>
          <a:blip r:embed="rId7">
            <a:extLst/>
          </a:blip>
          <a:stretch>
            <a:fillRect/>
          </a:stretch>
        </p:blipFill>
        <p:spPr>
          <a:xfrm>
            <a:off x="6967176" y="3314429"/>
            <a:ext cx="168732" cy="216899"/>
          </a:xfrm>
          <a:prstGeom prst="rect">
            <a:avLst/>
          </a:prstGeom>
          <a:ln w="3175">
            <a:miter lim="400000"/>
          </a:ln>
        </p:spPr>
      </p:pic>
      <p:sp>
        <p:nvSpPr>
          <p:cNvPr id="151" name="Shape 151"/>
          <p:cNvSpPr/>
          <p:nvPr/>
        </p:nvSpPr>
        <p:spPr>
          <a:xfrm>
            <a:off x="197247" y="537898"/>
            <a:ext cx="8298611" cy="869469"/>
          </a:xfrm>
          <a:prstGeom prst="rect">
            <a:avLst/>
          </a:prstGeom>
          <a:ln w="12700">
            <a:miter lim="400000"/>
          </a:ln>
          <a:extLst>
            <a:ext uri="{C572A759-6A51-4108-AA02-DFA0A04FC94B}">
              <ma14:wrappingTextBoxFlag xmlns:ma14="http://schemas.microsoft.com/office/mac/drawingml/2011/main" xmlns="" val="1"/>
            </a:ext>
          </a:extLst>
        </p:spPr>
        <p:txBody>
          <a:bodyPr lIns="19050" tIns="19050" rIns="19050" bIns="19050" anchor="ctr">
            <a:spAutoFit/>
          </a:bodyPr>
          <a:lstStyle/>
          <a:p>
            <a:pPr lvl="0" algn="ctr" defTabSz="309562"/>
            <a:r>
              <a:rPr sz="2700" dirty="0">
                <a:solidFill>
                  <a:srgbClr val="558ED5"/>
                </a:solidFill>
                <a:latin typeface="HelvNeue Light for IBM"/>
                <a:ea typeface="HelvNeue Light for IBM"/>
                <a:cs typeface="HelvNeue Light for IBM"/>
                <a:sym typeface="HelvNeue Light for IBM"/>
              </a:rPr>
              <a:t>Companies of all sizes have ability to disrupt, </a:t>
            </a:r>
          </a:p>
          <a:p>
            <a:pPr lvl="0" algn="ctr" defTabSz="309562"/>
            <a:r>
              <a:rPr sz="2700" dirty="0">
                <a:solidFill>
                  <a:srgbClr val="558ED5"/>
                </a:solidFill>
                <a:latin typeface="HelvNeue Light for IBM"/>
                <a:ea typeface="HelvNeue Light for IBM"/>
                <a:cs typeface="HelvNeue Light for IBM"/>
                <a:sym typeface="HelvNeue Light for IBM"/>
              </a:rPr>
              <a:t>or face the prospect of being disrupted.</a:t>
            </a:r>
          </a:p>
        </p:txBody>
      </p:sp>
      <p:sp>
        <p:nvSpPr>
          <p:cNvPr id="152" name="Shape 152"/>
          <p:cNvSpPr/>
          <p:nvPr/>
        </p:nvSpPr>
        <p:spPr>
          <a:xfrm>
            <a:off x="381528" y="1537268"/>
            <a:ext cx="8301068" cy="96949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lvl="0" algn="ctr" defTabSz="309562"/>
            <a:endParaRPr sz="2300" dirty="0">
              <a:solidFill>
                <a:srgbClr val="535353"/>
              </a:solidFill>
              <a:latin typeface="HelvNeue Light for IBM"/>
              <a:ea typeface="HelvNeue Light for IBM"/>
              <a:cs typeface="HelvNeue Light for IBM"/>
              <a:sym typeface="HelvNeue Light for IBM"/>
            </a:endParaRPr>
          </a:p>
          <a:p>
            <a:pPr lvl="0" algn="ctr" defTabSz="309562"/>
            <a:r>
              <a:rPr sz="2000" dirty="0">
                <a:solidFill>
                  <a:srgbClr val="535353"/>
                </a:solidFill>
                <a:latin typeface="HelvNeue Light for IBM"/>
                <a:ea typeface="HelvNeue Light for IBM"/>
                <a:cs typeface="HelvNeue Light for IBM"/>
                <a:sym typeface="HelvNeue Light for IBM"/>
              </a:rPr>
              <a:t>Successful business will be the ones that embrace change and innovation and transform at speed.</a:t>
            </a:r>
          </a:p>
        </p:txBody>
      </p:sp>
    </p:spTree>
    <p:extLst>
      <p:ext uri="{BB962C8B-B14F-4D97-AF65-F5344CB8AC3E}">
        <p14:creationId xmlns:p14="http://schemas.microsoft.com/office/powerpoint/2010/main" val="186840635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blinds(horizontal)">
                                      <p:cBhvr>
                                        <p:cTn id="7" dur="500"/>
                                        <p:tgtEl>
                                          <p:spTgt spid="14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41"/>
                                        </p:tgtEl>
                                        <p:attrNameLst>
                                          <p:attrName>style.visibility</p:attrName>
                                        </p:attrNameLst>
                                      </p:cBhvr>
                                      <p:to>
                                        <p:strVal val="visible"/>
                                      </p:to>
                                    </p:set>
                                    <p:animEffect transition="in" filter="blinds(horizontal)">
                                      <p:cBhvr>
                                        <p:cTn id="10" dur="500"/>
                                        <p:tgtEl>
                                          <p:spTgt spid="141"/>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42"/>
                                        </p:tgtEl>
                                        <p:attrNameLst>
                                          <p:attrName>style.visibility</p:attrName>
                                        </p:attrNameLst>
                                      </p:cBhvr>
                                      <p:to>
                                        <p:strVal val="visible"/>
                                      </p:to>
                                    </p:set>
                                    <p:animEffect transition="in" filter="blinds(horizontal)">
                                      <p:cBhvr>
                                        <p:cTn id="13" dur="500"/>
                                        <p:tgtEl>
                                          <p:spTgt spid="142"/>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3"/>
                                        </p:tgtEl>
                                        <p:attrNameLst>
                                          <p:attrName>style.visibility</p:attrName>
                                        </p:attrNameLst>
                                      </p:cBhvr>
                                      <p:to>
                                        <p:strVal val="visible"/>
                                      </p:to>
                                    </p:set>
                                    <p:animEffect transition="in" filter="blinds(horizontal)">
                                      <p:cBhvr>
                                        <p:cTn id="16" dur="500"/>
                                        <p:tgtEl>
                                          <p:spTgt spid="143"/>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44"/>
                                        </p:tgtEl>
                                        <p:attrNameLst>
                                          <p:attrName>style.visibility</p:attrName>
                                        </p:attrNameLst>
                                      </p:cBhvr>
                                      <p:to>
                                        <p:strVal val="visible"/>
                                      </p:to>
                                    </p:set>
                                    <p:animEffect transition="in" filter="blinds(horizontal)">
                                      <p:cBhvr>
                                        <p:cTn id="19" dur="500"/>
                                        <p:tgtEl>
                                          <p:spTgt spid="144"/>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45"/>
                                        </p:tgtEl>
                                        <p:attrNameLst>
                                          <p:attrName>style.visibility</p:attrName>
                                        </p:attrNameLst>
                                      </p:cBhvr>
                                      <p:to>
                                        <p:strVal val="visible"/>
                                      </p:to>
                                    </p:set>
                                    <p:animEffect transition="in" filter="blinds(horizontal)">
                                      <p:cBhvr>
                                        <p:cTn id="22" dur="500"/>
                                        <p:tgtEl>
                                          <p:spTgt spid="145"/>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46"/>
                                        </p:tgtEl>
                                        <p:attrNameLst>
                                          <p:attrName>style.visibility</p:attrName>
                                        </p:attrNameLst>
                                      </p:cBhvr>
                                      <p:to>
                                        <p:strVal val="visible"/>
                                      </p:to>
                                    </p:set>
                                    <p:animEffect transition="in" filter="blinds(horizontal)">
                                      <p:cBhvr>
                                        <p:cTn id="25" dur="500"/>
                                        <p:tgtEl>
                                          <p:spTgt spid="146"/>
                                        </p:tgtEl>
                                      </p:cBhvr>
                                    </p:animEffect>
                                  </p:childTnLst>
                                </p:cTn>
                              </p:par>
                              <p:par>
                                <p:cTn id="26" presetID="3" presetClass="entr" presetSubtype="10" fill="hold" nodeType="withEffect">
                                  <p:stCondLst>
                                    <p:cond delay="0"/>
                                  </p:stCondLst>
                                  <p:childTnLst>
                                    <p:set>
                                      <p:cBhvr>
                                        <p:cTn id="27" dur="1" fill="hold">
                                          <p:stCondLst>
                                            <p:cond delay="0"/>
                                          </p:stCondLst>
                                        </p:cTn>
                                        <p:tgtEl>
                                          <p:spTgt spid="147"/>
                                        </p:tgtEl>
                                        <p:attrNameLst>
                                          <p:attrName>style.visibility</p:attrName>
                                        </p:attrNameLst>
                                      </p:cBhvr>
                                      <p:to>
                                        <p:strVal val="visible"/>
                                      </p:to>
                                    </p:set>
                                    <p:animEffect transition="in" filter="blinds(horizontal)">
                                      <p:cBhvr>
                                        <p:cTn id="28" dur="500"/>
                                        <p:tgtEl>
                                          <p:spTgt spid="147"/>
                                        </p:tgtEl>
                                      </p:cBhvr>
                                    </p:animEffect>
                                  </p:childTnLst>
                                </p:cTn>
                              </p:par>
                              <p:par>
                                <p:cTn id="29" presetID="3" presetClass="entr" presetSubtype="10" fill="hold" nodeType="withEffect">
                                  <p:stCondLst>
                                    <p:cond delay="0"/>
                                  </p:stCondLst>
                                  <p:childTnLst>
                                    <p:set>
                                      <p:cBhvr>
                                        <p:cTn id="30" dur="1" fill="hold">
                                          <p:stCondLst>
                                            <p:cond delay="0"/>
                                          </p:stCondLst>
                                        </p:cTn>
                                        <p:tgtEl>
                                          <p:spTgt spid="148"/>
                                        </p:tgtEl>
                                        <p:attrNameLst>
                                          <p:attrName>style.visibility</p:attrName>
                                        </p:attrNameLst>
                                      </p:cBhvr>
                                      <p:to>
                                        <p:strVal val="visible"/>
                                      </p:to>
                                    </p:set>
                                    <p:animEffect transition="in" filter="blinds(horizontal)">
                                      <p:cBhvr>
                                        <p:cTn id="31" dur="500"/>
                                        <p:tgtEl>
                                          <p:spTgt spid="148"/>
                                        </p:tgtEl>
                                      </p:cBhvr>
                                    </p:animEffect>
                                  </p:childTnLst>
                                </p:cTn>
                              </p:par>
                              <p:par>
                                <p:cTn id="32" presetID="3" presetClass="entr" presetSubtype="10" fill="hold" nodeType="withEffect">
                                  <p:stCondLst>
                                    <p:cond delay="0"/>
                                  </p:stCondLst>
                                  <p:childTnLst>
                                    <p:set>
                                      <p:cBhvr>
                                        <p:cTn id="33" dur="1" fill="hold">
                                          <p:stCondLst>
                                            <p:cond delay="0"/>
                                          </p:stCondLst>
                                        </p:cTn>
                                        <p:tgtEl>
                                          <p:spTgt spid="149"/>
                                        </p:tgtEl>
                                        <p:attrNameLst>
                                          <p:attrName>style.visibility</p:attrName>
                                        </p:attrNameLst>
                                      </p:cBhvr>
                                      <p:to>
                                        <p:strVal val="visible"/>
                                      </p:to>
                                    </p:set>
                                    <p:animEffect transition="in" filter="blinds(horizontal)">
                                      <p:cBhvr>
                                        <p:cTn id="34" dur="500"/>
                                        <p:tgtEl>
                                          <p:spTgt spid="149"/>
                                        </p:tgtEl>
                                      </p:cBhvr>
                                    </p:animEffect>
                                  </p:childTnLst>
                                </p:cTn>
                              </p:par>
                              <p:par>
                                <p:cTn id="35" presetID="3" presetClass="entr" presetSubtype="10" fill="hold" nodeType="withEffect">
                                  <p:stCondLst>
                                    <p:cond delay="0"/>
                                  </p:stCondLst>
                                  <p:childTnLst>
                                    <p:set>
                                      <p:cBhvr>
                                        <p:cTn id="36" dur="1" fill="hold">
                                          <p:stCondLst>
                                            <p:cond delay="0"/>
                                          </p:stCondLst>
                                        </p:cTn>
                                        <p:tgtEl>
                                          <p:spTgt spid="150"/>
                                        </p:tgtEl>
                                        <p:attrNameLst>
                                          <p:attrName>style.visibility</p:attrName>
                                        </p:attrNameLst>
                                      </p:cBhvr>
                                      <p:to>
                                        <p:strVal val="visible"/>
                                      </p:to>
                                    </p:set>
                                    <p:animEffect transition="in" filter="blinds(horizontal)">
                                      <p:cBhvr>
                                        <p:cTn id="37"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 grpId="0" animBg="1"/>
      <p:bldP spid="141" grpId="0" animBg="1"/>
      <p:bldP spid="142" grpId="0" animBg="1"/>
      <p:bldP spid="143" grpId="0" animBg="1"/>
      <p:bldP spid="144" grpId="0" animBg="1"/>
      <p:bldP spid="145" grpId="0" animBg="1"/>
      <p:bldP spid="14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ext Box 1"/>
          <p:cNvSpPr txBox="1">
            <a:spLocks noChangeArrowheads="1"/>
          </p:cNvSpPr>
          <p:nvPr/>
        </p:nvSpPr>
        <p:spPr bwMode="auto">
          <a:xfrm>
            <a:off x="1302544" y="514350"/>
            <a:ext cx="6435329" cy="617935"/>
          </a:xfrm>
          <a:prstGeom prst="rect">
            <a:avLst/>
          </a:prstGeom>
          <a:noFill/>
          <a:ln w="21600">
            <a:noFill/>
            <a:round/>
            <a:headEnd/>
            <a:tailEnd/>
          </a:ln>
        </p:spPr>
        <p:txBody>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b="1" dirty="0">
                <a:cs typeface="Arial Unicode MS" pitchFamily="34" charset="-128"/>
              </a:rPr>
              <a:t>Kiwi Wearables – Improves motion-sensing technology development with the IBM Bluemix platform </a:t>
            </a:r>
          </a:p>
        </p:txBody>
      </p:sp>
      <p:sp>
        <p:nvSpPr>
          <p:cNvPr id="5123" name="Line 3"/>
          <p:cNvSpPr>
            <a:spLocks noChangeShapeType="1"/>
          </p:cNvSpPr>
          <p:nvPr/>
        </p:nvSpPr>
        <p:spPr bwMode="auto">
          <a:xfrm flipV="1">
            <a:off x="1340644" y="1200150"/>
            <a:ext cx="2297906" cy="0"/>
          </a:xfrm>
          <a:prstGeom prst="line">
            <a:avLst/>
          </a:prstGeom>
          <a:noFill/>
          <a:ln w="9398">
            <a:solidFill>
              <a:srgbClr val="000000"/>
            </a:solidFill>
            <a:miter lim="800000"/>
            <a:headEnd/>
            <a:tailEnd/>
          </a:ln>
        </p:spPr>
        <p:txBody>
          <a:bodyPr/>
          <a:lstStyle/>
          <a:p>
            <a:endParaRPr lang="en-US" dirty="0"/>
          </a:p>
        </p:txBody>
      </p:sp>
      <p:sp>
        <p:nvSpPr>
          <p:cNvPr id="5124" name="Rectangle 4"/>
          <p:cNvSpPr>
            <a:spLocks noChangeArrowheads="1"/>
          </p:cNvSpPr>
          <p:nvPr/>
        </p:nvSpPr>
        <p:spPr bwMode="auto">
          <a:xfrm>
            <a:off x="3984551" y="3440791"/>
            <a:ext cx="3714750" cy="566357"/>
          </a:xfrm>
          <a:prstGeom prst="rect">
            <a:avLst/>
          </a:prstGeom>
          <a:noFill/>
          <a:ln w="21600">
            <a:noFill/>
            <a:round/>
            <a:headEnd/>
            <a:tailEnd/>
          </a:ln>
        </p:spPr>
        <p:txBody>
          <a:bodyPr wrap="square" lIns="0" tIns="0" rIns="0" bIns="35100">
            <a:spAutoFit/>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sz="1200" i="1" dirty="0">
                <a:cs typeface="Arial Unicode MS" pitchFamily="34" charset="-128"/>
              </a:rPr>
              <a:t>“Bluemix allowed us to get a basic prototype running in just a few days versus months.”</a:t>
            </a:r>
          </a:p>
          <a:p>
            <a:pPr algn="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sz="1050" i="1" dirty="0">
                <a:latin typeface="+mn-lt"/>
                <a:cs typeface="Arial Unicode MS" pitchFamily="34" charset="-128"/>
              </a:rPr>
              <a:t>—Ali </a:t>
            </a:r>
            <a:r>
              <a:rPr lang="en-US" sz="1050" i="1" dirty="0" err="1">
                <a:latin typeface="+mn-lt"/>
                <a:cs typeface="Arial Unicode MS" pitchFamily="34" charset="-128"/>
              </a:rPr>
              <a:t>Nawab</a:t>
            </a:r>
            <a:r>
              <a:rPr lang="en-US" sz="1050" i="1" dirty="0">
                <a:latin typeface="+mn-lt"/>
                <a:cs typeface="Arial Unicode MS" pitchFamily="34" charset="-128"/>
              </a:rPr>
              <a:t>, chief executive officer, Kiwi Wearables</a:t>
            </a:r>
          </a:p>
        </p:txBody>
      </p:sp>
      <p:sp>
        <p:nvSpPr>
          <p:cNvPr id="5125" name="Text Box 8"/>
          <p:cNvSpPr txBox="1">
            <a:spLocks noChangeArrowheads="1"/>
          </p:cNvSpPr>
          <p:nvPr/>
        </p:nvSpPr>
        <p:spPr bwMode="auto">
          <a:xfrm>
            <a:off x="6153150" y="229792"/>
            <a:ext cx="981038" cy="138499"/>
          </a:xfrm>
          <a:prstGeom prst="rect">
            <a:avLst/>
          </a:prstGeom>
          <a:noFill/>
          <a:ln w="21590">
            <a:noFill/>
            <a:round/>
            <a:headEnd/>
            <a:tailEnd/>
          </a:ln>
        </p:spPr>
        <p:txBody>
          <a:bodyPr wrap="none" lIns="0" tIns="0" rIns="0" bIns="0">
            <a:spAutoFit/>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sz="900" dirty="0">
                <a:ea typeface="MS PGothic" pitchFamily="34" charset="-128"/>
              </a:rPr>
              <a:t>Computer Services</a:t>
            </a:r>
          </a:p>
        </p:txBody>
      </p:sp>
      <p:sp>
        <p:nvSpPr>
          <p:cNvPr id="5134" name="Text Placeholder 87"/>
          <p:cNvSpPr>
            <a:spLocks/>
          </p:cNvSpPr>
          <p:nvPr/>
        </p:nvSpPr>
        <p:spPr bwMode="auto">
          <a:xfrm>
            <a:off x="1306476" y="3943350"/>
            <a:ext cx="2465425" cy="800100"/>
          </a:xfrm>
          <a:prstGeom prst="rect">
            <a:avLst/>
          </a:prstGeom>
          <a:noFill/>
          <a:ln w="9525">
            <a:noFill/>
            <a:miter lim="800000"/>
            <a:headEnd/>
            <a:tailEnd/>
          </a:ln>
        </p:spPr>
        <p:txBody>
          <a:bodyPr lIns="68564" tIns="34282" rIns="68564" bIns="34282"/>
          <a:lstStyle/>
          <a:p>
            <a:pPr marL="85725" indent="-85725" algn="l" defTabSz="685800" eaLnBrk="0" hangingPunct="0">
              <a:buClr>
                <a:srgbClr val="1260B0"/>
              </a:buClr>
              <a:buSzPct val="125000"/>
              <a:tabLst>
                <a:tab pos="342900" algn="l"/>
              </a:tabLst>
              <a:defRPr/>
            </a:pPr>
            <a:r>
              <a:rPr lang="en-US" sz="1050" b="1" dirty="0">
                <a:latin typeface="Arial" pitchFamily="34" charset="0"/>
                <a:cs typeface="Arial Unicode MS" pitchFamily="34" charset="-128"/>
              </a:rPr>
              <a:t>Solution components</a:t>
            </a:r>
          </a:p>
          <a:p>
            <a:pPr marL="88106" indent="-88106" algn="l">
              <a:buFont typeface="Arial" pitchFamily="34" charset="0"/>
              <a:buChar char="•"/>
              <a:defRPr/>
            </a:pPr>
            <a:r>
              <a:rPr lang="en-US" sz="900" dirty="0">
                <a:latin typeface="Arial" pitchFamily="34" charset="0"/>
                <a:cs typeface="Arial Unicode MS" pitchFamily="34" charset="-128"/>
              </a:rPr>
              <a:t>IBM® Bluemix™</a:t>
            </a:r>
          </a:p>
          <a:p>
            <a:pPr marL="88106" indent="-88106" algn="l">
              <a:buFont typeface="Arial" pitchFamily="34" charset="0"/>
              <a:buChar char="•"/>
              <a:defRPr/>
            </a:pPr>
            <a:r>
              <a:rPr lang="en-US" sz="900" dirty="0">
                <a:latin typeface="Arial" pitchFamily="34" charset="0"/>
                <a:cs typeface="Arial Unicode MS" pitchFamily="34" charset="-128"/>
              </a:rPr>
              <a:t>Cloudant™</a:t>
            </a:r>
          </a:p>
          <a:p>
            <a:pPr marL="88106" indent="-88106" algn="l">
              <a:buFont typeface="Arial" pitchFamily="34" charset="0"/>
              <a:buChar char="•"/>
              <a:defRPr/>
            </a:pPr>
            <a:r>
              <a:rPr lang="en-US" sz="900" dirty="0">
                <a:latin typeface="Arial" pitchFamily="34" charset="0"/>
                <a:cs typeface="Arial Unicode MS" pitchFamily="34" charset="-128"/>
              </a:rPr>
              <a:t>Node.js</a:t>
            </a:r>
          </a:p>
          <a:p>
            <a:pPr marL="88106" indent="-88106" algn="l">
              <a:buFont typeface="Arial" pitchFamily="34" charset="0"/>
              <a:buChar char="•"/>
              <a:defRPr/>
            </a:pPr>
            <a:r>
              <a:rPr lang="en-US" sz="900" dirty="0" err="1">
                <a:latin typeface="Arial" pitchFamily="34" charset="0"/>
                <a:cs typeface="Arial Unicode MS" pitchFamily="34" charset="-128"/>
              </a:rPr>
              <a:t>Twilio</a:t>
            </a:r>
            <a:endParaRPr lang="en-US" sz="900" dirty="0">
              <a:latin typeface="Arial" pitchFamily="34" charset="0"/>
              <a:cs typeface="Arial Unicode MS" pitchFamily="34" charset="-128"/>
            </a:endParaRPr>
          </a:p>
        </p:txBody>
      </p:sp>
      <p:sp>
        <p:nvSpPr>
          <p:cNvPr id="5131" name="Rectangle 24"/>
          <p:cNvSpPr>
            <a:spLocks noChangeArrowheads="1"/>
          </p:cNvSpPr>
          <p:nvPr/>
        </p:nvSpPr>
        <p:spPr bwMode="auto">
          <a:xfrm>
            <a:off x="6067201" y="4925616"/>
            <a:ext cx="1691879" cy="160734"/>
          </a:xfrm>
          <a:prstGeom prst="rect">
            <a:avLst/>
          </a:prstGeom>
          <a:noFill/>
          <a:ln w="9525">
            <a:noFill/>
            <a:miter lim="800000"/>
            <a:headEnd/>
            <a:tailEnd/>
          </a:ln>
        </p:spPr>
        <p:txBody>
          <a:bodyPr tIns="34529" bIns="34529" anchor="b"/>
          <a:lstStyle/>
          <a:p>
            <a:pPr marL="300038" indent="-300038" algn="r" defTabSz="685800" eaLnBrk="0" hangingPunct="0"/>
            <a:r>
              <a:rPr lang="en-US" sz="600" dirty="0">
                <a:solidFill>
                  <a:schemeClr val="tx1"/>
                </a:solidFill>
                <a:cs typeface="Arial Unicode MS" pitchFamily="34" charset="-128"/>
              </a:rPr>
              <a:t>GMP14055-USEN-00</a:t>
            </a:r>
          </a:p>
        </p:txBody>
      </p:sp>
      <p:sp>
        <p:nvSpPr>
          <p:cNvPr id="5133" name="Rectangle 23"/>
          <p:cNvSpPr>
            <a:spLocks noChangeArrowheads="1"/>
          </p:cNvSpPr>
          <p:nvPr/>
        </p:nvSpPr>
        <p:spPr bwMode="auto">
          <a:xfrm>
            <a:off x="3992526" y="2514600"/>
            <a:ext cx="3717169" cy="738664"/>
          </a:xfrm>
          <a:prstGeom prst="rect">
            <a:avLst/>
          </a:prstGeom>
          <a:noFill/>
          <a:ln w="9525">
            <a:noFill/>
            <a:miter lim="800000"/>
            <a:headEnd/>
            <a:tailEnd/>
          </a:ln>
        </p:spPr>
        <p:txBody>
          <a:bodyPr wrap="square" lIns="0" tIns="0" rIns="0">
            <a:spAutoFit/>
          </a:bodyPr>
          <a:lstStyle/>
          <a:p>
            <a:pPr algn="l" defTabSz="685800"/>
            <a:r>
              <a:rPr lang="en-US" sz="900" b="1" dirty="0">
                <a:solidFill>
                  <a:schemeClr val="tx1"/>
                </a:solidFill>
                <a:ea typeface="MS PGothic" pitchFamily="34" charset="-128"/>
                <a:cs typeface="Arial Unicode MS" pitchFamily="34" charset="-128"/>
              </a:rPr>
              <a:t>The transformation:</a:t>
            </a:r>
            <a:r>
              <a:rPr lang="en-US" sz="900" dirty="0">
                <a:solidFill>
                  <a:schemeClr val="tx1"/>
                </a:solidFill>
                <a:ea typeface="MS PGothic" pitchFamily="34" charset="-128"/>
                <a:cs typeface="Arial Unicode MS" pitchFamily="34" charset="-128"/>
              </a:rPr>
              <a:t> </a:t>
            </a:r>
            <a:r>
              <a:rPr lang="en-US" sz="900" dirty="0">
                <a:ea typeface="MS PGothic" pitchFamily="34" charset="-128"/>
                <a:cs typeface="Arial Unicode MS" pitchFamily="34" charset="-128"/>
              </a:rPr>
              <a:t>“Kiwi Wearables sought to design and deliver its motion-sensing technology solutions faster and with expanded capabilities. With the IBM Bluemix platform’s cloud-based environment and enhanced capabilities, Kiwi reduced its proof of concept (POC) times and can now connect large numbers of disparate devices.” </a:t>
            </a:r>
            <a:endParaRPr lang="en-US" sz="900" dirty="0">
              <a:solidFill>
                <a:schemeClr val="tx1"/>
              </a:solidFill>
              <a:ea typeface="MS PGothic" pitchFamily="34" charset="-128"/>
              <a:cs typeface="Arial Unicode MS" pitchFamily="34" charset="-128"/>
            </a:endParaRPr>
          </a:p>
        </p:txBody>
      </p:sp>
      <p:sp>
        <p:nvSpPr>
          <p:cNvPr id="2" name="Text Box 3"/>
          <p:cNvSpPr txBox="1">
            <a:spLocks noChangeArrowheads="1"/>
          </p:cNvSpPr>
          <p:nvPr/>
        </p:nvSpPr>
        <p:spPr bwMode="auto">
          <a:xfrm>
            <a:off x="1302544" y="2059782"/>
            <a:ext cx="2469356" cy="626269"/>
          </a:xfrm>
          <a:prstGeom prst="rect">
            <a:avLst/>
          </a:prstGeom>
          <a:noFill/>
          <a:ln w="21600">
            <a:noFill/>
            <a:round/>
            <a:headEnd/>
            <a:tailEnd/>
          </a:ln>
        </p:spPr>
        <p:txBody>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b="1" dirty="0">
                <a:solidFill>
                  <a:srgbClr val="7FBA00"/>
                </a:solidFill>
                <a:cs typeface="Arial Unicode MS" pitchFamily="34" charset="-128"/>
              </a:rPr>
              <a:t>Offers </a:t>
            </a:r>
            <a:r>
              <a:rPr lang="en-US" b="1" dirty="0" smtClean="0">
                <a:solidFill>
                  <a:srgbClr val="7FBA00"/>
                </a:solidFill>
                <a:cs typeface="Arial Unicode MS" pitchFamily="34" charset="-128"/>
              </a:rPr>
              <a:t>scalability and </a:t>
            </a:r>
            <a:r>
              <a:rPr lang="en-US" b="1" dirty="0">
                <a:solidFill>
                  <a:srgbClr val="7FBA00"/>
                </a:solidFill>
                <a:cs typeface="Arial Unicode MS" pitchFamily="34" charset="-128"/>
              </a:rPr>
              <a:t>choice </a:t>
            </a:r>
            <a:endParaRPr lang="en-US" b="1" dirty="0" smtClean="0">
              <a:solidFill>
                <a:srgbClr val="7FBA00"/>
              </a:solidFill>
              <a:cs typeface="Arial Unicode MS" pitchFamily="34" charset="-128"/>
            </a:endParaRPr>
          </a:p>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sz="1050" dirty="0">
                <a:solidFill>
                  <a:srgbClr val="5F5D5E"/>
                </a:solidFill>
                <a:cs typeface="Arial Unicode MS" pitchFamily="34" charset="-128"/>
              </a:rPr>
              <a:t>with IBM, open source and third-party tools available through the IBM® Bluemix™ catalog</a:t>
            </a:r>
            <a:endParaRPr lang="en-US" sz="1050" dirty="0">
              <a:solidFill>
                <a:srgbClr val="5F5D5E"/>
              </a:solidFill>
              <a:ea typeface="MS PGothic" pitchFamily="34" charset="-128"/>
            </a:endParaRPr>
          </a:p>
        </p:txBody>
      </p:sp>
      <p:sp>
        <p:nvSpPr>
          <p:cNvPr id="5135" name="Rectangle 7"/>
          <p:cNvSpPr>
            <a:spLocks noChangeArrowheads="1"/>
          </p:cNvSpPr>
          <p:nvPr/>
        </p:nvSpPr>
        <p:spPr bwMode="auto">
          <a:xfrm>
            <a:off x="1302544" y="2857500"/>
            <a:ext cx="2412206" cy="628650"/>
          </a:xfrm>
          <a:prstGeom prst="rect">
            <a:avLst/>
          </a:prstGeom>
          <a:noFill/>
          <a:ln w="21600">
            <a:noFill/>
            <a:round/>
            <a:headEnd/>
            <a:tailEnd/>
          </a:ln>
        </p:spPr>
        <p:txBody>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b="1" dirty="0">
                <a:solidFill>
                  <a:srgbClr val="0099B5"/>
                </a:solidFill>
                <a:cs typeface="Arial Unicode MS" pitchFamily="34" charset="-128"/>
              </a:rPr>
              <a:t>Saves licensing </a:t>
            </a:r>
            <a:r>
              <a:rPr lang="en-US" b="1" dirty="0" smtClean="0">
                <a:solidFill>
                  <a:srgbClr val="0099B5"/>
                </a:solidFill>
                <a:cs typeface="Arial Unicode MS" pitchFamily="34" charset="-128"/>
              </a:rPr>
              <a:t>expenses</a:t>
            </a:r>
          </a:p>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sz="1050" dirty="0">
                <a:solidFill>
                  <a:srgbClr val="5F5D5E"/>
                </a:solidFill>
                <a:cs typeface="Arial Unicode MS" pitchFamily="34" charset="-128"/>
              </a:rPr>
              <a:t>with pay-as-you-use applications, application programming interfaces  and software development kits</a:t>
            </a:r>
          </a:p>
        </p:txBody>
      </p:sp>
      <p:sp>
        <p:nvSpPr>
          <p:cNvPr id="5137" name="Rectangle 5"/>
          <p:cNvSpPr>
            <a:spLocks noChangeArrowheads="1"/>
          </p:cNvSpPr>
          <p:nvPr/>
        </p:nvSpPr>
        <p:spPr bwMode="auto">
          <a:xfrm>
            <a:off x="1302544" y="1257300"/>
            <a:ext cx="2412206" cy="628650"/>
          </a:xfrm>
          <a:prstGeom prst="rect">
            <a:avLst/>
          </a:prstGeom>
          <a:noFill/>
          <a:ln w="21600">
            <a:noFill/>
            <a:round/>
            <a:headEnd/>
            <a:tailEnd/>
          </a:ln>
        </p:spPr>
        <p:txBody>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b="1" dirty="0">
                <a:solidFill>
                  <a:srgbClr val="FF9933"/>
                </a:solidFill>
                <a:cs typeface="Arial Unicode MS" pitchFamily="34" charset="-128"/>
              </a:rPr>
              <a:t>75% </a:t>
            </a:r>
            <a:r>
              <a:rPr lang="en-US" b="1" dirty="0" smtClean="0">
                <a:solidFill>
                  <a:srgbClr val="FF9933"/>
                </a:solidFill>
                <a:cs typeface="Arial Unicode MS" pitchFamily="34" charset="-128"/>
              </a:rPr>
              <a:t>decrease</a:t>
            </a:r>
          </a:p>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sz="1050" dirty="0">
                <a:solidFill>
                  <a:srgbClr val="5F5D5E"/>
                </a:solidFill>
                <a:cs typeface="Arial Unicode MS" pitchFamily="34" charset="-128"/>
              </a:rPr>
              <a:t>in proof of concept (POC) development and release times</a:t>
            </a:r>
          </a:p>
        </p:txBody>
      </p:sp>
      <p:pic>
        <p:nvPicPr>
          <p:cNvPr id="1026" name="Picture 2" descr="Kiwi Hom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72200" y="4273080"/>
            <a:ext cx="1534655" cy="61831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4" cstate="print">
            <a:extLst>
              <a:ext uri="{28A0092B-C50C-407E-A947-70E740481C1C}">
                <a14:useLocalDpi xmlns:a14="http://schemas.microsoft.com/office/drawing/2010/main" val="0"/>
              </a:ext>
            </a:extLst>
          </a:blip>
          <a:srcRect t="26869" b="30329"/>
          <a:stretch/>
        </p:blipFill>
        <p:spPr>
          <a:xfrm>
            <a:off x="4016686" y="1225282"/>
            <a:ext cx="3742394" cy="1232168"/>
          </a:xfrm>
          <a:prstGeom prst="rect">
            <a:avLst/>
          </a:prstGeom>
        </p:spPr>
      </p:pic>
    </p:spTree>
    <p:extLst>
      <p:ext uri="{BB962C8B-B14F-4D97-AF65-F5344CB8AC3E}">
        <p14:creationId xmlns:p14="http://schemas.microsoft.com/office/powerpoint/2010/main" val="2582567277"/>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 Box 1"/>
          <p:cNvSpPr txBox="1">
            <a:spLocks noChangeArrowheads="1"/>
          </p:cNvSpPr>
          <p:nvPr/>
        </p:nvSpPr>
        <p:spPr bwMode="auto">
          <a:xfrm>
            <a:off x="1354931" y="472679"/>
            <a:ext cx="6435329" cy="617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a:lstStyle>
            <a:lvl1pPr>
              <a:tabLst>
                <a:tab pos="0" algn="l"/>
                <a:tab pos="457200" algn="l"/>
                <a:tab pos="914400" algn="l"/>
                <a:tab pos="1371600" algn="l"/>
                <a:tab pos="1828800" algn="l"/>
                <a:tab pos="2286000" algn="l"/>
                <a:tab pos="2743200" algn="l"/>
                <a:tab pos="3200400" algn="l"/>
                <a:tab pos="3657600" algn="l"/>
                <a:tab pos="4114800" algn="l"/>
                <a:tab pos="4572000" algn="l"/>
                <a:tab pos="5486400" algn="l"/>
                <a:tab pos="5943600" algn="l"/>
                <a:tab pos="6400800" algn="l"/>
                <a:tab pos="6858000" algn="l"/>
                <a:tab pos="7315200" algn="l"/>
                <a:tab pos="7772400" algn="l"/>
                <a:tab pos="8229600" algn="l"/>
                <a:tab pos="8686800" algn="l"/>
                <a:tab pos="9144000" algn="l"/>
              </a:tabLst>
              <a:defRPr sz="3200">
                <a:solidFill>
                  <a:srgbClr val="5F5D5E"/>
                </a:solidFill>
                <a:latin typeface="Arial" charset="0"/>
                <a:ea typeface="Arial Unicode MS" pitchFamily="34" charset="-128"/>
                <a:cs typeface="Arial Unicode MS" pitchFamily="34" charset="-128"/>
              </a:defRPr>
            </a:lvl1pPr>
            <a:lvl2pPr>
              <a:tabLst>
                <a:tab pos="0" algn="l"/>
                <a:tab pos="457200" algn="l"/>
                <a:tab pos="914400" algn="l"/>
                <a:tab pos="1371600" algn="l"/>
                <a:tab pos="1828800" algn="l"/>
                <a:tab pos="2286000" algn="l"/>
                <a:tab pos="2743200" algn="l"/>
                <a:tab pos="3200400" algn="l"/>
                <a:tab pos="3657600" algn="l"/>
                <a:tab pos="4114800" algn="l"/>
                <a:tab pos="4572000" algn="l"/>
                <a:tab pos="5486400" algn="l"/>
                <a:tab pos="5943600" algn="l"/>
                <a:tab pos="6400800" algn="l"/>
                <a:tab pos="6858000" algn="l"/>
                <a:tab pos="7315200" algn="l"/>
                <a:tab pos="7772400" algn="l"/>
                <a:tab pos="8229600" algn="l"/>
                <a:tab pos="8686800" algn="l"/>
                <a:tab pos="9144000" algn="l"/>
              </a:tabLst>
              <a:defRPr sz="2800">
                <a:solidFill>
                  <a:srgbClr val="5F5D5E"/>
                </a:solidFill>
                <a:latin typeface="Arial" charset="0"/>
                <a:ea typeface="Arial Unicode MS" pitchFamily="34" charset="-128"/>
                <a:cs typeface="Arial Unicode MS" pitchFamily="34" charset="-128"/>
              </a:defRPr>
            </a:lvl2pPr>
            <a:lvl3pPr>
              <a:tabLst>
                <a:tab pos="0" algn="l"/>
                <a:tab pos="457200" algn="l"/>
                <a:tab pos="914400" algn="l"/>
                <a:tab pos="1371600" algn="l"/>
                <a:tab pos="1828800" algn="l"/>
                <a:tab pos="2286000" algn="l"/>
                <a:tab pos="2743200" algn="l"/>
                <a:tab pos="3200400" algn="l"/>
                <a:tab pos="3657600" algn="l"/>
                <a:tab pos="4114800" algn="l"/>
                <a:tab pos="45720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3pPr>
            <a:lvl4pPr>
              <a:tabLst>
                <a:tab pos="0" algn="l"/>
                <a:tab pos="457200" algn="l"/>
                <a:tab pos="914400" algn="l"/>
                <a:tab pos="1371600" algn="l"/>
                <a:tab pos="1828800" algn="l"/>
                <a:tab pos="2286000" algn="l"/>
                <a:tab pos="2743200" algn="l"/>
                <a:tab pos="3200400" algn="l"/>
                <a:tab pos="3657600" algn="l"/>
                <a:tab pos="4114800" algn="l"/>
                <a:tab pos="45720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4pPr>
            <a:lvl5pPr>
              <a:tabLst>
                <a:tab pos="0" algn="l"/>
                <a:tab pos="457200" algn="l"/>
                <a:tab pos="914400" algn="l"/>
                <a:tab pos="1371600" algn="l"/>
                <a:tab pos="1828800" algn="l"/>
                <a:tab pos="2286000" algn="l"/>
                <a:tab pos="2743200" algn="l"/>
                <a:tab pos="3200400" algn="l"/>
                <a:tab pos="3657600" algn="l"/>
                <a:tab pos="4114800" algn="l"/>
                <a:tab pos="45720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5pPr>
            <a:lvl6pPr>
              <a:tabLst>
                <a:tab pos="0" algn="l"/>
                <a:tab pos="457200" algn="l"/>
                <a:tab pos="914400" algn="l"/>
                <a:tab pos="1371600" algn="l"/>
                <a:tab pos="1828800" algn="l"/>
                <a:tab pos="2286000" algn="l"/>
                <a:tab pos="2743200" algn="l"/>
                <a:tab pos="3200400" algn="l"/>
                <a:tab pos="3657600" algn="l"/>
                <a:tab pos="4114800" algn="l"/>
                <a:tab pos="45720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6pPr>
            <a:lvl7pPr>
              <a:tabLst>
                <a:tab pos="0" algn="l"/>
                <a:tab pos="457200" algn="l"/>
                <a:tab pos="914400" algn="l"/>
                <a:tab pos="1371600" algn="l"/>
                <a:tab pos="1828800" algn="l"/>
                <a:tab pos="2286000" algn="l"/>
                <a:tab pos="2743200" algn="l"/>
                <a:tab pos="3200400" algn="l"/>
                <a:tab pos="3657600" algn="l"/>
                <a:tab pos="4114800" algn="l"/>
                <a:tab pos="45720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7pPr>
            <a:lvl8pPr>
              <a:tabLst>
                <a:tab pos="0" algn="l"/>
                <a:tab pos="457200" algn="l"/>
                <a:tab pos="914400" algn="l"/>
                <a:tab pos="1371600" algn="l"/>
                <a:tab pos="1828800" algn="l"/>
                <a:tab pos="2286000" algn="l"/>
                <a:tab pos="2743200" algn="l"/>
                <a:tab pos="3200400" algn="l"/>
                <a:tab pos="3657600" algn="l"/>
                <a:tab pos="4114800" algn="l"/>
                <a:tab pos="45720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8pPr>
            <a:lvl9pPr>
              <a:tabLst>
                <a:tab pos="0" algn="l"/>
                <a:tab pos="457200" algn="l"/>
                <a:tab pos="914400" algn="l"/>
                <a:tab pos="1371600" algn="l"/>
                <a:tab pos="1828800" algn="l"/>
                <a:tab pos="2286000" algn="l"/>
                <a:tab pos="2743200" algn="l"/>
                <a:tab pos="3200400" algn="l"/>
                <a:tab pos="3657600" algn="l"/>
                <a:tab pos="4114800" algn="l"/>
                <a:tab pos="45720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9pPr>
          </a:lstStyle>
          <a:p>
            <a:pPr algn="l">
              <a:buClrTx/>
            </a:pPr>
            <a:r>
              <a:rPr lang="en-US" altLang="en-US" sz="1800" b="1" dirty="0">
                <a:solidFill>
                  <a:srgbClr val="000000"/>
                </a:solidFill>
                <a:cs typeface="Arial" charset="0"/>
              </a:rPr>
              <a:t>Jibes - uses IBM </a:t>
            </a:r>
            <a:r>
              <a:rPr lang="en-US" altLang="en-US" sz="1800" b="1" dirty="0" err="1">
                <a:solidFill>
                  <a:srgbClr val="000000"/>
                </a:solidFill>
                <a:cs typeface="Arial" charset="0"/>
              </a:rPr>
              <a:t>Bluemix</a:t>
            </a:r>
            <a:r>
              <a:rPr lang="en-US" altLang="en-US" sz="1800" b="1" dirty="0">
                <a:solidFill>
                  <a:srgbClr val="000000"/>
                </a:solidFill>
                <a:cs typeface="Arial" charset="0"/>
              </a:rPr>
              <a:t> to speed analytics time-to-insight by up to 75 percent</a:t>
            </a:r>
          </a:p>
        </p:txBody>
      </p:sp>
      <p:sp>
        <p:nvSpPr>
          <p:cNvPr id="6147" name="Text Box 2"/>
          <p:cNvSpPr txBox="1">
            <a:spLocks noChangeArrowheads="1"/>
          </p:cNvSpPr>
          <p:nvPr/>
        </p:nvSpPr>
        <p:spPr bwMode="auto">
          <a:xfrm>
            <a:off x="1306116" y="1943100"/>
            <a:ext cx="2247900" cy="692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5F5D5E"/>
                </a:solidFill>
                <a:latin typeface="Arial" charset="0"/>
                <a:ea typeface="Arial Unicode MS" pitchFamily="34" charset="-128"/>
                <a:cs typeface="Arial Unicode MS" pitchFamily="34" charset="-128"/>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5F5D5E"/>
                </a:solidFill>
                <a:latin typeface="Arial" charset="0"/>
                <a:ea typeface="Arial Unicode MS" pitchFamily="34" charset="-128"/>
                <a:cs typeface="Arial Unicode MS" pitchFamily="34" charset="-128"/>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5pPr>
            <a:lvl6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6pPr>
            <a:lvl7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7pPr>
            <a:lvl8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8pPr>
            <a:lvl9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9pPr>
          </a:lstStyle>
          <a:p>
            <a:pPr algn="l">
              <a:buClrTx/>
              <a:buFontTx/>
              <a:buNone/>
            </a:pPr>
            <a:r>
              <a:rPr lang="en-US" altLang="en-US" sz="1350" b="1">
                <a:solidFill>
                  <a:srgbClr val="7FBA00"/>
                </a:solidFill>
                <a:cs typeface="Arial" charset="0"/>
              </a:rPr>
              <a:t>30% anticipated increase</a:t>
            </a:r>
          </a:p>
          <a:p>
            <a:pPr algn="l" eaLnBrk="0" hangingPunct="0">
              <a:buClrTx/>
            </a:pPr>
            <a:r>
              <a:rPr lang="en-US" altLang="en-US" sz="1050">
                <a:solidFill>
                  <a:srgbClr val="000000"/>
                </a:solidFill>
                <a:cs typeface="Arial" charset="0"/>
              </a:rPr>
              <a:t>in revenue</a:t>
            </a:r>
            <a:endParaRPr lang="en-US" altLang="en-US" sz="1050">
              <a:ea typeface="MS PGothic" pitchFamily="34" charset="-128"/>
              <a:cs typeface="Arial" charset="0"/>
            </a:endParaRPr>
          </a:p>
        </p:txBody>
      </p:sp>
      <p:sp>
        <p:nvSpPr>
          <p:cNvPr id="6148" name="Line 3"/>
          <p:cNvSpPr>
            <a:spLocks noChangeShapeType="1"/>
          </p:cNvSpPr>
          <p:nvPr/>
        </p:nvSpPr>
        <p:spPr bwMode="auto">
          <a:xfrm>
            <a:off x="1421606" y="1143000"/>
            <a:ext cx="1914525" cy="1191"/>
          </a:xfrm>
          <a:prstGeom prst="line">
            <a:avLst/>
          </a:prstGeom>
          <a:noFill/>
          <a:ln w="9360">
            <a:solidFill>
              <a:srgbClr val="000000"/>
            </a:solidFill>
            <a:miter lim="800000"/>
            <a:headEnd/>
            <a:tailEnd/>
          </a:ln>
          <a:extLst>
            <a:ext uri="{909E8E84-426E-40DD-AFC4-6F175D3DCCD1}">
              <a14:hiddenFill xmlns:a14="http://schemas.microsoft.com/office/drawing/2010/main">
                <a:noFill/>
              </a14:hiddenFill>
            </a:ext>
          </a:extLst>
        </p:spPr>
        <p:txBody>
          <a:bodyPr/>
          <a:lstStyle/>
          <a:p>
            <a:pPr algn="l"/>
            <a:endParaRPr lang="en-US" smtClean="0"/>
          </a:p>
        </p:txBody>
      </p:sp>
      <p:sp>
        <p:nvSpPr>
          <p:cNvPr id="6149" name="Rectangle 4"/>
          <p:cNvSpPr>
            <a:spLocks noChangeArrowheads="1"/>
          </p:cNvSpPr>
          <p:nvPr/>
        </p:nvSpPr>
        <p:spPr bwMode="auto">
          <a:xfrm>
            <a:off x="4035436" y="3600450"/>
            <a:ext cx="3565515" cy="566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wrap="square" lIns="0" tIns="0" rIns="0" bIns="35100">
            <a:spAutoFit/>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altLang="en-US" sz="1200" i="1" dirty="0"/>
              <a:t>"The customer discovers the value on their own … </a:t>
            </a:r>
            <a:br>
              <a:rPr lang="en-US" altLang="en-US" sz="1200" i="1" dirty="0"/>
            </a:br>
            <a:r>
              <a:rPr lang="en-US" altLang="en-US" sz="1200" i="1" dirty="0"/>
              <a:t>Wins will be easier."</a:t>
            </a:r>
          </a:p>
          <a:p>
            <a:pPr algn="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altLang="en-US" sz="1050" i="1" dirty="0"/>
              <a:t>—Ivo-Paul </a:t>
            </a:r>
            <a:r>
              <a:rPr lang="en-US" altLang="en-US" sz="1050" i="1" dirty="0" err="1"/>
              <a:t>Tummers</a:t>
            </a:r>
            <a:r>
              <a:rPr lang="en-US" altLang="en-US" sz="1050" i="1" dirty="0"/>
              <a:t>, CEO, Jibes</a:t>
            </a:r>
            <a:endParaRPr lang="en-US" altLang="en-US" sz="1200" dirty="0">
              <a:ea typeface="MS PGothic" pitchFamily="34" charset="-128"/>
            </a:endParaRPr>
          </a:p>
        </p:txBody>
      </p:sp>
      <p:sp>
        <p:nvSpPr>
          <p:cNvPr id="6150" name="Rectangle 5"/>
          <p:cNvSpPr>
            <a:spLocks noChangeArrowheads="1"/>
          </p:cNvSpPr>
          <p:nvPr/>
        </p:nvSpPr>
        <p:spPr bwMode="auto">
          <a:xfrm>
            <a:off x="1302544" y="1179910"/>
            <a:ext cx="2287191" cy="669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altLang="en-US" b="1" smtClean="0">
                <a:solidFill>
                  <a:srgbClr val="FF9933"/>
                </a:solidFill>
              </a:rPr>
              <a:t>Up to 75% reduction</a:t>
            </a:r>
          </a:p>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altLang="en-US" sz="1050"/>
              <a:t>in time to insight</a:t>
            </a:r>
            <a:endParaRPr lang="en-US" altLang="en-US" sz="1050">
              <a:solidFill>
                <a:srgbClr val="5F5D5E"/>
              </a:solidFill>
            </a:endParaRPr>
          </a:p>
        </p:txBody>
      </p:sp>
      <p:sp>
        <p:nvSpPr>
          <p:cNvPr id="6151" name="Rectangle 6"/>
          <p:cNvSpPr>
            <a:spLocks noChangeArrowheads="1"/>
          </p:cNvSpPr>
          <p:nvPr/>
        </p:nvSpPr>
        <p:spPr bwMode="auto">
          <a:xfrm>
            <a:off x="1310879" y="2800350"/>
            <a:ext cx="22288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altLang="en-US" b="1" smtClean="0">
                <a:solidFill>
                  <a:srgbClr val="0099B5"/>
                </a:solidFill>
              </a:rPr>
              <a:t>Minimal investment</a:t>
            </a:r>
          </a:p>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altLang="en-US" sz="1050"/>
              <a:t>to test analytics strategies</a:t>
            </a:r>
            <a:endParaRPr lang="en-US" altLang="en-US" sz="1050">
              <a:solidFill>
                <a:srgbClr val="5F5D5E"/>
              </a:solidFill>
            </a:endParaRPr>
          </a:p>
        </p:txBody>
      </p:sp>
      <p:sp>
        <p:nvSpPr>
          <p:cNvPr id="6152" name="Text Box 7"/>
          <p:cNvSpPr txBox="1">
            <a:spLocks noChangeArrowheads="1"/>
          </p:cNvSpPr>
          <p:nvPr/>
        </p:nvSpPr>
        <p:spPr bwMode="auto">
          <a:xfrm>
            <a:off x="5762625" y="391716"/>
            <a:ext cx="138113" cy="34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algn="l"/>
            <a:endParaRPr lang="en-US" altLang="en-US" smtClean="0">
              <a:cs typeface="Arial Unicode MS" pitchFamily="34" charset="-128"/>
            </a:endParaRPr>
          </a:p>
        </p:txBody>
      </p:sp>
      <p:sp>
        <p:nvSpPr>
          <p:cNvPr id="6153" name="Text Box 8"/>
          <p:cNvSpPr txBox="1">
            <a:spLocks noChangeArrowheads="1"/>
          </p:cNvSpPr>
          <p:nvPr/>
        </p:nvSpPr>
        <p:spPr bwMode="auto">
          <a:xfrm>
            <a:off x="5429250" y="285750"/>
            <a:ext cx="1693069" cy="142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67500" tIns="33750" rIns="67500" bIns="3375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5F5D5E"/>
                </a:solidFill>
                <a:latin typeface="Arial" charset="0"/>
                <a:ea typeface="Arial Unicode MS" pitchFamily="34" charset="-128"/>
                <a:cs typeface="Arial Unicode MS" pitchFamily="34" charset="-128"/>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5F5D5E"/>
                </a:solidFill>
                <a:latin typeface="Arial" charset="0"/>
                <a:ea typeface="Arial Unicode MS" pitchFamily="34" charset="-128"/>
                <a:cs typeface="Arial Unicode MS" pitchFamily="34" charset="-128"/>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5pPr>
            <a:lvl6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6pPr>
            <a:lvl7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7pPr>
            <a:lvl8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8pPr>
            <a:lvl9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9pPr>
          </a:lstStyle>
          <a:p>
            <a:pPr algn="r">
              <a:buClrTx/>
              <a:buFontTx/>
              <a:buNone/>
            </a:pPr>
            <a:r>
              <a:rPr lang="en-US" altLang="en-US" sz="750" dirty="0">
                <a:solidFill>
                  <a:srgbClr val="000000"/>
                </a:solidFill>
                <a:ea typeface="MS PGothic" pitchFamily="34" charset="-128"/>
                <a:cs typeface="Arial" charset="0"/>
              </a:rPr>
              <a:t>Computer Services</a:t>
            </a:r>
          </a:p>
        </p:txBody>
      </p:sp>
      <p:sp>
        <p:nvSpPr>
          <p:cNvPr id="6154" name="Text Box 15"/>
          <p:cNvSpPr txBox="1">
            <a:spLocks noChangeArrowheads="1"/>
          </p:cNvSpPr>
          <p:nvPr/>
        </p:nvSpPr>
        <p:spPr bwMode="auto">
          <a:xfrm>
            <a:off x="1310878" y="285750"/>
            <a:ext cx="2232422" cy="14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wrap="none" lIns="67500" tIns="33750" rIns="67500" bIns="3375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5F5D5E"/>
                </a:solidFill>
                <a:latin typeface="Arial" charset="0"/>
                <a:ea typeface="Arial Unicode MS" pitchFamily="34" charset="-128"/>
                <a:cs typeface="Arial Unicode MS" pitchFamily="34" charset="-128"/>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5F5D5E"/>
                </a:solidFill>
                <a:latin typeface="Arial" charset="0"/>
                <a:ea typeface="Arial Unicode MS" pitchFamily="34" charset="-128"/>
                <a:cs typeface="Arial Unicode MS" pitchFamily="34" charset="-128"/>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5pPr>
            <a:lvl6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6pPr>
            <a:lvl7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7pPr>
            <a:lvl8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8pPr>
            <a:lvl9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9pPr>
          </a:lstStyle>
          <a:p>
            <a:pPr algn="l">
              <a:buClrTx/>
              <a:buFontTx/>
              <a:buNone/>
            </a:pPr>
            <a:r>
              <a:rPr lang="en-US" altLang="en-US" sz="600">
                <a:solidFill>
                  <a:srgbClr val="000000"/>
                </a:solidFill>
                <a:cs typeface="Arial" charset="0"/>
              </a:rPr>
              <a:t>IBM Software – Cloud</a:t>
            </a:r>
          </a:p>
        </p:txBody>
      </p:sp>
      <p:sp>
        <p:nvSpPr>
          <p:cNvPr id="6155" name="Text Box 16"/>
          <p:cNvSpPr txBox="1">
            <a:spLocks noChangeArrowheads="1"/>
          </p:cNvSpPr>
          <p:nvPr/>
        </p:nvSpPr>
        <p:spPr bwMode="auto">
          <a:xfrm>
            <a:off x="1314450" y="3598069"/>
            <a:ext cx="1714500" cy="246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wrap="none" lIns="67500" tIns="33750" rIns="67500" bIns="3375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5F5D5E"/>
                </a:solidFill>
                <a:latin typeface="Arial" charset="0"/>
                <a:ea typeface="Arial Unicode MS" pitchFamily="34" charset="-128"/>
                <a:cs typeface="Arial Unicode MS" pitchFamily="34" charset="-128"/>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5F5D5E"/>
                </a:solidFill>
                <a:latin typeface="Arial" charset="0"/>
                <a:ea typeface="Arial Unicode MS" pitchFamily="34" charset="-128"/>
                <a:cs typeface="Arial Unicode MS" pitchFamily="34" charset="-128"/>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5F5D5E"/>
                </a:solidFill>
                <a:latin typeface="Arial" charset="0"/>
                <a:ea typeface="Arial Unicode MS" pitchFamily="34" charset="-128"/>
                <a:cs typeface="Arial Unicode MS" pitchFamily="34" charset="-128"/>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5pPr>
            <a:lvl6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6pPr>
            <a:lvl7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7pPr>
            <a:lvl8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8pPr>
            <a:lvl9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5F5D5E"/>
                </a:solidFill>
                <a:latin typeface="Arial" charset="0"/>
                <a:ea typeface="Arial Unicode MS" pitchFamily="34" charset="-128"/>
                <a:cs typeface="Arial Unicode MS" pitchFamily="34" charset="-128"/>
              </a:defRPr>
            </a:lvl9pPr>
          </a:lstStyle>
          <a:p>
            <a:pPr algn="l"/>
            <a:r>
              <a:rPr lang="en-US" altLang="en-US" sz="1050" b="1">
                <a:solidFill>
                  <a:srgbClr val="000000"/>
                </a:solidFill>
                <a:cs typeface="Arial" charset="0"/>
              </a:rPr>
              <a:t>Solution components</a:t>
            </a:r>
          </a:p>
        </p:txBody>
      </p:sp>
      <p:sp>
        <p:nvSpPr>
          <p:cNvPr id="6156" name="Rectangle 1"/>
          <p:cNvSpPr>
            <a:spLocks noChangeArrowheads="1"/>
          </p:cNvSpPr>
          <p:nvPr/>
        </p:nvSpPr>
        <p:spPr bwMode="auto">
          <a:xfrm>
            <a:off x="4000500" y="2562226"/>
            <a:ext cx="38862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l"/>
            <a:r>
              <a:rPr lang="en-US" altLang="en-US" sz="900" b="1" dirty="0">
                <a:cs typeface="Arial Unicode MS" pitchFamily="34" charset="-128"/>
              </a:rPr>
              <a:t>The transformation: </a:t>
            </a:r>
            <a:r>
              <a:rPr lang="en-US" altLang="en-US" sz="900" dirty="0">
                <a:cs typeface="Arial Unicode MS" pitchFamily="34" charset="-128"/>
              </a:rPr>
              <a:t>Previously, when Jibes sold an analytics </a:t>
            </a:r>
            <a:br>
              <a:rPr lang="en-US" altLang="en-US" sz="900" dirty="0">
                <a:cs typeface="Arial Unicode MS" pitchFamily="34" charset="-128"/>
              </a:rPr>
            </a:br>
            <a:r>
              <a:rPr lang="en-US" altLang="en-US" sz="900" dirty="0">
                <a:cs typeface="Arial Unicode MS" pitchFamily="34" charset="-128"/>
              </a:rPr>
              <a:t>project, it had to deploy software on the client’s premises. Clients balked at the upfront investment, wanting first to see a proof of concept. Now, Jibes taps into the cloud-based IBM </a:t>
            </a:r>
            <a:r>
              <a:rPr lang="en-US" altLang="en-US" sz="900" dirty="0" err="1">
                <a:cs typeface="Arial Unicode MS" pitchFamily="34" charset="-128"/>
              </a:rPr>
              <a:t>Bluemix</a:t>
            </a:r>
            <a:r>
              <a:rPr lang="en-US" altLang="en-US" sz="900" dirty="0">
                <a:cs typeface="Arial Unicode MS" pitchFamily="34" charset="-128"/>
              </a:rPr>
              <a:t> and IBM </a:t>
            </a:r>
            <a:r>
              <a:rPr lang="en-US" altLang="en-US" sz="900" dirty="0" err="1">
                <a:cs typeface="Arial Unicode MS" pitchFamily="34" charset="-128"/>
              </a:rPr>
              <a:t>DataWorks</a:t>
            </a:r>
            <a:r>
              <a:rPr lang="en-US" altLang="en-US" sz="900" dirty="0">
                <a:cs typeface="Arial Unicode MS" pitchFamily="34" charset="-128"/>
              </a:rPr>
              <a:t>, to build and test an app with the client, making selling the Jibes solution much easier.</a:t>
            </a:r>
          </a:p>
        </p:txBody>
      </p:sp>
      <p:sp>
        <p:nvSpPr>
          <p:cNvPr id="6157" name="Rectangle 2"/>
          <p:cNvSpPr>
            <a:spLocks noChangeArrowheads="1"/>
          </p:cNvSpPr>
          <p:nvPr/>
        </p:nvSpPr>
        <p:spPr bwMode="auto">
          <a:xfrm>
            <a:off x="1422797" y="3786188"/>
            <a:ext cx="1913334"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a:r>
              <a:rPr lang="en-US" altLang="en-US" sz="900" b="1">
                <a:cs typeface="Arial Unicode MS" pitchFamily="34" charset="-128"/>
              </a:rPr>
              <a:t>Software</a:t>
            </a:r>
            <a:endParaRPr lang="en-US" altLang="en-US" sz="900">
              <a:cs typeface="Arial Unicode MS" pitchFamily="34" charset="-128"/>
            </a:endParaRPr>
          </a:p>
          <a:p>
            <a:pPr algn="l"/>
            <a:r>
              <a:rPr lang="en-US" altLang="en-US" sz="900">
                <a:cs typeface="Arial Unicode MS" pitchFamily="34" charset="-128"/>
              </a:rPr>
              <a:t>• IBM® Bluemix™</a:t>
            </a:r>
          </a:p>
          <a:p>
            <a:pPr algn="l"/>
            <a:r>
              <a:rPr lang="en-US" altLang="en-US" sz="900">
                <a:cs typeface="Arial Unicode MS" pitchFamily="34" charset="-128"/>
              </a:rPr>
              <a:t>• IBM DataWorks™</a:t>
            </a:r>
          </a:p>
        </p:txBody>
      </p:sp>
      <p:sp>
        <p:nvSpPr>
          <p:cNvPr id="6158" name="Rectangle 3"/>
          <p:cNvSpPr>
            <a:spLocks noChangeArrowheads="1"/>
          </p:cNvSpPr>
          <p:nvPr/>
        </p:nvSpPr>
        <p:spPr bwMode="auto">
          <a:xfrm>
            <a:off x="6596063" y="4879181"/>
            <a:ext cx="126829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900" dirty="0">
                <a:cs typeface="Arial Unicode MS" pitchFamily="34" charset="-128"/>
              </a:rPr>
              <a:t>KUP12380-USEN-00</a:t>
            </a:r>
          </a:p>
        </p:txBody>
      </p:sp>
      <p:pic>
        <p:nvPicPr>
          <p:cNvPr id="6159" name="Picture 19"/>
          <p:cNvPicPr>
            <a:picLocks noChangeAspect="1" noChangeArrowheads="1"/>
          </p:cNvPicPr>
          <p:nvPr/>
        </p:nvPicPr>
        <p:blipFill rotWithShape="1">
          <a:blip r:embed="rId3">
            <a:extLst>
              <a:ext uri="{28A0092B-C50C-407E-A947-70E740481C1C}">
                <a14:useLocalDpi xmlns:a14="http://schemas.microsoft.com/office/drawing/2010/main" val="0"/>
              </a:ext>
            </a:extLst>
          </a:blip>
          <a:srcRect t="26300" b="18865"/>
          <a:stretch/>
        </p:blipFill>
        <p:spPr bwMode="auto">
          <a:xfrm>
            <a:off x="4000500" y="1144191"/>
            <a:ext cx="3600450" cy="131325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047503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IBM_ADMIN\Documents\Client References\Images\norde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57901" y="4400550"/>
            <a:ext cx="1764506"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5" name="Picture 3" descr="C:\Users\IBM_ADMIN\Documents\Client References\Images\innnovation challenge.PNG"/>
          <p:cNvPicPr>
            <a:picLocks noChangeAspect="1" noChangeArrowheads="1"/>
          </p:cNvPicPr>
          <p:nvPr/>
        </p:nvPicPr>
        <p:blipFill>
          <a:blip r:embed="rId4" cstate="print">
            <a:extLst>
              <a:ext uri="{28A0092B-C50C-407E-A947-70E740481C1C}">
                <a14:useLocalDpi xmlns:a14="http://schemas.microsoft.com/office/drawing/2010/main" val="0"/>
              </a:ext>
            </a:extLst>
          </a:blip>
          <a:srcRect t="20076" b="13020"/>
          <a:stretch>
            <a:fillRect/>
          </a:stretch>
        </p:blipFill>
        <p:spPr bwMode="auto">
          <a:xfrm>
            <a:off x="4000500" y="1200150"/>
            <a:ext cx="3657600" cy="1238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 Box 1"/>
          <p:cNvSpPr txBox="1">
            <a:spLocks noChangeArrowheads="1"/>
          </p:cNvSpPr>
          <p:nvPr/>
        </p:nvSpPr>
        <p:spPr bwMode="auto">
          <a:xfrm>
            <a:off x="1302544" y="514350"/>
            <a:ext cx="6435329" cy="617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9pPr>
          </a:lstStyle>
          <a:p>
            <a:pPr algn="l">
              <a:buClrTx/>
              <a:buFontTx/>
              <a:buNone/>
            </a:pPr>
            <a:r>
              <a:rPr lang="en-US" b="1" dirty="0" err="1">
                <a:solidFill>
                  <a:srgbClr val="000000"/>
                </a:solidFill>
              </a:rPr>
              <a:t>Nordea</a:t>
            </a:r>
            <a:r>
              <a:rPr lang="en-US" b="1" dirty="0">
                <a:solidFill>
                  <a:srgbClr val="000000"/>
                </a:solidFill>
              </a:rPr>
              <a:t> Bank </a:t>
            </a:r>
            <a:r>
              <a:rPr lang="en-US" dirty="0">
                <a:solidFill>
                  <a:srgbClr val="000000"/>
                </a:solidFill>
              </a:rPr>
              <a:t>– </a:t>
            </a:r>
            <a:r>
              <a:rPr lang="en-US" dirty="0" err="1">
                <a:solidFill>
                  <a:srgbClr val="000000"/>
                </a:solidFill>
              </a:rPr>
              <a:t>kickstarts</a:t>
            </a:r>
            <a:r>
              <a:rPr lang="en-US" dirty="0">
                <a:solidFill>
                  <a:srgbClr val="000000"/>
                </a:solidFill>
              </a:rPr>
              <a:t> a new ecosystem for innovation with a 48-hour </a:t>
            </a:r>
            <a:r>
              <a:rPr lang="en-US" dirty="0" err="1">
                <a:solidFill>
                  <a:srgbClr val="000000"/>
                </a:solidFill>
              </a:rPr>
              <a:t>hackathon</a:t>
            </a:r>
            <a:r>
              <a:rPr lang="en-US" dirty="0">
                <a:solidFill>
                  <a:srgbClr val="000000"/>
                </a:solidFill>
              </a:rPr>
              <a:t> on IBM </a:t>
            </a:r>
            <a:r>
              <a:rPr lang="en-US" dirty="0" err="1">
                <a:solidFill>
                  <a:srgbClr val="000000"/>
                </a:solidFill>
              </a:rPr>
              <a:t>Bluemix</a:t>
            </a:r>
            <a:endParaRPr lang="en-US" dirty="0">
              <a:solidFill>
                <a:srgbClr val="000000"/>
              </a:solidFill>
            </a:endParaRPr>
          </a:p>
        </p:txBody>
      </p:sp>
      <p:sp>
        <p:nvSpPr>
          <p:cNvPr id="3077" name="Line 3"/>
          <p:cNvSpPr>
            <a:spLocks noChangeShapeType="1"/>
          </p:cNvSpPr>
          <p:nvPr/>
        </p:nvSpPr>
        <p:spPr bwMode="auto">
          <a:xfrm flipV="1">
            <a:off x="1340644" y="1200150"/>
            <a:ext cx="2297906" cy="0"/>
          </a:xfrm>
          <a:prstGeom prst="line">
            <a:avLst/>
          </a:prstGeom>
          <a:noFill/>
          <a:ln w="9398">
            <a:solidFill>
              <a:srgbClr val="000000"/>
            </a:solidFill>
            <a:miter lim="800000"/>
            <a:headEnd/>
            <a:tailEnd/>
          </a:ln>
          <a:extLst>
            <a:ext uri="{909E8E84-426E-40DD-AFC4-6F175D3DCCD1}">
              <a14:hiddenFill xmlns:a14="http://schemas.microsoft.com/office/drawing/2010/main">
                <a:noFill/>
              </a14:hiddenFill>
            </a:ext>
          </a:extLst>
        </p:spPr>
        <p:txBody>
          <a:bodyPr/>
          <a:lstStyle/>
          <a:p>
            <a:pPr algn="l" defTabSz="685800" eaLnBrk="0" hangingPunct="0"/>
            <a:endParaRPr lang="en-US" smtClean="0">
              <a:latin typeface="Arial" pitchFamily="34" charset="0"/>
              <a:cs typeface="Arial Unicode MS" pitchFamily="34" charset="-128"/>
            </a:endParaRPr>
          </a:p>
        </p:txBody>
      </p:sp>
      <p:sp>
        <p:nvSpPr>
          <p:cNvPr id="3078" name="Rectangle 4"/>
          <p:cNvSpPr>
            <a:spLocks noChangeArrowheads="1"/>
          </p:cNvSpPr>
          <p:nvPr/>
        </p:nvSpPr>
        <p:spPr bwMode="auto">
          <a:xfrm>
            <a:off x="3985022" y="3508772"/>
            <a:ext cx="3714750" cy="1097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lIns="0" tIns="0" rIns="0" bIns="35100">
            <a:spAutoFit/>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sz="1200" i="1" dirty="0">
                <a:latin typeface="Arial" pitchFamily="34" charset="0"/>
                <a:cs typeface="Arial Unicode MS" pitchFamily="34" charset="-128"/>
              </a:rPr>
              <a:t>“The </a:t>
            </a:r>
            <a:r>
              <a:rPr lang="en-US" sz="1200" i="1" dirty="0" err="1">
                <a:latin typeface="Arial" pitchFamily="34" charset="0"/>
                <a:cs typeface="Arial Unicode MS" pitchFamily="34" charset="-128"/>
              </a:rPr>
              <a:t>Bluemix</a:t>
            </a:r>
            <a:r>
              <a:rPr lang="en-US" sz="1200" i="1" dirty="0">
                <a:latin typeface="Arial" pitchFamily="34" charset="0"/>
                <a:cs typeface="Arial Unicode MS" pitchFamily="34" charset="-128"/>
              </a:rPr>
              <a:t> platform served as a great enabler when running the </a:t>
            </a:r>
            <a:r>
              <a:rPr lang="en-US" sz="1200" i="1" dirty="0" err="1">
                <a:latin typeface="Arial" pitchFamily="34" charset="0"/>
                <a:cs typeface="Arial Unicode MS" pitchFamily="34" charset="-128"/>
              </a:rPr>
              <a:t>Nordea</a:t>
            </a:r>
            <a:r>
              <a:rPr lang="en-US" sz="1200" i="1" dirty="0">
                <a:latin typeface="Arial" pitchFamily="34" charset="0"/>
                <a:cs typeface="Arial Unicode MS" pitchFamily="34" charset="-128"/>
              </a:rPr>
              <a:t> Innovation Challenge, it supported the entire development lifecycle in an easy to understand way.” </a:t>
            </a:r>
          </a:p>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sv-SE" sz="1050" i="1" dirty="0">
                <a:latin typeface="Arial" pitchFamily="34" charset="0"/>
                <a:cs typeface="Arial Unicode MS" pitchFamily="34" charset="-128"/>
              </a:rPr>
              <a:t>–Carl Risberg, Head of Architecture &amp; Technology, Nordea Bank</a:t>
            </a:r>
            <a:endParaRPr lang="en-US" sz="1200" dirty="0">
              <a:latin typeface="Arial" pitchFamily="34" charset="0"/>
              <a:ea typeface="MS PGothic" pitchFamily="34" charset="-128"/>
              <a:cs typeface="Arial" pitchFamily="34" charset="0"/>
            </a:endParaRPr>
          </a:p>
        </p:txBody>
      </p:sp>
      <p:sp>
        <p:nvSpPr>
          <p:cNvPr id="3079" name="Text Box 8"/>
          <p:cNvSpPr txBox="1">
            <a:spLocks noChangeArrowheads="1"/>
          </p:cNvSpPr>
          <p:nvPr/>
        </p:nvSpPr>
        <p:spPr bwMode="auto">
          <a:xfrm>
            <a:off x="6153150" y="229792"/>
            <a:ext cx="916918"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590">
                <a:solidFill>
                  <a:srgbClr val="000000"/>
                </a:solidFill>
                <a:round/>
                <a:headEnd/>
                <a:tailEnd/>
              </a14:hiddenLine>
            </a:ext>
          </a:extLst>
        </p:spPr>
        <p:txBody>
          <a:bodyPr wrap="none" lIns="0" tIns="0" rIns="0" bIns="0">
            <a:spAutoFit/>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9pPr>
          </a:lstStyle>
          <a:p>
            <a:pPr algn="l">
              <a:buClrTx/>
              <a:buFontTx/>
              <a:buNone/>
            </a:pPr>
            <a:r>
              <a:rPr lang="en-US" sz="900">
                <a:solidFill>
                  <a:srgbClr val="000000"/>
                </a:solidFill>
                <a:ea typeface="MS PGothic" pitchFamily="34" charset="-128"/>
                <a:cs typeface="Arial" pitchFamily="34" charset="0"/>
              </a:rPr>
              <a:t>Financial services</a:t>
            </a:r>
          </a:p>
        </p:txBody>
      </p:sp>
      <p:sp>
        <p:nvSpPr>
          <p:cNvPr id="5134" name="Text Placeholder 87"/>
          <p:cNvSpPr>
            <a:spLocks/>
          </p:cNvSpPr>
          <p:nvPr/>
        </p:nvSpPr>
        <p:spPr bwMode="auto">
          <a:xfrm>
            <a:off x="1314450" y="3943350"/>
            <a:ext cx="2686050" cy="800100"/>
          </a:xfrm>
          <a:prstGeom prst="rect">
            <a:avLst/>
          </a:prstGeom>
          <a:noFill/>
          <a:ln w="9525">
            <a:noFill/>
            <a:miter lim="800000"/>
            <a:headEnd/>
            <a:tailEnd/>
          </a:ln>
        </p:spPr>
        <p:txBody>
          <a:bodyPr lIns="68564" tIns="34282" rIns="68564" bIns="34282"/>
          <a:lstStyle/>
          <a:p>
            <a:pPr marL="85725" indent="-85725" algn="l" defTabSz="685800" eaLnBrk="0" hangingPunct="0">
              <a:buClr>
                <a:srgbClr val="1260B0"/>
              </a:buClr>
              <a:buSzPct val="125000"/>
              <a:tabLst>
                <a:tab pos="342900" algn="l"/>
              </a:tabLst>
              <a:defRPr/>
            </a:pPr>
            <a:r>
              <a:rPr lang="en-US" sz="1050" b="1" dirty="0">
                <a:cs typeface="Arial Unicode MS"/>
              </a:rPr>
              <a:t>Solution component</a:t>
            </a:r>
          </a:p>
          <a:p>
            <a:pPr marL="85725" indent="-85725" algn="l" defTabSz="685800" eaLnBrk="0" hangingPunct="0">
              <a:buClr>
                <a:srgbClr val="1260B0"/>
              </a:buClr>
              <a:buSzPct val="125000"/>
              <a:buFont typeface="Arial" pitchFamily="34" charset="0"/>
              <a:buChar char="•"/>
              <a:tabLst>
                <a:tab pos="342900" algn="l"/>
              </a:tabLst>
              <a:defRPr/>
            </a:pPr>
            <a:r>
              <a:rPr lang="en-US" sz="900" dirty="0">
                <a:cs typeface="Arial Unicode MS"/>
              </a:rPr>
              <a:t>IBM® </a:t>
            </a:r>
            <a:r>
              <a:rPr lang="en-US" sz="900" dirty="0" err="1">
                <a:cs typeface="Arial Unicode MS"/>
              </a:rPr>
              <a:t>Bluemix</a:t>
            </a:r>
            <a:r>
              <a:rPr lang="en-US" sz="900" dirty="0">
                <a:cs typeface="Arial Unicode MS"/>
              </a:rPr>
              <a:t>™</a:t>
            </a:r>
          </a:p>
          <a:p>
            <a:pPr marL="88106" indent="-88106" algn="l" defTabSz="685800">
              <a:buFont typeface="Arial" pitchFamily="34" charset="0"/>
              <a:buChar char="•"/>
              <a:defRPr/>
            </a:pPr>
            <a:r>
              <a:rPr lang="en-US" sz="900" dirty="0">
                <a:latin typeface="Arial" pitchFamily="34" charset="0"/>
                <a:cs typeface="Arial Unicode MS" pitchFamily="34" charset="-128"/>
              </a:rPr>
              <a:t>SoftLayer</a:t>
            </a:r>
            <a:r>
              <a:rPr lang="en-US" sz="900" baseline="30000" dirty="0">
                <a:latin typeface="Arial" pitchFamily="34" charset="0"/>
                <a:cs typeface="Arial Unicode MS" pitchFamily="34" charset="-128"/>
              </a:rPr>
              <a:t>®</a:t>
            </a:r>
          </a:p>
          <a:p>
            <a:pPr marL="88106" indent="-88106" algn="l" defTabSz="685800">
              <a:buFont typeface="Arial" pitchFamily="34" charset="0"/>
              <a:buChar char="•"/>
              <a:defRPr/>
            </a:pPr>
            <a:r>
              <a:rPr lang="en-US" sz="900" dirty="0">
                <a:latin typeface="Arial" pitchFamily="34" charset="0"/>
                <a:cs typeface="Arial Unicode MS" pitchFamily="34" charset="-128"/>
              </a:rPr>
              <a:t>IBM API Management </a:t>
            </a:r>
            <a:endParaRPr lang="en-US" sz="900" baseline="30000" dirty="0">
              <a:latin typeface="Arial" pitchFamily="34" charset="0"/>
              <a:cs typeface="Arial Unicode MS" pitchFamily="34" charset="-128"/>
            </a:endParaRPr>
          </a:p>
        </p:txBody>
      </p:sp>
      <p:sp>
        <p:nvSpPr>
          <p:cNvPr id="3082" name="Rectangle 23"/>
          <p:cNvSpPr>
            <a:spLocks noChangeArrowheads="1"/>
          </p:cNvSpPr>
          <p:nvPr/>
        </p:nvSpPr>
        <p:spPr bwMode="auto">
          <a:xfrm>
            <a:off x="3992167" y="2514600"/>
            <a:ext cx="3717131"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a:spAutoFit/>
          </a:bodyPr>
          <a:lstStyle/>
          <a:p>
            <a:pPr algn="l" defTabSz="685800"/>
            <a:r>
              <a:rPr lang="en-US" sz="900" b="1" dirty="0">
                <a:latin typeface="Arial" pitchFamily="34" charset="0"/>
                <a:ea typeface="MS PGothic" pitchFamily="34" charset="-128"/>
                <a:cs typeface="Arial Unicode MS" pitchFamily="34" charset="-128"/>
              </a:rPr>
              <a:t>The transformation:  </a:t>
            </a:r>
            <a:r>
              <a:rPr lang="en-US" sz="900" dirty="0">
                <a:latin typeface="Arial" pitchFamily="34" charset="0"/>
                <a:cs typeface="Arial Unicode MS" pitchFamily="34" charset="-128"/>
              </a:rPr>
              <a:t>As </a:t>
            </a:r>
            <a:r>
              <a:rPr lang="en-US" sz="900" dirty="0" err="1">
                <a:latin typeface="Arial" pitchFamily="34" charset="0"/>
                <a:cs typeface="Arial Unicode MS" pitchFamily="34" charset="-128"/>
              </a:rPr>
              <a:t>FinTech</a:t>
            </a:r>
            <a:r>
              <a:rPr lang="en-US" sz="900" dirty="0">
                <a:latin typeface="Arial" pitchFamily="34" charset="0"/>
                <a:cs typeface="Arial Unicode MS" pitchFamily="34" charset="-128"/>
              </a:rPr>
              <a:t> start-ups continue to disrupt the banking value chain with consumer focused digital apps and services, </a:t>
            </a:r>
            <a:r>
              <a:rPr lang="en-US" sz="900" dirty="0" err="1">
                <a:latin typeface="Arial" pitchFamily="34" charset="0"/>
                <a:cs typeface="Arial Unicode MS" pitchFamily="34" charset="-128"/>
              </a:rPr>
              <a:t>Nordea</a:t>
            </a:r>
            <a:r>
              <a:rPr lang="en-US" sz="900" dirty="0">
                <a:latin typeface="Arial" pitchFamily="34" charset="0"/>
                <a:cs typeface="Arial Unicode MS" pitchFamily="34" charset="-128"/>
              </a:rPr>
              <a:t> knew that it needed to tap into this disruption. With the Innovation Challenge organized with IBM, they were able to attract Nordic start–ups and local developers to create brand new banking apps on IBM </a:t>
            </a:r>
            <a:r>
              <a:rPr lang="en-US" sz="900" dirty="0" err="1">
                <a:latin typeface="Arial" pitchFamily="34" charset="0"/>
                <a:cs typeface="Arial Unicode MS" pitchFamily="34" charset="-128"/>
              </a:rPr>
              <a:t>Bluemix</a:t>
            </a:r>
            <a:r>
              <a:rPr lang="en-US" sz="900" dirty="0">
                <a:latin typeface="Arial" pitchFamily="34" charset="0"/>
                <a:cs typeface="Arial Unicode MS" pitchFamily="34" charset="-128"/>
              </a:rPr>
              <a:t> in just 48 hours. </a:t>
            </a:r>
            <a:endParaRPr lang="en-US" sz="900" dirty="0">
              <a:latin typeface="Arial" pitchFamily="34" charset="0"/>
              <a:ea typeface="MS PGothic" pitchFamily="34" charset="-128"/>
              <a:cs typeface="Arial Unicode MS" pitchFamily="34" charset="-128"/>
            </a:endParaRPr>
          </a:p>
        </p:txBody>
      </p:sp>
      <p:sp>
        <p:nvSpPr>
          <p:cNvPr id="3083" name="Text Box 3"/>
          <p:cNvSpPr txBox="1">
            <a:spLocks noChangeArrowheads="1"/>
          </p:cNvSpPr>
          <p:nvPr/>
        </p:nvSpPr>
        <p:spPr bwMode="auto">
          <a:xfrm>
            <a:off x="1302544" y="2059782"/>
            <a:ext cx="2412206" cy="626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a:lstStyle>
            <a:lvl1pPr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1pPr>
            <a:lvl2pPr marL="742950" indent="-28575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2pPr>
            <a:lvl3pPr marL="11430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3pPr>
            <a:lvl4pPr marL="16002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4pPr>
            <a:lvl5pPr marL="2057400" indent="-228600" defTabSz="4572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5pPr>
            <a:lvl6pPr marL="25146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6pPr>
            <a:lvl7pPr marL="29718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7pPr>
            <a:lvl8pPr marL="34290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8pPr>
            <a:lvl9pPr marL="3886200" indent="-228600" defTabSz="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pitchFamily="34" charset="0"/>
                <a:ea typeface="Arial Unicode MS" pitchFamily="34" charset="-128"/>
                <a:cs typeface="Arial Unicode MS" pitchFamily="34" charset="-128"/>
              </a:defRPr>
            </a:lvl9pPr>
          </a:lstStyle>
          <a:p>
            <a:pPr algn="l">
              <a:buClrTx/>
              <a:buFontTx/>
              <a:buNone/>
            </a:pPr>
            <a:r>
              <a:rPr lang="en-US" b="1" dirty="0" smtClean="0">
                <a:solidFill>
                  <a:srgbClr val="7FBA00"/>
                </a:solidFill>
              </a:rPr>
              <a:t>Dozens of teams</a:t>
            </a:r>
          </a:p>
          <a:p>
            <a:pPr algn="l">
              <a:buClrTx/>
              <a:buFontTx/>
              <a:buNone/>
            </a:pPr>
            <a:r>
              <a:rPr lang="en-US" sz="1050" dirty="0">
                <a:solidFill>
                  <a:srgbClr val="5F5D5E"/>
                </a:solidFill>
              </a:rPr>
              <a:t>over 140 people from start-ups and developers in Stockholm and Helsinki</a:t>
            </a:r>
            <a:endParaRPr lang="en-US" sz="1050" dirty="0">
              <a:solidFill>
                <a:srgbClr val="5F5D5E"/>
              </a:solidFill>
              <a:ea typeface="MS PGothic" pitchFamily="34" charset="-128"/>
              <a:cs typeface="Arial" pitchFamily="34" charset="0"/>
            </a:endParaRPr>
          </a:p>
        </p:txBody>
      </p:sp>
      <p:sp>
        <p:nvSpPr>
          <p:cNvPr id="3084" name="Rectangle 7"/>
          <p:cNvSpPr>
            <a:spLocks noChangeArrowheads="1"/>
          </p:cNvSpPr>
          <p:nvPr/>
        </p:nvSpPr>
        <p:spPr bwMode="auto">
          <a:xfrm>
            <a:off x="1302544" y="2857500"/>
            <a:ext cx="2412206"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b="1" dirty="0" smtClean="0">
                <a:solidFill>
                  <a:srgbClr val="0099B5"/>
                </a:solidFill>
                <a:latin typeface="Arial" pitchFamily="34" charset="0"/>
                <a:cs typeface="Arial Unicode MS" pitchFamily="34" charset="-128"/>
              </a:rPr>
              <a:t>Design focus</a:t>
            </a:r>
          </a:p>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sz="1050" dirty="0">
                <a:solidFill>
                  <a:srgbClr val="5F5D5E"/>
                </a:solidFill>
                <a:latin typeface="Arial" pitchFamily="34" charset="0"/>
                <a:cs typeface="Arial Unicode MS" pitchFamily="34" charset="-128"/>
              </a:rPr>
              <a:t>with an emphasis on an exceptional customer banking experience</a:t>
            </a:r>
          </a:p>
        </p:txBody>
      </p:sp>
      <p:sp>
        <p:nvSpPr>
          <p:cNvPr id="3085" name="Rectangle 5"/>
          <p:cNvSpPr>
            <a:spLocks noChangeArrowheads="1"/>
          </p:cNvSpPr>
          <p:nvPr/>
        </p:nvSpPr>
        <p:spPr bwMode="auto">
          <a:xfrm>
            <a:off x="1302544" y="1257300"/>
            <a:ext cx="2412206"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a:lstStyle/>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b="1" dirty="0" smtClean="0">
                <a:solidFill>
                  <a:srgbClr val="FF9933"/>
                </a:solidFill>
                <a:latin typeface="Arial" pitchFamily="34" charset="0"/>
                <a:cs typeface="Arial Unicode MS" pitchFamily="34" charset="-128"/>
              </a:rPr>
              <a:t>48 hours</a:t>
            </a:r>
          </a:p>
          <a:p>
            <a:pPr algn="l">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sz="1050" dirty="0">
                <a:solidFill>
                  <a:srgbClr val="5F5D5E"/>
                </a:solidFill>
                <a:latin typeface="Arial" pitchFamily="34" charset="0"/>
                <a:cs typeface="Arial Unicode MS" pitchFamily="34" charset="-128"/>
              </a:rPr>
              <a:t>to design, develop, and deploy new applications on IBM </a:t>
            </a:r>
            <a:r>
              <a:rPr lang="en-US" sz="1050" dirty="0" err="1">
                <a:solidFill>
                  <a:srgbClr val="5F5D5E"/>
                </a:solidFill>
                <a:latin typeface="Arial" pitchFamily="34" charset="0"/>
                <a:cs typeface="Arial Unicode MS" pitchFamily="34" charset="-128"/>
              </a:rPr>
              <a:t>Bluemix</a:t>
            </a:r>
            <a:endParaRPr lang="en-US" sz="1050" dirty="0">
              <a:solidFill>
                <a:srgbClr val="5F5D5E"/>
              </a:solidFill>
              <a:latin typeface="Arial" pitchFamily="34" charset="0"/>
              <a:cs typeface="Arial Unicode MS" pitchFamily="34" charset="-128"/>
            </a:endParaRPr>
          </a:p>
        </p:txBody>
      </p:sp>
    </p:spTree>
    <p:extLst>
      <p:ext uri="{BB962C8B-B14F-4D97-AF65-F5344CB8AC3E}">
        <p14:creationId xmlns:p14="http://schemas.microsoft.com/office/powerpoint/2010/main" val="1116933528"/>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 name="Shape 694"/>
          <p:cNvSpPr>
            <a:spLocks noGrp="1"/>
          </p:cNvSpPr>
          <p:nvPr>
            <p:ph type="title"/>
          </p:nvPr>
        </p:nvSpPr>
        <p:spPr>
          <a:xfrm>
            <a:off x="241106" y="113859"/>
            <a:ext cx="9110345" cy="1138535"/>
          </a:xfrm>
          <a:prstGeom prst="rect">
            <a:avLst/>
          </a:prstGeom>
        </p:spPr>
        <p:txBody>
          <a:bodyPr anchor="t"/>
          <a:lstStyle>
            <a:lvl1pPr>
              <a:defRPr sz="3900"/>
            </a:lvl1pPr>
          </a:lstStyle>
          <a:p>
            <a:pPr lvl="0" algn="l">
              <a:defRPr sz="1800" b="0"/>
            </a:pPr>
            <a:r>
              <a:rPr lang="en-US" sz="2400" b="1" dirty="0" smtClean="0">
                <a:solidFill>
                  <a:srgbClr val="3366FF"/>
                </a:solidFill>
              </a:rPr>
              <a:t>How do I get started? </a:t>
            </a:r>
            <a:br>
              <a:rPr lang="en-US" sz="2400" b="1" dirty="0" smtClean="0">
                <a:solidFill>
                  <a:srgbClr val="3366FF"/>
                </a:solidFill>
              </a:rPr>
            </a:br>
            <a:r>
              <a:rPr sz="2400" b="1" dirty="0" smtClean="0">
                <a:solidFill>
                  <a:srgbClr val="3366FF"/>
                </a:solidFill>
              </a:rPr>
              <a:t>Sign </a:t>
            </a:r>
            <a:r>
              <a:rPr sz="2400" b="1" dirty="0">
                <a:solidFill>
                  <a:srgbClr val="3366FF"/>
                </a:solidFill>
              </a:rPr>
              <a:t>up in minutes. Pay for what you use.</a:t>
            </a:r>
          </a:p>
        </p:txBody>
      </p:sp>
      <p:sp>
        <p:nvSpPr>
          <p:cNvPr id="695" name="Shape 695"/>
          <p:cNvSpPr>
            <a:spLocks noGrp="1"/>
          </p:cNvSpPr>
          <p:nvPr>
            <p:ph type="sldNum" sz="quarter" idx="4294967295"/>
          </p:nvPr>
        </p:nvSpPr>
        <p:spPr>
          <a:xfrm>
            <a:off x="0" y="4926013"/>
            <a:ext cx="258763" cy="146050"/>
          </a:xfrm>
          <a:prstGeom prst="rect">
            <a:avLst/>
          </a:prstGeom>
          <a:extLst>
            <a:ext uri="{C572A759-6A51-4108-AA02-DFA0A04FC94B}">
              <ma14:wrappingTextBoxFlag xmlns:ma14="http://schemas.microsoft.com/office/mac/drawingml/2011/main" xmlns="" val="1"/>
            </a:ext>
          </a:extLst>
        </p:spPr>
        <p:txBody>
          <a:bodyPr/>
          <a:lstStyle/>
          <a:p>
            <a:pPr lvl="0">
              <a:defRPr>
                <a:solidFill>
                  <a:srgbClr val="000000"/>
                </a:solidFill>
              </a:defRPr>
            </a:pPr>
            <a:fld id="{86CB4B4D-7CA3-9044-876B-883B54F8677D}" type="slidenum">
              <a:rPr>
                <a:solidFill>
                  <a:srgbClr val="A6AAA9"/>
                </a:solidFill>
              </a:rPr>
              <a:t>43</a:t>
            </a:fld>
            <a:endParaRPr>
              <a:solidFill>
                <a:srgbClr val="A6AAA9"/>
              </a:solidFill>
            </a:endParaRPr>
          </a:p>
        </p:txBody>
      </p:sp>
      <p:sp>
        <p:nvSpPr>
          <p:cNvPr id="696" name="Shape 696"/>
          <p:cNvSpPr/>
          <p:nvPr/>
        </p:nvSpPr>
        <p:spPr>
          <a:xfrm>
            <a:off x="259281" y="418666"/>
            <a:ext cx="8234764" cy="341388"/>
          </a:xfrm>
          <a:prstGeom prst="rect">
            <a:avLst/>
          </a:prstGeom>
          <a:ln w="12700">
            <a:miter lim="400000"/>
          </a:ln>
          <a:extLst>
            <a:ext uri="{C572A759-6A51-4108-AA02-DFA0A04FC94B}">
              <ma14:wrappingTextBoxFlag xmlns:ma14="http://schemas.microsoft.com/office/mac/drawingml/2011/main" xmlns="" val="1"/>
            </a:ext>
          </a:extLst>
        </p:spPr>
        <p:txBody>
          <a:bodyPr lIns="31883" tIns="31883" rIns="31883" bIns="31883" anchor="ctr">
            <a:spAutoFit/>
          </a:bodyPr>
          <a:lstStyle>
            <a:lvl1pPr algn="l" defTabSz="457200">
              <a:spcBef>
                <a:spcPts val="2400"/>
              </a:spcBef>
              <a:defRPr sz="2900">
                <a:latin typeface="Helvetica Neue Light"/>
                <a:ea typeface="Helvetica Neue Light"/>
                <a:cs typeface="Helvetica Neue Light"/>
                <a:sym typeface="Helvetica Neue Light"/>
              </a:defRPr>
            </a:lvl1pPr>
          </a:lstStyle>
          <a:p>
            <a:pPr lvl="0">
              <a:defRPr sz="1800"/>
            </a:pPr>
            <a:endParaRPr sz="1800" dirty="0"/>
          </a:p>
        </p:txBody>
      </p:sp>
      <p:sp>
        <p:nvSpPr>
          <p:cNvPr id="697" name="Shape 697"/>
          <p:cNvSpPr/>
          <p:nvPr/>
        </p:nvSpPr>
        <p:spPr>
          <a:xfrm>
            <a:off x="300383" y="1143721"/>
            <a:ext cx="3920691" cy="728750"/>
          </a:xfrm>
          <a:prstGeom prst="rect">
            <a:avLst/>
          </a:prstGeom>
          <a:ln w="12700">
            <a:miter lim="400000"/>
          </a:ln>
          <a:extLst>
            <a:ext uri="{C572A759-6A51-4108-AA02-DFA0A04FC94B}">
              <ma14:wrappingTextBoxFlag xmlns:ma14="http://schemas.microsoft.com/office/mac/drawingml/2011/main" xmlns="" val="1"/>
            </a:ext>
          </a:extLst>
        </p:spPr>
        <p:txBody>
          <a:bodyPr lIns="40811" tIns="40811" rIns="40811" bIns="40811">
            <a:spAutoFit/>
          </a:bodyPr>
          <a:lstStyle/>
          <a:p>
            <a:pPr marL="178241" indent="-178241">
              <a:spcBef>
                <a:spcPts val="2636"/>
              </a:spcBef>
              <a:buSzPct val="75000"/>
              <a:buChar char="•"/>
              <a:defRPr sz="1800"/>
            </a:pPr>
            <a:r>
              <a:rPr sz="1400" b="1">
                <a:latin typeface="Helvetica Neue"/>
                <a:ea typeface="Helvetica Neue"/>
                <a:cs typeface="Helvetica Neue"/>
                <a:sym typeface="Helvetica Neue"/>
              </a:rPr>
              <a:t>30 day trial (no credit card required) </a:t>
            </a:r>
            <a:r>
              <a:rPr sz="1400">
                <a:latin typeface="Helvetica Neue Light"/>
                <a:ea typeface="Helvetica Neue Light"/>
                <a:cs typeface="Helvetica Neue Light"/>
                <a:sym typeface="Helvetica Neue Light"/>
              </a:rPr>
              <a:t>-</a:t>
            </a:r>
            <a:r>
              <a:rPr sz="1400" b="1">
                <a:latin typeface="Helvetica Neue"/>
                <a:ea typeface="Helvetica Neue"/>
                <a:cs typeface="Helvetica Neue"/>
                <a:sym typeface="Helvetica Neue"/>
              </a:rPr>
              <a:t> </a:t>
            </a:r>
            <a:r>
              <a:rPr sz="1400">
                <a:latin typeface="Helvetica Neue Light"/>
                <a:ea typeface="Helvetica Neue Light"/>
                <a:cs typeface="Helvetica Neue Light"/>
                <a:sym typeface="Helvetica Neue Light"/>
              </a:rPr>
              <a:t>Designed to allow testing of an entire application on the platform</a:t>
            </a:r>
          </a:p>
        </p:txBody>
      </p:sp>
      <p:sp>
        <p:nvSpPr>
          <p:cNvPr id="698" name="Shape 698"/>
          <p:cNvSpPr/>
          <p:nvPr/>
        </p:nvSpPr>
        <p:spPr>
          <a:xfrm>
            <a:off x="265971" y="806867"/>
            <a:ext cx="2270172" cy="387552"/>
          </a:xfrm>
          <a:prstGeom prst="rect">
            <a:avLst/>
          </a:prstGeom>
          <a:ln w="12700">
            <a:miter lim="400000"/>
          </a:ln>
          <a:extLst>
            <a:ext uri="{C572A759-6A51-4108-AA02-DFA0A04FC94B}">
              <ma14:wrappingTextBoxFlag xmlns:ma14="http://schemas.microsoft.com/office/mac/drawingml/2011/main" xmlns="" val="1"/>
            </a:ext>
          </a:extLst>
        </p:spPr>
        <p:txBody>
          <a:bodyPr wrap="none" lIns="31883" tIns="31883" rIns="31883" bIns="31883" anchor="ctr">
            <a:spAutoFit/>
          </a:bodyPr>
          <a:lstStyle>
            <a:lvl1pPr algn="l" defTabSz="647700">
              <a:lnSpc>
                <a:spcPct val="119999"/>
              </a:lnSpc>
              <a:spcBef>
                <a:spcPts val="4000"/>
              </a:spcBef>
              <a:defRPr sz="2800" b="1">
                <a:solidFill>
                  <a:srgbClr val="5592DA"/>
                </a:solidFill>
                <a:latin typeface="Helvetica Neue"/>
                <a:ea typeface="Helvetica Neue"/>
                <a:cs typeface="Helvetica Neue"/>
                <a:sym typeface="Helvetica Neue"/>
              </a:defRPr>
            </a:lvl1pPr>
          </a:lstStyle>
          <a:p>
            <a:pPr lvl="0">
              <a:defRPr sz="1800" b="0">
                <a:solidFill>
                  <a:srgbClr val="000000"/>
                </a:solidFill>
              </a:defRPr>
            </a:pPr>
            <a:r>
              <a:rPr sz="1800" dirty="0">
                <a:solidFill>
                  <a:srgbClr val="0000FF"/>
                </a:solidFill>
              </a:rPr>
              <a:t>Friction free adoption</a:t>
            </a:r>
          </a:p>
        </p:txBody>
      </p:sp>
      <p:sp>
        <p:nvSpPr>
          <p:cNvPr id="699" name="Shape 699"/>
          <p:cNvSpPr/>
          <p:nvPr/>
        </p:nvSpPr>
        <p:spPr>
          <a:xfrm>
            <a:off x="300379" y="1796254"/>
            <a:ext cx="3828874" cy="710719"/>
          </a:xfrm>
          <a:prstGeom prst="rect">
            <a:avLst/>
          </a:prstGeom>
          <a:ln w="12700">
            <a:miter lim="400000"/>
          </a:ln>
          <a:extLst>
            <a:ext uri="{C572A759-6A51-4108-AA02-DFA0A04FC94B}">
              <ma14:wrappingTextBoxFlag xmlns:ma14="http://schemas.microsoft.com/office/mac/drawingml/2011/main" xmlns="" val="1"/>
            </a:ext>
          </a:extLst>
        </p:spPr>
        <p:txBody>
          <a:bodyPr lIns="31883" tIns="31883" rIns="31883" bIns="31883" anchor="ctr">
            <a:spAutoFit/>
          </a:bodyPr>
          <a:lstStyle/>
          <a:p>
            <a:pPr marL="178241" indent="-178241">
              <a:spcBef>
                <a:spcPts val="2636"/>
              </a:spcBef>
              <a:buSzPct val="75000"/>
              <a:buChar char="•"/>
              <a:defRPr sz="1800"/>
            </a:pPr>
            <a:r>
              <a:rPr sz="1400" b="1">
                <a:latin typeface="Helvetica Neue"/>
                <a:ea typeface="Helvetica Neue"/>
                <a:cs typeface="Helvetica Neue"/>
                <a:sym typeface="Helvetica Neue"/>
              </a:rPr>
              <a:t>Free tier for every service</a:t>
            </a:r>
            <a:r>
              <a:rPr sz="1400">
                <a:latin typeface="Helvetica Neue Light"/>
                <a:ea typeface="Helvetica Neue Light"/>
                <a:cs typeface="Helvetica Neue Light"/>
                <a:sym typeface="Helvetica Neue Light"/>
              </a:rPr>
              <a:t> - encourages experimentation of new services for applications already running on Bluemix</a:t>
            </a:r>
          </a:p>
        </p:txBody>
      </p:sp>
      <p:sp>
        <p:nvSpPr>
          <p:cNvPr id="700" name="Shape 700"/>
          <p:cNvSpPr/>
          <p:nvPr/>
        </p:nvSpPr>
        <p:spPr>
          <a:xfrm>
            <a:off x="300379" y="2829910"/>
            <a:ext cx="3828874" cy="513306"/>
          </a:xfrm>
          <a:prstGeom prst="rect">
            <a:avLst/>
          </a:prstGeom>
          <a:ln w="12700">
            <a:miter lim="400000"/>
          </a:ln>
          <a:extLst>
            <a:ext uri="{C572A759-6A51-4108-AA02-DFA0A04FC94B}">
              <ma14:wrappingTextBoxFlag xmlns:ma14="http://schemas.microsoft.com/office/mac/drawingml/2011/main" xmlns="" val="1"/>
            </a:ext>
          </a:extLst>
        </p:spPr>
        <p:txBody>
          <a:bodyPr lIns="40811" tIns="40811" rIns="40811" bIns="40811">
            <a:spAutoFit/>
          </a:bodyPr>
          <a:lstStyle/>
          <a:p>
            <a:pPr marL="178241" indent="-178241">
              <a:spcBef>
                <a:spcPts val="2636"/>
              </a:spcBef>
              <a:buSzPct val="75000"/>
              <a:buChar char="•"/>
              <a:defRPr sz="1800"/>
            </a:pPr>
            <a:r>
              <a:rPr sz="1400" b="1">
                <a:latin typeface="Helvetica Neue"/>
                <a:ea typeface="Helvetica Neue"/>
                <a:cs typeface="Helvetica Neue"/>
                <a:sym typeface="Helvetica Neue"/>
              </a:rPr>
              <a:t>Pay-as-you-go </a:t>
            </a:r>
            <a:r>
              <a:rPr sz="1400">
                <a:latin typeface="Helvetica Neue Light"/>
                <a:ea typeface="Helvetica Neue Light"/>
                <a:cs typeface="Helvetica Neue Light"/>
                <a:sym typeface="Helvetica Neue Light"/>
              </a:rPr>
              <a:t>- optimized for flexibility, no term commitment</a:t>
            </a:r>
          </a:p>
        </p:txBody>
      </p:sp>
      <p:sp>
        <p:nvSpPr>
          <p:cNvPr id="701" name="Shape 701"/>
          <p:cNvSpPr/>
          <p:nvPr/>
        </p:nvSpPr>
        <p:spPr>
          <a:xfrm>
            <a:off x="265977" y="2516165"/>
            <a:ext cx="3109239" cy="387552"/>
          </a:xfrm>
          <a:prstGeom prst="rect">
            <a:avLst/>
          </a:prstGeom>
          <a:ln w="12700">
            <a:miter lim="400000"/>
          </a:ln>
          <a:extLst>
            <a:ext uri="{C572A759-6A51-4108-AA02-DFA0A04FC94B}">
              <ma14:wrappingTextBoxFlag xmlns:ma14="http://schemas.microsoft.com/office/mac/drawingml/2011/main" xmlns="" val="1"/>
            </a:ext>
          </a:extLst>
        </p:spPr>
        <p:txBody>
          <a:bodyPr wrap="none" lIns="31883" tIns="31883" rIns="31883" bIns="31883" anchor="ctr">
            <a:spAutoFit/>
          </a:bodyPr>
          <a:lstStyle>
            <a:lvl1pPr algn="l" defTabSz="647700">
              <a:lnSpc>
                <a:spcPct val="119999"/>
              </a:lnSpc>
              <a:spcBef>
                <a:spcPts val="4000"/>
              </a:spcBef>
              <a:defRPr sz="2800" b="1">
                <a:solidFill>
                  <a:srgbClr val="5592DA"/>
                </a:solidFill>
                <a:latin typeface="Helvetica Neue"/>
                <a:ea typeface="Helvetica Neue"/>
                <a:cs typeface="Helvetica Neue"/>
                <a:sym typeface="Helvetica Neue"/>
              </a:defRPr>
            </a:lvl1pPr>
          </a:lstStyle>
          <a:p>
            <a:pPr lvl="0">
              <a:defRPr sz="1800" b="0">
                <a:solidFill>
                  <a:srgbClr val="000000"/>
                </a:solidFill>
              </a:defRPr>
            </a:pPr>
            <a:r>
              <a:rPr sz="1800" dirty="0">
                <a:solidFill>
                  <a:srgbClr val="0000FF"/>
                </a:solidFill>
              </a:rPr>
              <a:t>Multiple Commitment Models</a:t>
            </a:r>
          </a:p>
        </p:txBody>
      </p:sp>
      <p:sp>
        <p:nvSpPr>
          <p:cNvPr id="702" name="Shape 702"/>
          <p:cNvSpPr/>
          <p:nvPr/>
        </p:nvSpPr>
        <p:spPr>
          <a:xfrm>
            <a:off x="300379" y="3316121"/>
            <a:ext cx="3828874" cy="495276"/>
          </a:xfrm>
          <a:prstGeom prst="rect">
            <a:avLst/>
          </a:prstGeom>
          <a:ln w="12700">
            <a:miter lim="400000"/>
          </a:ln>
          <a:extLst>
            <a:ext uri="{C572A759-6A51-4108-AA02-DFA0A04FC94B}">
              <ma14:wrappingTextBoxFlag xmlns:ma14="http://schemas.microsoft.com/office/mac/drawingml/2011/main" xmlns="" val="1"/>
            </a:ext>
          </a:extLst>
        </p:spPr>
        <p:txBody>
          <a:bodyPr lIns="31883" tIns="31883" rIns="31883" bIns="31883" anchor="ctr">
            <a:spAutoFit/>
          </a:bodyPr>
          <a:lstStyle/>
          <a:p>
            <a:pPr marL="178241" indent="-178241">
              <a:spcBef>
                <a:spcPts val="2636"/>
              </a:spcBef>
              <a:buSzPct val="75000"/>
              <a:buChar char="•"/>
              <a:defRPr sz="1800"/>
            </a:pPr>
            <a:r>
              <a:rPr sz="1400" b="1">
                <a:latin typeface="Helvetica Neue"/>
                <a:ea typeface="Helvetica Neue"/>
                <a:cs typeface="Helvetica Neue"/>
                <a:sym typeface="Helvetica Neue"/>
              </a:rPr>
              <a:t>Subscription</a:t>
            </a:r>
            <a:r>
              <a:rPr sz="1400">
                <a:latin typeface="Helvetica Neue Light"/>
                <a:ea typeface="Helvetica Neue Light"/>
                <a:cs typeface="Helvetica Neue Light"/>
                <a:sym typeface="Helvetica Neue Light"/>
              </a:rPr>
              <a:t> - term based optimized for cost, discounted from pay as you go rates</a:t>
            </a:r>
          </a:p>
        </p:txBody>
      </p:sp>
      <p:sp>
        <p:nvSpPr>
          <p:cNvPr id="703" name="Shape 703"/>
          <p:cNvSpPr/>
          <p:nvPr/>
        </p:nvSpPr>
        <p:spPr>
          <a:xfrm>
            <a:off x="300379" y="4170124"/>
            <a:ext cx="3828874" cy="297863"/>
          </a:xfrm>
          <a:prstGeom prst="rect">
            <a:avLst/>
          </a:prstGeom>
          <a:ln w="12700">
            <a:miter lim="400000"/>
          </a:ln>
          <a:extLst>
            <a:ext uri="{C572A759-6A51-4108-AA02-DFA0A04FC94B}">
              <ma14:wrappingTextBoxFlag xmlns:ma14="http://schemas.microsoft.com/office/mac/drawingml/2011/main" xmlns="" val="1"/>
            </a:ext>
          </a:extLst>
        </p:spPr>
        <p:txBody>
          <a:bodyPr lIns="40811" tIns="40811" rIns="40811" bIns="40811">
            <a:spAutoFit/>
          </a:bodyPr>
          <a:lstStyle/>
          <a:p>
            <a:pPr marL="178241" indent="-178241">
              <a:spcBef>
                <a:spcPts val="2636"/>
              </a:spcBef>
              <a:buSzPct val="75000"/>
              <a:buChar char="•"/>
              <a:defRPr sz="1800"/>
            </a:pPr>
            <a:r>
              <a:rPr sz="1400">
                <a:latin typeface="Helvetica Neue Light"/>
                <a:ea typeface="Helvetica Neue Light"/>
                <a:cs typeface="Helvetica Neue Light"/>
                <a:sym typeface="Helvetica Neue Light"/>
              </a:rPr>
              <a:t>Zero to coding in </a:t>
            </a:r>
            <a:r>
              <a:rPr sz="1400" b="1">
                <a:latin typeface="Helvetica Neue"/>
                <a:ea typeface="Helvetica Neue"/>
                <a:cs typeface="Helvetica Neue"/>
                <a:sym typeface="Helvetica Neue"/>
              </a:rPr>
              <a:t>less than 5 minutes</a:t>
            </a:r>
          </a:p>
        </p:txBody>
      </p:sp>
      <p:sp>
        <p:nvSpPr>
          <p:cNvPr id="704" name="Shape 704"/>
          <p:cNvSpPr/>
          <p:nvPr/>
        </p:nvSpPr>
        <p:spPr>
          <a:xfrm>
            <a:off x="265971" y="3849678"/>
            <a:ext cx="1286620" cy="387552"/>
          </a:xfrm>
          <a:prstGeom prst="rect">
            <a:avLst/>
          </a:prstGeom>
          <a:ln w="12700">
            <a:miter lim="400000"/>
          </a:ln>
          <a:extLst>
            <a:ext uri="{C572A759-6A51-4108-AA02-DFA0A04FC94B}">
              <ma14:wrappingTextBoxFlag xmlns:ma14="http://schemas.microsoft.com/office/mac/drawingml/2011/main" xmlns="" val="1"/>
            </a:ext>
          </a:extLst>
        </p:spPr>
        <p:txBody>
          <a:bodyPr wrap="none" lIns="31883" tIns="31883" rIns="31883" bIns="31883" anchor="ctr">
            <a:spAutoFit/>
          </a:bodyPr>
          <a:lstStyle>
            <a:lvl1pPr algn="l" defTabSz="647700">
              <a:lnSpc>
                <a:spcPct val="119999"/>
              </a:lnSpc>
              <a:spcBef>
                <a:spcPts val="4000"/>
              </a:spcBef>
              <a:defRPr sz="2800" b="1">
                <a:solidFill>
                  <a:srgbClr val="5592DA"/>
                </a:solidFill>
                <a:latin typeface="Helvetica Neue"/>
                <a:ea typeface="Helvetica Neue"/>
                <a:cs typeface="Helvetica Neue"/>
                <a:sym typeface="Helvetica Neue"/>
              </a:defRPr>
            </a:lvl1pPr>
          </a:lstStyle>
          <a:p>
            <a:pPr lvl="0">
              <a:defRPr sz="1800" b="0">
                <a:solidFill>
                  <a:srgbClr val="000000"/>
                </a:solidFill>
              </a:defRPr>
            </a:pPr>
            <a:r>
              <a:rPr sz="1800" dirty="0">
                <a:solidFill>
                  <a:srgbClr val="0000FF"/>
                </a:solidFill>
              </a:rPr>
              <a:t>Self Service</a:t>
            </a:r>
          </a:p>
        </p:txBody>
      </p:sp>
      <p:sp>
        <p:nvSpPr>
          <p:cNvPr id="705" name="Shape 705"/>
          <p:cNvSpPr/>
          <p:nvPr/>
        </p:nvSpPr>
        <p:spPr>
          <a:xfrm>
            <a:off x="300379" y="4380679"/>
            <a:ext cx="3828874" cy="495276"/>
          </a:xfrm>
          <a:prstGeom prst="rect">
            <a:avLst/>
          </a:prstGeom>
          <a:ln w="12700">
            <a:miter lim="400000"/>
          </a:ln>
          <a:extLst>
            <a:ext uri="{C572A759-6A51-4108-AA02-DFA0A04FC94B}">
              <ma14:wrappingTextBoxFlag xmlns:ma14="http://schemas.microsoft.com/office/mac/drawingml/2011/main" xmlns="" val="1"/>
            </a:ext>
          </a:extLst>
        </p:spPr>
        <p:txBody>
          <a:bodyPr lIns="31883" tIns="31883" rIns="31883" bIns="31883" anchor="ctr">
            <a:spAutoFit/>
          </a:bodyPr>
          <a:lstStyle/>
          <a:p>
            <a:pPr marL="178241" indent="-178241">
              <a:spcBef>
                <a:spcPts val="2636"/>
              </a:spcBef>
              <a:buSzPct val="75000"/>
              <a:buChar char="•"/>
              <a:defRPr sz="1800"/>
            </a:pPr>
            <a:r>
              <a:rPr sz="1400" b="1">
                <a:latin typeface="Helvetica Neue"/>
                <a:ea typeface="Helvetica Neue"/>
                <a:cs typeface="Helvetica Neue"/>
                <a:sym typeface="Helvetica Neue"/>
              </a:rPr>
              <a:t>Credit card </a:t>
            </a:r>
            <a:r>
              <a:rPr sz="1400">
                <a:latin typeface="Helvetica Neue Light"/>
                <a:ea typeface="Helvetica Neue Light"/>
                <a:cs typeface="Helvetica Neue Light"/>
                <a:sym typeface="Helvetica Neue Light"/>
              </a:rPr>
              <a:t>over the web in many countries - or through your IBM rep</a:t>
            </a:r>
          </a:p>
        </p:txBody>
      </p:sp>
      <p:pic>
        <p:nvPicPr>
          <p:cNvPr id="706" name="usage_charge_confusion.png"/>
          <p:cNvPicPr/>
          <p:nvPr/>
        </p:nvPicPr>
        <p:blipFill>
          <a:blip r:embed="rId3">
            <a:extLst/>
          </a:blip>
          <a:srcRect b="72134"/>
          <a:stretch>
            <a:fillRect/>
          </a:stretch>
        </p:blipFill>
        <p:spPr>
          <a:xfrm>
            <a:off x="4950689" y="2759575"/>
            <a:ext cx="3920755" cy="2193045"/>
          </a:xfrm>
          <a:prstGeom prst="rect">
            <a:avLst/>
          </a:prstGeom>
          <a:ln w="12700">
            <a:miter lim="400000"/>
          </a:ln>
        </p:spPr>
      </p:pic>
      <p:pic>
        <p:nvPicPr>
          <p:cNvPr id="707" name="Bluemix sign up.png"/>
          <p:cNvPicPr/>
          <p:nvPr/>
        </p:nvPicPr>
        <p:blipFill>
          <a:blip r:embed="rId4">
            <a:extLst/>
          </a:blip>
          <a:srcRect l="43114" t="1528" b="41941"/>
          <a:stretch>
            <a:fillRect/>
          </a:stretch>
        </p:blipFill>
        <p:spPr>
          <a:xfrm>
            <a:off x="4940096" y="927361"/>
            <a:ext cx="3674942" cy="1599396"/>
          </a:xfrm>
          <a:prstGeom prst="rect">
            <a:avLst/>
          </a:prstGeom>
          <a:ln w="25400">
            <a:solidFill>
              <a:srgbClr val="3C5567">
                <a:alpha val="15000"/>
              </a:srgbClr>
            </a:solidFill>
            <a:miter lim="400000"/>
          </a:ln>
        </p:spPr>
      </p:pic>
    </p:spTree>
    <p:extLst>
      <p:ext uri="{BB962C8B-B14F-4D97-AF65-F5344CB8AC3E}">
        <p14:creationId xmlns:p14="http://schemas.microsoft.com/office/powerpoint/2010/main" val="2947145990"/>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9" name="Shape 559"/>
          <p:cNvSpPr/>
          <p:nvPr/>
        </p:nvSpPr>
        <p:spPr>
          <a:xfrm>
            <a:off x="710565" y="726281"/>
            <a:ext cx="4520726" cy="4222598"/>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spAutoFit/>
          </a:bodyPr>
          <a:lstStyle/>
          <a:p>
            <a:pPr defTabSz="241106">
              <a:spcBef>
                <a:spcPts val="1500"/>
              </a:spcBef>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500" b="1" u="sng" dirty="0">
                <a:solidFill>
                  <a:srgbClr val="34639F"/>
                </a:solidFill>
                <a:ea typeface="HelvNeue Medium for IBM"/>
                <a:sym typeface="HelvNeue Medium for IBM"/>
              </a:rPr>
              <a:t>Pay as you go</a:t>
            </a:r>
            <a:endParaRPr sz="1500" b="1" u="sng" dirty="0">
              <a:ea typeface="+mj-ea"/>
              <a:sym typeface="Helvetica"/>
            </a:endParaRPr>
          </a:p>
          <a:p>
            <a:pPr marL="289725" indent="-178598" defTabSz="241106">
              <a:spcBef>
                <a:spcPts val="375"/>
              </a:spcBef>
              <a:buClr>
                <a:srgbClr val="000000"/>
              </a:buClr>
              <a:buSzPct val="120000"/>
              <a:buFont typeface="Arial"/>
              <a:buChar char="•"/>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b="1" dirty="0">
                <a:ea typeface="HelvNeue Light for IBM"/>
                <a:sym typeface="HelvNeue Light for IBM"/>
              </a:rPr>
              <a:t>Use case:  </a:t>
            </a:r>
            <a:r>
              <a:rPr sz="1000" dirty="0">
                <a:ea typeface="HelvNeue Light for IBM"/>
                <a:sym typeface="HelvNeue Light for IBM"/>
              </a:rPr>
              <a:t>Uncertainty around capacity or longevity of the application</a:t>
            </a:r>
            <a:endParaRPr sz="1000" dirty="0">
              <a:ea typeface="Helvetica Light"/>
              <a:sym typeface="Helvetica Light"/>
            </a:endParaRPr>
          </a:p>
          <a:p>
            <a:pPr marL="289725" lvl="1" indent="-178598" defTabSz="241106">
              <a:spcBef>
                <a:spcPts val="375"/>
              </a:spcBef>
              <a:buClr>
                <a:srgbClr val="000000"/>
              </a:buClr>
              <a:buSzPct val="120000"/>
              <a:buFont typeface="Arial"/>
              <a:buChar char="•"/>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dirty="0">
                <a:ea typeface="HelvNeue Light for IBM"/>
                <a:sym typeface="HelvNeue Light for IBM"/>
              </a:rPr>
              <a:t>User pays for usage of service metrics in excess of the free tier</a:t>
            </a:r>
            <a:endParaRPr sz="1000" dirty="0">
              <a:ea typeface="Helvetica Light"/>
              <a:sym typeface="Helvetica Light"/>
            </a:endParaRPr>
          </a:p>
          <a:p>
            <a:pPr marL="289725" lvl="1" indent="-178598" defTabSz="241106">
              <a:spcBef>
                <a:spcPts val="375"/>
              </a:spcBef>
              <a:buClr>
                <a:srgbClr val="000000"/>
              </a:buClr>
              <a:buSzPct val="120000"/>
              <a:buFont typeface="Arial"/>
              <a:buChar char="•"/>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dirty="0">
                <a:ea typeface="HelvNeue Light for IBM"/>
                <a:sym typeface="HelvNeue Light for IBM"/>
              </a:rPr>
              <a:t>Billed monthly and available via credit card only</a:t>
            </a:r>
            <a:endParaRPr sz="1000" dirty="0">
              <a:ea typeface="Helvetica Light"/>
              <a:sym typeface="Helvetica Light"/>
            </a:endParaRPr>
          </a:p>
          <a:p>
            <a:pPr marL="289725" lvl="1" indent="-178598" defTabSz="241106">
              <a:spcBef>
                <a:spcPts val="375"/>
              </a:spcBef>
              <a:buClr>
                <a:srgbClr val="000000"/>
              </a:buClr>
              <a:buSzPct val="120000"/>
              <a:buFont typeface="Arial"/>
              <a:buChar char="•"/>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dirty="0">
                <a:ea typeface="HelvNeue Light for IBM"/>
                <a:sym typeface="HelvNeue Light for IBM"/>
              </a:rPr>
              <a:t>List rates and no discounting is applied:  value captured by no commitment and customer flexibility</a:t>
            </a:r>
            <a:endParaRPr sz="1000" dirty="0">
              <a:ea typeface="Helvetica Light"/>
              <a:sym typeface="Helvetica Light"/>
            </a:endParaRPr>
          </a:p>
          <a:p>
            <a:pPr defTabSz="241106">
              <a:spcBef>
                <a:spcPts val="1500"/>
              </a:spcBef>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500" b="1" u="sng" dirty="0">
                <a:solidFill>
                  <a:srgbClr val="34639F"/>
                </a:solidFill>
                <a:ea typeface="HelvNeue Medium for IBM"/>
                <a:sym typeface="HelvNeue Medium for IBM"/>
              </a:rPr>
              <a:t>Subscription</a:t>
            </a:r>
            <a:endParaRPr sz="1500" b="1" u="sng" dirty="0">
              <a:ea typeface="+mj-ea"/>
              <a:sym typeface="Helvetica"/>
            </a:endParaRPr>
          </a:p>
          <a:p>
            <a:pPr marL="269880" lvl="1" indent="-178598" defTabSz="241106">
              <a:spcBef>
                <a:spcPts val="375"/>
              </a:spcBef>
              <a:buClr>
                <a:srgbClr val="000000"/>
              </a:buClr>
              <a:buSzPct val="120000"/>
              <a:buFont typeface="Arial"/>
              <a:buChar char="•"/>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b="1" dirty="0">
                <a:ea typeface="HelvNeue Light for IBM"/>
                <a:sym typeface="HelvNeue Light for IBM"/>
              </a:rPr>
              <a:t>Use case</a:t>
            </a:r>
            <a:r>
              <a:rPr sz="1000" dirty="0">
                <a:ea typeface="HelvNeue Light for IBM"/>
                <a:sym typeface="HelvNeue Light for IBM"/>
              </a:rPr>
              <a:t>:  Heavy use, more predictable workload and multiple concurrent applications per account</a:t>
            </a:r>
            <a:endParaRPr sz="1000" dirty="0">
              <a:ea typeface="Helvetica Light"/>
              <a:sym typeface="Helvetica Light"/>
            </a:endParaRPr>
          </a:p>
          <a:p>
            <a:pPr marL="269880" lvl="1" indent="-178598" defTabSz="241106">
              <a:spcBef>
                <a:spcPts val="375"/>
              </a:spcBef>
              <a:buClr>
                <a:srgbClr val="000000"/>
              </a:buClr>
              <a:buSzPct val="120000"/>
              <a:buFont typeface="Arial"/>
              <a:buChar char="•"/>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dirty="0">
                <a:ea typeface="HelvNeue Light for IBM"/>
                <a:sym typeface="HelvNeue Light for IBM"/>
              </a:rPr>
              <a:t>User commits to spend level per period of time for discounts over pay as you go rates on the platform</a:t>
            </a:r>
            <a:endParaRPr sz="1000" dirty="0">
              <a:ea typeface="Helvetica Light"/>
              <a:sym typeface="Helvetica Light"/>
            </a:endParaRPr>
          </a:p>
          <a:p>
            <a:pPr marL="269880" lvl="1" indent="-178598" defTabSz="241106">
              <a:spcBef>
                <a:spcPts val="375"/>
              </a:spcBef>
              <a:buClr>
                <a:srgbClr val="000000"/>
              </a:buClr>
              <a:buSzPct val="120000"/>
              <a:buFont typeface="Arial"/>
              <a:buChar char="•"/>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dirty="0">
                <a:ea typeface="HelvNeue Light for IBM"/>
                <a:sym typeface="HelvNeue Light for IBM"/>
              </a:rPr>
              <a:t>Overages charged at pay as you go rates</a:t>
            </a:r>
            <a:endParaRPr sz="1000" dirty="0">
              <a:ea typeface="Helvetica Light"/>
              <a:sym typeface="Helvetica Light"/>
            </a:endParaRPr>
          </a:p>
          <a:p>
            <a:pPr marL="269880" lvl="1" indent="-178598" defTabSz="241106">
              <a:spcBef>
                <a:spcPts val="375"/>
              </a:spcBef>
              <a:buClr>
                <a:srgbClr val="000000"/>
              </a:buClr>
              <a:buSzPct val="120000"/>
              <a:buFont typeface="Arial"/>
              <a:buChar char="•"/>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dirty="0">
                <a:ea typeface="HelvNeue Light for IBM"/>
                <a:sym typeface="HelvNeue Light for IBM"/>
              </a:rPr>
              <a:t>Discounting </a:t>
            </a:r>
            <a:r>
              <a:rPr sz="1000" dirty="0">
                <a:latin typeface="HelvNeue Light for IBM"/>
                <a:ea typeface="HelvNeue Light for IBM"/>
                <a:cs typeface="HelvNeue Light for IBM"/>
                <a:sym typeface="HelvNeue Light for IBM"/>
              </a:rPr>
              <a:t>(2x2 matrix)</a:t>
            </a:r>
            <a:endParaRPr sz="1000" dirty="0">
              <a:latin typeface="Helvetica Light"/>
              <a:ea typeface="Helvetica Light"/>
              <a:cs typeface="Helvetica Light"/>
              <a:sym typeface="Helvetica Light"/>
            </a:endParaRPr>
          </a:p>
          <a:p>
            <a:pPr marL="264920" lvl="8" indent="165699" defTabSz="241106">
              <a:spcBef>
                <a:spcPts val="375"/>
              </a:spcBef>
              <a:buClr>
                <a:srgbClr val="000000"/>
              </a:buClr>
              <a:buSzPct val="100000"/>
              <a:buFont typeface="Helvetica"/>
              <a:buChar char="-"/>
              <a:tabLst>
                <a:tab pos="476259" algn="l"/>
                <a:tab pos="573496"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900" dirty="0">
                <a:latin typeface="HelvNeue Light for IBM"/>
                <a:ea typeface="HelvNeue Light for IBM"/>
                <a:cs typeface="HelvNeue Light for IBM"/>
                <a:sym typeface="HelvNeue Light for IBM"/>
              </a:rPr>
              <a:t>Duration - 6, 12 and 36 month increments.  Automatic and inside sales renewal</a:t>
            </a:r>
            <a:endParaRPr sz="1000" dirty="0">
              <a:latin typeface="Helvetica Light"/>
              <a:ea typeface="Helvetica Light"/>
              <a:cs typeface="Helvetica Light"/>
              <a:sym typeface="Helvetica Light"/>
            </a:endParaRPr>
          </a:p>
          <a:p>
            <a:pPr marL="264920" lvl="5" indent="165699" defTabSz="241106">
              <a:spcBef>
                <a:spcPts val="375"/>
              </a:spcBef>
              <a:buClr>
                <a:srgbClr val="000000"/>
              </a:buClr>
              <a:buSzPct val="100000"/>
              <a:buFont typeface="Helvetica"/>
              <a:buChar char="-"/>
              <a:tabLst>
                <a:tab pos="476259" algn="l"/>
                <a:tab pos="573496"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900" dirty="0">
                <a:latin typeface="HelvNeue Light for IBM"/>
                <a:ea typeface="HelvNeue Light for IBM"/>
                <a:cs typeface="HelvNeue Light for IBM"/>
                <a:sym typeface="HelvNeue Light for IBM"/>
              </a:rPr>
              <a:t>Spend on the platform</a:t>
            </a:r>
            <a:endParaRPr sz="1000" dirty="0">
              <a:latin typeface="Helvetica Light"/>
              <a:ea typeface="Helvetica Light"/>
              <a:cs typeface="Helvetica Light"/>
              <a:sym typeface="Helvetica Light"/>
            </a:endParaRPr>
          </a:p>
          <a:p>
            <a:pPr marL="269880" lvl="1" indent="-178598" defTabSz="241106">
              <a:spcBef>
                <a:spcPts val="375"/>
              </a:spcBef>
              <a:buClr>
                <a:srgbClr val="000000"/>
              </a:buClr>
              <a:buSzPct val="120000"/>
              <a:buFont typeface="Arial"/>
              <a:buChar char="•"/>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dirty="0">
                <a:latin typeface="HelvNeue Light for IBM"/>
                <a:ea typeface="HelvNeue Light for IBM"/>
                <a:cs typeface="HelvNeue Light for IBM"/>
                <a:sym typeface="HelvNeue Light for IBM"/>
              </a:rPr>
              <a:t>Co term will be allowed in order for a customer to increase their spend</a:t>
            </a:r>
            <a:endParaRPr sz="1000" dirty="0">
              <a:latin typeface="Helvetica Light"/>
              <a:ea typeface="Helvetica Light"/>
              <a:cs typeface="Helvetica Light"/>
              <a:sym typeface="Helvetica Light"/>
            </a:endParaRPr>
          </a:p>
          <a:p>
            <a:pPr defTabSz="241106">
              <a:spcBef>
                <a:spcPts val="1500"/>
              </a:spcBef>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500" b="1" u="sng" dirty="0">
                <a:solidFill>
                  <a:srgbClr val="34639F"/>
                </a:solidFill>
                <a:latin typeface="HelvNeue Medium for IBM"/>
                <a:ea typeface="HelvNeue Medium for IBM"/>
                <a:cs typeface="HelvNeue Medium for IBM"/>
                <a:sym typeface="HelvNeue Medium for IBM"/>
              </a:rPr>
              <a:t>Future Considerations</a:t>
            </a:r>
          </a:p>
          <a:p>
            <a:pPr defTabSz="241106">
              <a:spcBef>
                <a:spcPts val="1500"/>
              </a:spcBef>
              <a:tabLst>
                <a:tab pos="238130" algn="l"/>
                <a:tab pos="476259" algn="l"/>
                <a:tab pos="722327" algn="l"/>
                <a:tab pos="960457" algn="l"/>
                <a:tab pos="1198587" algn="l"/>
                <a:tab pos="1444654" algn="l"/>
                <a:tab pos="1682784" algn="l"/>
                <a:tab pos="1928851" algn="l"/>
                <a:tab pos="2166981" algn="l"/>
                <a:tab pos="2405111" algn="l"/>
                <a:tab pos="2651178" algn="l"/>
                <a:tab pos="2889308" algn="l"/>
                <a:tab pos="3127437" algn="l"/>
                <a:tab pos="3373505" algn="l"/>
                <a:tab pos="3611635" algn="l"/>
                <a:tab pos="3857702" algn="l"/>
                <a:tab pos="4095832" algn="l"/>
                <a:tab pos="4333962" algn="l"/>
                <a:tab pos="4580029" algn="l"/>
                <a:tab pos="4818159" algn="l"/>
              </a:tabLst>
              <a:defRPr sz="1800"/>
            </a:pPr>
            <a:r>
              <a:rPr sz="1000" b="1" dirty="0">
                <a:solidFill>
                  <a:srgbClr val="000000"/>
                </a:solidFill>
                <a:latin typeface="HelvNeue Medium for IBM"/>
                <a:ea typeface="HelvNeue Medium for IBM"/>
                <a:cs typeface="HelvNeue Medium for IBM"/>
                <a:sym typeface="HelvNeue Medium for IBM"/>
              </a:rPr>
              <a:t>A </a:t>
            </a:r>
            <a:r>
              <a:rPr lang="en-US" sz="1000" b="1" dirty="0">
                <a:solidFill>
                  <a:srgbClr val="000000"/>
                </a:solidFill>
                <a:latin typeface="HelvNeue Medium for IBM"/>
                <a:ea typeface="HelvNeue Medium for IBM"/>
                <a:cs typeface="HelvNeue Medium for IBM"/>
                <a:sym typeface="HelvNeue Medium for IBM"/>
              </a:rPr>
              <a:t>s</a:t>
            </a:r>
            <a:r>
              <a:rPr sz="1000" b="1" dirty="0">
                <a:solidFill>
                  <a:srgbClr val="000000"/>
                </a:solidFill>
                <a:latin typeface="HelvNeue Medium for IBM"/>
                <a:ea typeface="HelvNeue Medium for IBM"/>
                <a:cs typeface="HelvNeue Medium for IBM"/>
                <a:sym typeface="HelvNeue Medium for IBM"/>
              </a:rPr>
              <a:t>ubscription of Bluemix Public is always needed to run both </a:t>
            </a:r>
            <a:r>
              <a:rPr lang="ga-IE" sz="1000" b="1" dirty="0" smtClean="0">
                <a:solidFill>
                  <a:srgbClr val="000000"/>
                </a:solidFill>
                <a:latin typeface="HelvNeue Medium for IBM"/>
                <a:ea typeface="HelvNeue Medium for IBM"/>
                <a:cs typeface="HelvNeue Medium for IBM"/>
                <a:sym typeface="HelvNeue Medium for IBM"/>
              </a:rPr>
              <a:t>D</a:t>
            </a:r>
            <a:r>
              <a:rPr sz="1000" b="1" dirty="0" smtClean="0">
                <a:solidFill>
                  <a:srgbClr val="000000"/>
                </a:solidFill>
                <a:latin typeface="HelvNeue Medium for IBM"/>
                <a:ea typeface="HelvNeue Medium for IBM"/>
                <a:cs typeface="HelvNeue Medium for IBM"/>
                <a:sym typeface="HelvNeue Medium for IBM"/>
              </a:rPr>
              <a:t>edicated </a:t>
            </a:r>
            <a:r>
              <a:rPr sz="1000" b="1" dirty="0">
                <a:solidFill>
                  <a:srgbClr val="000000"/>
                </a:solidFill>
                <a:latin typeface="HelvNeue Medium for IBM"/>
                <a:ea typeface="HelvNeue Medium for IBM"/>
                <a:cs typeface="HelvNeue Medium for IBM"/>
                <a:sym typeface="HelvNeue Medium for IBM"/>
              </a:rPr>
              <a:t>and Local Bluemix </a:t>
            </a:r>
          </a:p>
        </p:txBody>
      </p:sp>
      <p:pic>
        <p:nvPicPr>
          <p:cNvPr id="560" name="image56.jpeg"/>
          <p:cNvPicPr/>
          <p:nvPr/>
        </p:nvPicPr>
        <p:blipFill>
          <a:blip r:embed="rId2">
            <a:extLst/>
          </a:blip>
          <a:stretch>
            <a:fillRect/>
          </a:stretch>
        </p:blipFill>
        <p:spPr>
          <a:xfrm>
            <a:off x="5231291" y="1153583"/>
            <a:ext cx="3832586" cy="3249084"/>
          </a:xfrm>
          <a:prstGeom prst="rect">
            <a:avLst/>
          </a:prstGeom>
          <a:ln w="12700">
            <a:miter lim="400000"/>
          </a:ln>
        </p:spPr>
      </p:pic>
      <p:sp>
        <p:nvSpPr>
          <p:cNvPr id="561" name="Shape 561"/>
          <p:cNvSpPr>
            <a:spLocks noGrp="1"/>
          </p:cNvSpPr>
          <p:nvPr>
            <p:ph type="title"/>
          </p:nvPr>
        </p:nvSpPr>
        <p:spPr>
          <a:xfrm>
            <a:off x="1081368" y="115629"/>
            <a:ext cx="6203343" cy="345801"/>
          </a:xfrm>
          <a:prstGeom prst="rect">
            <a:avLst/>
          </a:prstGeom>
          <a:ln>
            <a:noFill/>
          </a:ln>
        </p:spPr>
        <p:txBody>
          <a:bodyPr>
            <a:noAutofit/>
          </a:bodyPr>
          <a:lstStyle>
            <a:lvl1pPr algn="ctr" defTabSz="584200">
              <a:defRPr sz="3200" u="sng">
                <a:solidFill>
                  <a:srgbClr val="000000"/>
                </a:solidFill>
                <a:latin typeface="Helvetica Light"/>
                <a:ea typeface="Helvetica Light"/>
                <a:cs typeface="Helvetica Light"/>
                <a:sym typeface="Helvetica Light"/>
              </a:defRPr>
            </a:lvl1pPr>
          </a:lstStyle>
          <a:p>
            <a:pPr lvl="0">
              <a:defRPr sz="1800" u="none"/>
            </a:pPr>
            <a:r>
              <a:rPr sz="2800" u="none" dirty="0">
                <a:solidFill>
                  <a:srgbClr val="4F81BD"/>
                </a:solidFill>
                <a:latin typeface="+mj-lt"/>
              </a:rPr>
              <a:t>Public Pricing Structure</a:t>
            </a:r>
          </a:p>
        </p:txBody>
      </p:sp>
      <p:sp>
        <p:nvSpPr>
          <p:cNvPr id="7" name="Shape 506"/>
          <p:cNvSpPr>
            <a:spLocks noGrp="1"/>
          </p:cNvSpPr>
          <p:nvPr>
            <p:ph type="sldNum" sz="quarter" idx="4294967295"/>
          </p:nvPr>
        </p:nvSpPr>
        <p:spPr>
          <a:xfrm>
            <a:off x="8430996" y="4739268"/>
            <a:ext cx="411130" cy="274003"/>
          </a:xfrm>
          <a:prstGeom prst="rect">
            <a:avLst/>
          </a:prstGeom>
          <a:extLst>
            <a:ext uri="{C572A759-6A51-4108-AA02-DFA0A04FC94B}">
              <ma14:wrappingTextBoxFlag xmlns:ma14="http://schemas.microsoft.com/office/mac/drawingml/2011/main" xmlns="" val="1"/>
            </a:ext>
          </a:extLst>
        </p:spPr>
        <p:txBody>
          <a:bodyPr wrap="none" lIns="0" tIns="0" rIns="0" bIns="0" anchor="b">
            <a:normAutofit/>
          </a:bodyPr>
          <a:lstStyle>
            <a:lvl1pPr>
              <a:defRPr>
                <a:latin typeface="Calibri"/>
                <a:ea typeface="Calibri"/>
                <a:cs typeface="Calibri"/>
                <a:sym typeface="Calibri"/>
              </a:defRPr>
            </a:lvl1pPr>
          </a:lstStyle>
          <a:p>
            <a:pPr lvl="0" algn="ctr">
              <a:defRPr sz="1800">
                <a:solidFill>
                  <a:srgbClr val="000000"/>
                </a:solidFill>
              </a:defRPr>
            </a:pPr>
            <a:fld id="{86CB4B4D-7CA3-9044-876B-883B54F8677D}" type="slidenum">
              <a:rPr sz="1200">
                <a:solidFill>
                  <a:srgbClr val="888888"/>
                </a:solidFill>
              </a:rPr>
              <a:pPr lvl="0" algn="ctr">
                <a:defRPr sz="1800">
                  <a:solidFill>
                    <a:srgbClr val="000000"/>
                  </a:solidFill>
                </a:defRPr>
              </a:pPr>
              <a:t>44</a:t>
            </a:fld>
            <a:endParaRPr sz="1200" dirty="0">
              <a:solidFill>
                <a:srgbClr val="888888"/>
              </a:solidFill>
            </a:endParaRPr>
          </a:p>
        </p:txBody>
      </p:sp>
      <p:sp>
        <p:nvSpPr>
          <p:cNvPr id="6" name="TextBox 5"/>
          <p:cNvSpPr txBox="1"/>
          <p:nvPr/>
        </p:nvSpPr>
        <p:spPr>
          <a:xfrm>
            <a:off x="6025165" y="4918309"/>
            <a:ext cx="3192080" cy="1808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28574" tIns="28574" rIns="28574" bIns="28574" numCol="1" spcCol="23813" rtlCol="0" anchor="t">
            <a:spAutoFit/>
          </a:bodyPr>
          <a:lstStyle/>
          <a:p>
            <a:pPr algn="l" defTabSz="457199" rtl="0" latinLnBrk="1" hangingPunct="0"/>
            <a:r>
              <a:rPr lang="en-US" sz="800" dirty="0">
                <a:solidFill>
                  <a:srgbClr val="000000"/>
                </a:solidFill>
                <a:latin typeface="+mn-lt"/>
                <a:ea typeface="+mn-ea"/>
                <a:cs typeface="+mn-cs"/>
                <a:sym typeface="Helvetica Neue"/>
              </a:rPr>
              <a:t>Note: </a:t>
            </a:r>
            <a:r>
              <a:rPr lang="en-US" sz="800" dirty="0">
                <a:solidFill>
                  <a:srgbClr val="000000"/>
                </a:solidFill>
              </a:rPr>
              <a:t>All prices are in USD and are subject to change without notice</a:t>
            </a:r>
            <a:endParaRPr lang="en-US" sz="800" dirty="0">
              <a:solidFill>
                <a:srgbClr val="000000"/>
              </a:solidFill>
              <a:latin typeface="+mn-lt"/>
              <a:ea typeface="+mn-ea"/>
              <a:cs typeface="+mn-cs"/>
              <a:sym typeface="Helvetica Neue"/>
            </a:endParaRPr>
          </a:p>
        </p:txBody>
      </p:sp>
    </p:spTree>
    <p:extLst>
      <p:ext uri="{BB962C8B-B14F-4D97-AF65-F5344CB8AC3E}">
        <p14:creationId xmlns:p14="http://schemas.microsoft.com/office/powerpoint/2010/main" val="2498658717"/>
      </p:ext>
    </p:extLst>
  </p:cSld>
  <p:clrMapOvr>
    <a:masterClrMapping/>
  </p:clrMapOvr>
  <p:transition spd="med"/>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hape 742"/>
          <p:cNvSpPr/>
          <p:nvPr/>
        </p:nvSpPr>
        <p:spPr>
          <a:xfrm>
            <a:off x="1837676" y="3585957"/>
            <a:ext cx="1574948" cy="612283"/>
          </a:xfrm>
          <a:prstGeom prst="rect">
            <a:avLst/>
          </a:prstGeom>
          <a:solidFill>
            <a:srgbClr val="1FC0A6">
              <a:alpha val="9000"/>
            </a:srgbClr>
          </a:solidFill>
          <a:ln w="12700">
            <a:miter lim="400000"/>
          </a:ln>
        </p:spPr>
        <p:txBody>
          <a:bodyPr lIns="38099" tIns="38099" rIns="38099" bIns="38099" anchor="ctr"/>
          <a:lstStyle/>
          <a:p>
            <a:pPr defTabSz="438185">
              <a:defRPr sz="3400">
                <a:solidFill>
                  <a:srgbClr val="4E5A60"/>
                </a:solidFill>
                <a:latin typeface="Helvetica Light"/>
                <a:ea typeface="Helvetica Light"/>
                <a:cs typeface="Helvetica Light"/>
                <a:sym typeface="Helvetica Light"/>
              </a:defRPr>
            </a:pPr>
            <a:endParaRPr/>
          </a:p>
        </p:txBody>
      </p:sp>
      <p:sp>
        <p:nvSpPr>
          <p:cNvPr id="18" name="Shape 743"/>
          <p:cNvSpPr/>
          <p:nvPr/>
        </p:nvSpPr>
        <p:spPr>
          <a:xfrm rot="16200000">
            <a:off x="1069922" y="3904201"/>
            <a:ext cx="742108" cy="315469"/>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3000" b="1">
                <a:solidFill>
                  <a:srgbClr val="5F6E75"/>
                </a:solidFill>
              </a:defRPr>
            </a:lvl1pPr>
          </a:lstStyle>
          <a:p>
            <a:pPr lvl="0">
              <a:defRPr sz="1800" b="0">
                <a:solidFill>
                  <a:srgbClr val="000000"/>
                </a:solidFill>
              </a:defRPr>
            </a:pPr>
            <a:r>
              <a:rPr sz="1600" dirty="0" smtClean="0">
                <a:solidFill>
                  <a:srgbClr val="3ABB9F"/>
                </a:solidFill>
              </a:rPr>
              <a:t>Scal</a:t>
            </a:r>
            <a:r>
              <a:rPr lang="ga-IE" sz="1600" dirty="0" smtClean="0">
                <a:solidFill>
                  <a:srgbClr val="3ABB9F"/>
                </a:solidFill>
              </a:rPr>
              <a:t>e it</a:t>
            </a:r>
            <a:endParaRPr sz="1600" dirty="0">
              <a:solidFill>
                <a:srgbClr val="3ABB9F"/>
              </a:solidFill>
            </a:endParaRPr>
          </a:p>
        </p:txBody>
      </p:sp>
      <p:sp>
        <p:nvSpPr>
          <p:cNvPr id="19" name="Shape 744"/>
          <p:cNvSpPr/>
          <p:nvPr/>
        </p:nvSpPr>
        <p:spPr>
          <a:xfrm>
            <a:off x="1778922" y="3654402"/>
            <a:ext cx="719572"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defRPr sz="1800"/>
            </a:pPr>
            <a:r>
              <a:rPr sz="1200" b="1" dirty="0" smtClean="0">
                <a:solidFill>
                  <a:srgbClr val="5E6E75"/>
                </a:solidFill>
              </a:rPr>
              <a:t>16GB</a:t>
            </a:r>
            <a:endParaRPr sz="1200" b="1" dirty="0">
              <a:solidFill>
                <a:srgbClr val="5E6E75"/>
              </a:solidFill>
            </a:endParaRPr>
          </a:p>
        </p:txBody>
      </p:sp>
      <p:sp>
        <p:nvSpPr>
          <p:cNvPr id="20" name="Shape 745"/>
          <p:cNvSpPr/>
          <p:nvPr/>
        </p:nvSpPr>
        <p:spPr>
          <a:xfrm flipH="1" flipV="1">
            <a:off x="2611073" y="3800429"/>
            <a:ext cx="7413" cy="228444"/>
          </a:xfrm>
          <a:prstGeom prst="line">
            <a:avLst/>
          </a:prstGeom>
          <a:ln w="25400">
            <a:solidFill>
              <a:srgbClr val="4E5A60">
                <a:alpha val="66000"/>
              </a:srgbClr>
            </a:solidFill>
          </a:ln>
        </p:spPr>
        <p:txBody>
          <a:bodyPr lIns="26789" tIns="26789" rIns="26789" bIns="26789" anchor="ctr"/>
          <a:lstStyle/>
          <a:p>
            <a:pPr algn="l" defTabSz="241121">
              <a:defRPr sz="1200">
                <a:latin typeface="+mn-lt"/>
                <a:ea typeface="+mn-ea"/>
                <a:cs typeface="+mn-cs"/>
                <a:sym typeface="Helvetica"/>
              </a:defRPr>
            </a:pPr>
            <a:endParaRPr sz="600"/>
          </a:p>
        </p:txBody>
      </p:sp>
      <p:sp>
        <p:nvSpPr>
          <p:cNvPr id="21" name="Shape 746"/>
          <p:cNvSpPr/>
          <p:nvPr/>
        </p:nvSpPr>
        <p:spPr>
          <a:xfrm>
            <a:off x="2738555" y="3654402"/>
            <a:ext cx="566789"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defRPr sz="1800"/>
            </a:pPr>
            <a:r>
              <a:rPr sz="1200" b="1" dirty="0" smtClean="0">
                <a:solidFill>
                  <a:srgbClr val="5E6E75"/>
                </a:solidFill>
              </a:rPr>
              <a:t>$</a:t>
            </a:r>
            <a:r>
              <a:rPr lang="ga-IE" sz="1200" b="1" dirty="0" smtClean="0">
                <a:solidFill>
                  <a:srgbClr val="5E6E75"/>
                </a:solidFill>
              </a:rPr>
              <a:t>4,48</a:t>
            </a:r>
            <a:r>
              <a:rPr sz="1200" b="1" dirty="0" smtClean="0">
                <a:solidFill>
                  <a:srgbClr val="5E6E75"/>
                </a:solidFill>
              </a:rPr>
              <a:t>0</a:t>
            </a:r>
            <a:endParaRPr sz="1200" b="1" dirty="0">
              <a:solidFill>
                <a:srgbClr val="5E6E75"/>
              </a:solidFill>
            </a:endParaRPr>
          </a:p>
        </p:txBody>
      </p:sp>
      <p:sp>
        <p:nvSpPr>
          <p:cNvPr id="22" name="Shape 747"/>
          <p:cNvSpPr/>
          <p:nvPr/>
        </p:nvSpPr>
        <p:spPr>
          <a:xfrm>
            <a:off x="3878796" y="3599733"/>
            <a:ext cx="3783529" cy="575565"/>
          </a:xfrm>
          <a:prstGeom prst="rect">
            <a:avLst/>
          </a:prstGeom>
          <a:solidFill>
            <a:srgbClr val="02BEE6">
              <a:alpha val="11000"/>
            </a:srgbClr>
          </a:solidFill>
          <a:ln w="12700">
            <a:miter lim="400000"/>
          </a:ln>
        </p:spPr>
        <p:txBody>
          <a:bodyPr lIns="38099" tIns="38099" rIns="38099" bIns="38099" anchor="ctr"/>
          <a:lstStyle/>
          <a:p>
            <a:pPr defTabSz="438185">
              <a:defRPr sz="3400">
                <a:solidFill>
                  <a:srgbClr val="4E5A60"/>
                </a:solidFill>
                <a:latin typeface="Helvetica Light"/>
                <a:ea typeface="Helvetica Light"/>
                <a:cs typeface="Helvetica Light"/>
                <a:sym typeface="Helvetica Light"/>
              </a:defRPr>
            </a:pPr>
            <a:endParaRPr/>
          </a:p>
        </p:txBody>
      </p:sp>
      <p:sp>
        <p:nvSpPr>
          <p:cNvPr id="23" name="Shape 748"/>
          <p:cNvSpPr/>
          <p:nvPr/>
        </p:nvSpPr>
        <p:spPr>
          <a:xfrm>
            <a:off x="4453531" y="3636505"/>
            <a:ext cx="783496" cy="47486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defRPr sz="1800"/>
            </a:pPr>
            <a:r>
              <a:rPr sz="1200" b="1" dirty="0">
                <a:solidFill>
                  <a:srgbClr val="5E6E75"/>
                </a:solidFill>
              </a:rPr>
              <a:t>50GB </a:t>
            </a:r>
          </a:p>
          <a:p>
            <a:pPr algn="r" defTabSz="241121">
              <a:defRPr sz="1800"/>
            </a:pPr>
            <a:r>
              <a:rPr sz="700" dirty="0">
                <a:solidFill>
                  <a:srgbClr val="5E6E75"/>
                </a:solidFill>
                <a:latin typeface="Helvetica Neue Light"/>
                <a:ea typeface="Helvetica Neue Light"/>
                <a:cs typeface="Helvetica Neue Light"/>
                <a:sym typeface="Helvetica Neue Light"/>
              </a:rPr>
              <a:t>Storage Increments</a:t>
            </a:r>
          </a:p>
        </p:txBody>
      </p:sp>
      <p:sp>
        <p:nvSpPr>
          <p:cNvPr id="25" name="Shape 750"/>
          <p:cNvSpPr/>
          <p:nvPr/>
        </p:nvSpPr>
        <p:spPr>
          <a:xfrm>
            <a:off x="5411927" y="3615902"/>
            <a:ext cx="566789"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defRPr sz="1800"/>
            </a:pPr>
            <a:r>
              <a:rPr sz="1200" b="1" dirty="0" smtClean="0">
                <a:solidFill>
                  <a:srgbClr val="5E6E75"/>
                </a:solidFill>
              </a:rPr>
              <a:t>$</a:t>
            </a:r>
            <a:r>
              <a:rPr lang="ga-IE" sz="1200" b="1" dirty="0">
                <a:solidFill>
                  <a:srgbClr val="5E6E75"/>
                </a:solidFill>
              </a:rPr>
              <a:t>5</a:t>
            </a:r>
            <a:r>
              <a:rPr sz="1200" b="1" dirty="0" smtClean="0">
                <a:solidFill>
                  <a:srgbClr val="5E6E75"/>
                </a:solidFill>
              </a:rPr>
              <a:t>,0</a:t>
            </a:r>
            <a:r>
              <a:rPr lang="ga-IE" sz="1200" b="1" dirty="0" smtClean="0">
                <a:solidFill>
                  <a:srgbClr val="5E6E75"/>
                </a:solidFill>
              </a:rPr>
              <a:t>5</a:t>
            </a:r>
            <a:r>
              <a:rPr sz="1200" b="1" dirty="0" smtClean="0">
                <a:solidFill>
                  <a:srgbClr val="5E6E75"/>
                </a:solidFill>
              </a:rPr>
              <a:t>0</a:t>
            </a:r>
            <a:endParaRPr sz="1200" b="1" dirty="0">
              <a:solidFill>
                <a:srgbClr val="5E6E75"/>
              </a:solidFill>
            </a:endParaRPr>
          </a:p>
        </p:txBody>
      </p:sp>
      <p:sp>
        <p:nvSpPr>
          <p:cNvPr id="26" name="Shape 751"/>
          <p:cNvSpPr/>
          <p:nvPr/>
        </p:nvSpPr>
        <p:spPr>
          <a:xfrm flipV="1">
            <a:off x="7925513" y="3532904"/>
            <a:ext cx="0" cy="1133947"/>
          </a:xfrm>
          <a:prstGeom prst="line">
            <a:avLst/>
          </a:prstGeom>
          <a:ln w="25400">
            <a:solidFill>
              <a:srgbClr val="4E5A60"/>
            </a:solidFill>
          </a:ln>
        </p:spPr>
        <p:txBody>
          <a:bodyPr lIns="26789" tIns="26789" rIns="26789" bIns="26789" anchor="ctr"/>
          <a:lstStyle/>
          <a:p>
            <a:pPr algn="l" defTabSz="241121">
              <a:defRPr sz="1200">
                <a:latin typeface="+mn-lt"/>
                <a:ea typeface="+mn-ea"/>
                <a:cs typeface="+mn-cs"/>
                <a:sym typeface="Helvetica"/>
              </a:defRPr>
            </a:pPr>
            <a:endParaRPr sz="600"/>
          </a:p>
        </p:txBody>
      </p:sp>
      <p:sp>
        <p:nvSpPr>
          <p:cNvPr id="27" name="Shape 752"/>
          <p:cNvSpPr/>
          <p:nvPr/>
        </p:nvSpPr>
        <p:spPr>
          <a:xfrm>
            <a:off x="8001000" y="3875627"/>
            <a:ext cx="920712" cy="557363"/>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defRPr sz="1800"/>
            </a:pPr>
            <a:r>
              <a:rPr sz="1300" b="1" dirty="0">
                <a:solidFill>
                  <a:srgbClr val="5E6E75"/>
                </a:solidFill>
              </a:rPr>
              <a:t>Up To You</a:t>
            </a:r>
          </a:p>
          <a:p>
            <a:pPr algn="l" defTabSz="241121">
              <a:spcBef>
                <a:spcPts val="1266"/>
              </a:spcBef>
              <a:defRPr sz="1800"/>
            </a:pPr>
            <a:r>
              <a:rPr sz="800" dirty="0">
                <a:solidFill>
                  <a:srgbClr val="5E6E75"/>
                </a:solidFill>
                <a:latin typeface="Helvetica Neue Light"/>
                <a:ea typeface="Helvetica Neue Light"/>
                <a:cs typeface="Helvetica Neue Light"/>
                <a:sym typeface="Helvetica Neue Light"/>
              </a:rPr>
              <a:t>Each Month</a:t>
            </a:r>
          </a:p>
        </p:txBody>
      </p:sp>
      <p:sp>
        <p:nvSpPr>
          <p:cNvPr id="28" name="Shape 753"/>
          <p:cNvSpPr/>
          <p:nvPr/>
        </p:nvSpPr>
        <p:spPr>
          <a:xfrm rot="16200000">
            <a:off x="1533404" y="3857690"/>
            <a:ext cx="470199" cy="182813"/>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1400" b="1">
                <a:solidFill>
                  <a:srgbClr val="1FC0A6"/>
                </a:solidFill>
              </a:defRPr>
            </a:lvl1pPr>
          </a:lstStyle>
          <a:p>
            <a:pPr lvl="0">
              <a:defRPr sz="1800" b="0">
                <a:solidFill>
                  <a:srgbClr val="000000"/>
                </a:solidFill>
              </a:defRPr>
            </a:pPr>
            <a:r>
              <a:rPr sz="700" dirty="0"/>
              <a:t>Runtimes</a:t>
            </a:r>
          </a:p>
        </p:txBody>
      </p:sp>
      <p:sp>
        <p:nvSpPr>
          <p:cNvPr id="29" name="Shape 754"/>
          <p:cNvSpPr/>
          <p:nvPr/>
        </p:nvSpPr>
        <p:spPr>
          <a:xfrm rot="16200000">
            <a:off x="3628552" y="3892868"/>
            <a:ext cx="415496" cy="176969"/>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1400" b="1">
                <a:solidFill>
                  <a:srgbClr val="02B0D6"/>
                </a:solidFill>
              </a:defRPr>
            </a:lvl1pPr>
          </a:lstStyle>
          <a:p>
            <a:pPr lvl="0">
              <a:defRPr sz="1800" b="0">
                <a:solidFill>
                  <a:srgbClr val="000000"/>
                </a:solidFill>
              </a:defRPr>
            </a:pPr>
            <a:r>
              <a:rPr sz="700"/>
              <a:t>Services</a:t>
            </a:r>
          </a:p>
        </p:txBody>
      </p:sp>
      <p:sp>
        <p:nvSpPr>
          <p:cNvPr id="30" name="Shape 755"/>
          <p:cNvSpPr/>
          <p:nvPr/>
        </p:nvSpPr>
        <p:spPr>
          <a:xfrm>
            <a:off x="3498981" y="3471108"/>
            <a:ext cx="300077" cy="530913"/>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5600">
                <a:solidFill>
                  <a:srgbClr val="5F6E75">
                    <a:alpha val="28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3000" dirty="0"/>
              <a:t>+</a:t>
            </a:r>
          </a:p>
        </p:txBody>
      </p:sp>
      <p:sp>
        <p:nvSpPr>
          <p:cNvPr id="31" name="Shape 756"/>
          <p:cNvSpPr/>
          <p:nvPr/>
        </p:nvSpPr>
        <p:spPr>
          <a:xfrm>
            <a:off x="3963561" y="3890332"/>
            <a:ext cx="1413216" cy="292392"/>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lstStyle/>
          <a:p>
            <a:pPr algn="l" defTabSz="241121">
              <a:defRPr sz="1800"/>
            </a:pPr>
            <a:r>
              <a:rPr sz="600" dirty="0">
                <a:solidFill>
                  <a:srgbClr val="5E6E75"/>
                </a:solidFill>
                <a:latin typeface="Helvetica Neue Medium"/>
                <a:ea typeface="Helvetica Neue Medium"/>
                <a:cs typeface="Helvetica Neue Medium"/>
                <a:sym typeface="Helvetica Neue Medium"/>
              </a:rPr>
              <a:t>Data &amp; Session</a:t>
            </a:r>
          </a:p>
          <a:p>
            <a:pPr algn="l" defTabSz="241121">
              <a:defRPr sz="1800"/>
            </a:pPr>
            <a:r>
              <a:rPr sz="600" dirty="0">
                <a:solidFill>
                  <a:srgbClr val="5E6E75"/>
                </a:solidFill>
                <a:latin typeface="Helvetica Neue Medium"/>
                <a:ea typeface="Helvetica Neue Medium"/>
                <a:cs typeface="Helvetica Neue Medium"/>
                <a:sym typeface="Helvetica Neue Medium"/>
              </a:rPr>
              <a:t>Cache</a:t>
            </a:r>
          </a:p>
        </p:txBody>
      </p:sp>
      <p:grpSp>
        <p:nvGrpSpPr>
          <p:cNvPr id="32" name="Group 761"/>
          <p:cNvGrpSpPr/>
          <p:nvPr/>
        </p:nvGrpSpPr>
        <p:grpSpPr>
          <a:xfrm>
            <a:off x="3959378" y="3616777"/>
            <a:ext cx="360926" cy="319677"/>
            <a:chOff x="0" y="0"/>
            <a:chExt cx="684421" cy="606201"/>
          </a:xfrm>
        </p:grpSpPr>
        <p:sp>
          <p:nvSpPr>
            <p:cNvPr id="33" name="Shape 757"/>
            <p:cNvSpPr/>
            <p:nvPr/>
          </p:nvSpPr>
          <p:spPr>
            <a:xfrm>
              <a:off x="39189" y="25750"/>
              <a:ext cx="590357" cy="530547"/>
            </a:xfrm>
            <a:custGeom>
              <a:avLst/>
              <a:gdLst/>
              <a:ahLst/>
              <a:cxnLst>
                <a:cxn ang="0">
                  <a:pos x="wd2" y="hd2"/>
                </a:cxn>
                <a:cxn ang="5400000">
                  <a:pos x="wd2" y="hd2"/>
                </a:cxn>
                <a:cxn ang="10800000">
                  <a:pos x="wd2" y="hd2"/>
                </a:cxn>
                <a:cxn ang="16200000">
                  <a:pos x="wd2" y="hd2"/>
                </a:cxn>
              </a:cxnLst>
              <a:rect l="0" t="0" r="r" b="b"/>
              <a:pathLst>
                <a:path w="21600" h="21600" extrusionOk="0">
                  <a:moveTo>
                    <a:pt x="0" y="10903"/>
                  </a:moveTo>
                  <a:lnTo>
                    <a:pt x="5396" y="0"/>
                  </a:lnTo>
                  <a:lnTo>
                    <a:pt x="16209" y="60"/>
                  </a:lnTo>
                  <a:lnTo>
                    <a:pt x="21600" y="10847"/>
                  </a:lnTo>
                  <a:lnTo>
                    <a:pt x="16183" y="21573"/>
                  </a:lnTo>
                  <a:lnTo>
                    <a:pt x="5371" y="21600"/>
                  </a:lnTo>
                  <a:lnTo>
                    <a:pt x="0" y="10903"/>
                  </a:lnTo>
                  <a:close/>
                </a:path>
              </a:pathLst>
            </a:custGeom>
            <a:solidFill>
              <a:srgbClr val="FFFFFF">
                <a:alpha val="90000"/>
              </a:srgbClr>
            </a:solidFill>
            <a:ln w="12700" cap="flat">
              <a:noFill/>
              <a:miter lim="400000"/>
            </a:ln>
            <a:effectLst/>
          </p:spPr>
          <p:txBody>
            <a:bodyPr wrap="square" lIns="142875" tIns="142875" rIns="142875" bIns="142875" numCol="1" anchor="ctr">
              <a:noAutofit/>
            </a:bodyPr>
            <a:lstStyle/>
            <a:p>
              <a:pPr algn="l" defTabSz="241121">
                <a:defRPr sz="1200">
                  <a:latin typeface="+mn-lt"/>
                  <a:ea typeface="+mn-ea"/>
                  <a:cs typeface="+mn-cs"/>
                  <a:sym typeface="Helvetica"/>
                </a:defRPr>
              </a:pPr>
              <a:endParaRPr sz="600"/>
            </a:p>
          </p:txBody>
        </p:sp>
        <p:grpSp>
          <p:nvGrpSpPr>
            <p:cNvPr id="34" name="Group 760"/>
            <p:cNvGrpSpPr/>
            <p:nvPr/>
          </p:nvGrpSpPr>
          <p:grpSpPr>
            <a:xfrm>
              <a:off x="0" y="0"/>
              <a:ext cx="684422" cy="606202"/>
              <a:chOff x="0" y="0"/>
              <a:chExt cx="684421" cy="606201"/>
            </a:xfrm>
          </p:grpSpPr>
          <p:pic>
            <p:nvPicPr>
              <p:cNvPr id="35" name="image71.png"/>
              <p:cNvPicPr/>
              <p:nvPr/>
            </p:nvPicPr>
            <p:blipFill>
              <a:blip r:embed="rId2">
                <a:extLst/>
              </a:blip>
              <a:stretch>
                <a:fillRect/>
              </a:stretch>
            </p:blipFill>
            <p:spPr>
              <a:xfrm>
                <a:off x="170710" y="132914"/>
                <a:ext cx="327344" cy="327586"/>
              </a:xfrm>
              <a:prstGeom prst="rect">
                <a:avLst/>
              </a:prstGeom>
              <a:ln w="12700" cap="flat">
                <a:noFill/>
                <a:miter lim="400000"/>
              </a:ln>
              <a:effectLst/>
            </p:spPr>
          </p:pic>
          <p:pic>
            <p:nvPicPr>
              <p:cNvPr id="36" name="image27.png"/>
              <p:cNvPicPr/>
              <p:nvPr/>
            </p:nvPicPr>
            <p:blipFill>
              <a:blip r:embed="rId3">
                <a:extLst/>
              </a:blip>
              <a:stretch>
                <a:fillRect/>
              </a:stretch>
            </p:blipFill>
            <p:spPr>
              <a:xfrm>
                <a:off x="0" y="0"/>
                <a:ext cx="684422" cy="606202"/>
              </a:xfrm>
              <a:prstGeom prst="rect">
                <a:avLst/>
              </a:prstGeom>
              <a:ln w="12700" cap="flat">
                <a:noFill/>
                <a:miter lim="400000"/>
              </a:ln>
              <a:effectLst/>
            </p:spPr>
          </p:pic>
        </p:grpSp>
      </p:grpSp>
      <p:grpSp>
        <p:nvGrpSpPr>
          <p:cNvPr id="37" name="Group 764"/>
          <p:cNvGrpSpPr/>
          <p:nvPr/>
        </p:nvGrpSpPr>
        <p:grpSpPr>
          <a:xfrm>
            <a:off x="4314490" y="3617939"/>
            <a:ext cx="360926" cy="319677"/>
            <a:chOff x="0" y="0"/>
            <a:chExt cx="684421" cy="606201"/>
          </a:xfrm>
        </p:grpSpPr>
        <p:sp>
          <p:nvSpPr>
            <p:cNvPr id="38" name="Shape 762"/>
            <p:cNvSpPr/>
            <p:nvPr/>
          </p:nvSpPr>
          <p:spPr>
            <a:xfrm>
              <a:off x="39189" y="25750"/>
              <a:ext cx="590357" cy="530547"/>
            </a:xfrm>
            <a:custGeom>
              <a:avLst/>
              <a:gdLst/>
              <a:ahLst/>
              <a:cxnLst>
                <a:cxn ang="0">
                  <a:pos x="wd2" y="hd2"/>
                </a:cxn>
                <a:cxn ang="5400000">
                  <a:pos x="wd2" y="hd2"/>
                </a:cxn>
                <a:cxn ang="10800000">
                  <a:pos x="wd2" y="hd2"/>
                </a:cxn>
                <a:cxn ang="16200000">
                  <a:pos x="wd2" y="hd2"/>
                </a:cxn>
              </a:cxnLst>
              <a:rect l="0" t="0" r="r" b="b"/>
              <a:pathLst>
                <a:path w="21600" h="21600" extrusionOk="0">
                  <a:moveTo>
                    <a:pt x="0" y="10903"/>
                  </a:moveTo>
                  <a:lnTo>
                    <a:pt x="5396" y="0"/>
                  </a:lnTo>
                  <a:lnTo>
                    <a:pt x="16209" y="60"/>
                  </a:lnTo>
                  <a:lnTo>
                    <a:pt x="21600" y="10847"/>
                  </a:lnTo>
                  <a:lnTo>
                    <a:pt x="16183" y="21573"/>
                  </a:lnTo>
                  <a:lnTo>
                    <a:pt x="5371" y="21600"/>
                  </a:lnTo>
                  <a:lnTo>
                    <a:pt x="0" y="10903"/>
                  </a:lnTo>
                  <a:close/>
                </a:path>
              </a:pathLst>
            </a:custGeom>
            <a:solidFill>
              <a:srgbClr val="FFFFFF">
                <a:alpha val="90000"/>
              </a:srgbClr>
            </a:solidFill>
            <a:ln w="12700" cap="flat">
              <a:noFill/>
              <a:miter lim="400000"/>
            </a:ln>
            <a:effectLst/>
          </p:spPr>
          <p:txBody>
            <a:bodyPr wrap="square" lIns="142875" tIns="142875" rIns="142875" bIns="142875" numCol="1" anchor="ctr">
              <a:noAutofit/>
            </a:bodyPr>
            <a:lstStyle/>
            <a:p>
              <a:pPr algn="l" defTabSz="241121">
                <a:defRPr sz="1200">
                  <a:latin typeface="+mn-lt"/>
                  <a:ea typeface="+mn-ea"/>
                  <a:cs typeface="+mn-cs"/>
                  <a:sym typeface="Helvetica"/>
                </a:defRPr>
              </a:pPr>
              <a:endParaRPr sz="600"/>
            </a:p>
          </p:txBody>
        </p:sp>
        <p:pic>
          <p:nvPicPr>
            <p:cNvPr id="39" name="image27.png"/>
            <p:cNvPicPr/>
            <p:nvPr/>
          </p:nvPicPr>
          <p:blipFill>
            <a:blip r:embed="rId3">
              <a:extLst/>
            </a:blip>
            <a:stretch>
              <a:fillRect/>
            </a:stretch>
          </p:blipFill>
          <p:spPr>
            <a:xfrm>
              <a:off x="0" y="0"/>
              <a:ext cx="684422" cy="606202"/>
            </a:xfrm>
            <a:prstGeom prst="rect">
              <a:avLst/>
            </a:prstGeom>
            <a:ln w="12700" cap="flat">
              <a:noFill/>
              <a:miter lim="400000"/>
            </a:ln>
            <a:effectLst/>
          </p:spPr>
        </p:pic>
      </p:grpSp>
      <p:pic>
        <p:nvPicPr>
          <p:cNvPr id="40" name="image70.png"/>
          <p:cNvPicPr/>
          <p:nvPr/>
        </p:nvPicPr>
        <p:blipFill>
          <a:blip r:embed="rId4">
            <a:extLst/>
          </a:blip>
          <a:stretch>
            <a:fillRect/>
          </a:stretch>
        </p:blipFill>
        <p:spPr>
          <a:xfrm>
            <a:off x="4406755" y="3688642"/>
            <a:ext cx="169219" cy="169160"/>
          </a:xfrm>
          <a:prstGeom prst="rect">
            <a:avLst/>
          </a:prstGeom>
          <a:ln w="12700">
            <a:miter lim="400000"/>
          </a:ln>
        </p:spPr>
      </p:pic>
      <p:sp>
        <p:nvSpPr>
          <p:cNvPr id="41" name="Shape 766"/>
          <p:cNvSpPr/>
          <p:nvPr/>
        </p:nvSpPr>
        <p:spPr>
          <a:xfrm>
            <a:off x="965924" y="471186"/>
            <a:ext cx="7153575" cy="624017"/>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algn="ctr" defTabSz="241121">
              <a:spcBef>
                <a:spcPts val="1266"/>
              </a:spcBef>
              <a:defRPr sz="1800"/>
            </a:pPr>
            <a:r>
              <a:rPr sz="1500" dirty="0">
                <a:latin typeface="Helvetica Neue Light"/>
                <a:ea typeface="Helvetica Neue Light"/>
                <a:cs typeface="Helvetica Neue Light"/>
                <a:sym typeface="Helvetica Neue Light"/>
              </a:rPr>
              <a:t>Starting at </a:t>
            </a:r>
            <a:r>
              <a:rPr sz="1500" b="1" dirty="0" smtClean="0"/>
              <a:t>$</a:t>
            </a:r>
            <a:r>
              <a:rPr lang="ga-IE" sz="1500" b="1" dirty="0" smtClean="0"/>
              <a:t>593,880</a:t>
            </a:r>
            <a:r>
              <a:rPr sz="1500" b="1" dirty="0" smtClean="0"/>
              <a:t>/yr</a:t>
            </a:r>
            <a:r>
              <a:rPr lang="ga-IE" sz="1500" dirty="0">
                <a:latin typeface="Helvetica Neue Light"/>
                <a:ea typeface="Helvetica Neue Light"/>
                <a:cs typeface="Helvetica Neue Light"/>
                <a:sym typeface="Helvetica Neue Light"/>
              </a:rPr>
              <a:t> </a:t>
            </a:r>
            <a:r>
              <a:rPr lang="ga-IE" sz="1500" dirty="0" smtClean="0">
                <a:latin typeface="Helvetica Neue Light"/>
                <a:ea typeface="Helvetica Neue Light"/>
                <a:cs typeface="Helvetica Neue Light"/>
                <a:sym typeface="Helvetica Neue Light"/>
              </a:rPr>
              <a:t>(one year term)</a:t>
            </a:r>
          </a:p>
          <a:p>
            <a:pPr algn="ctr" defTabSz="241121">
              <a:spcBef>
                <a:spcPts val="1266"/>
              </a:spcBef>
              <a:defRPr sz="1800"/>
            </a:pPr>
            <a:r>
              <a:rPr lang="en-US" sz="1500" i="1" dirty="0" smtClean="0">
                <a:latin typeface="Helvetica Neue Light"/>
                <a:ea typeface="Helvetica Neue Light"/>
                <a:cs typeface="Helvetica Neue Light"/>
                <a:sym typeface="Helvetica Neue Light"/>
              </a:rPr>
              <a:t>Adjust </a:t>
            </a:r>
            <a:r>
              <a:rPr lang="en-US" sz="1500" i="1" dirty="0">
                <a:latin typeface="Helvetica Neue Light"/>
                <a:ea typeface="Helvetica Neue Light"/>
                <a:cs typeface="Helvetica Neue Light"/>
                <a:sym typeface="Helvetica Neue Light"/>
              </a:rPr>
              <a:t>capacity monthly depending on needs.</a:t>
            </a:r>
            <a:endParaRPr sz="1500" i="1" dirty="0">
              <a:latin typeface="Helvetica Neue Light"/>
              <a:ea typeface="Helvetica Neue Light"/>
              <a:cs typeface="Helvetica Neue Light"/>
              <a:sym typeface="Helvetica Neue Light"/>
            </a:endParaRPr>
          </a:p>
        </p:txBody>
      </p:sp>
      <p:sp>
        <p:nvSpPr>
          <p:cNvPr id="42" name="Shape 767"/>
          <p:cNvSpPr>
            <a:spLocks noGrp="1"/>
          </p:cNvSpPr>
          <p:nvPr>
            <p:ph type="title"/>
          </p:nvPr>
        </p:nvSpPr>
        <p:spPr>
          <a:xfrm>
            <a:off x="2114720" y="2116"/>
            <a:ext cx="4662614" cy="334811"/>
          </a:xfrm>
          <a:prstGeom prst="rect">
            <a:avLst/>
          </a:prstGeom>
        </p:spPr>
        <p:txBody>
          <a:bodyPr anchor="t">
            <a:noAutofit/>
          </a:bodyPr>
          <a:lstStyle>
            <a:lvl1pPr>
              <a:defRPr sz="4000"/>
            </a:lvl1pPr>
          </a:lstStyle>
          <a:p>
            <a:pPr lvl="0" algn="ctr">
              <a:defRPr sz="1800" b="0"/>
            </a:pPr>
            <a:r>
              <a:rPr lang="en-US" sz="2400" dirty="0" smtClean="0">
                <a:solidFill>
                  <a:schemeClr val="accent1"/>
                </a:solidFill>
                <a:latin typeface="Helvetica"/>
                <a:cs typeface="Helvetica"/>
              </a:rPr>
              <a:t>Dedicated </a:t>
            </a:r>
            <a:r>
              <a:rPr sz="2400" dirty="0" smtClean="0">
                <a:solidFill>
                  <a:schemeClr val="accent1"/>
                </a:solidFill>
                <a:latin typeface="Helvetica"/>
                <a:cs typeface="Helvetica"/>
              </a:rPr>
              <a:t>Pricing</a:t>
            </a:r>
            <a:r>
              <a:rPr lang="en-US" sz="2400" dirty="0" smtClean="0">
                <a:solidFill>
                  <a:schemeClr val="accent1"/>
                </a:solidFill>
                <a:latin typeface="Helvetica"/>
                <a:cs typeface="Helvetica"/>
              </a:rPr>
              <a:t> </a:t>
            </a:r>
            <a:r>
              <a:rPr lang="en-US" sz="2400" dirty="0">
                <a:solidFill>
                  <a:schemeClr val="accent1"/>
                </a:solidFill>
                <a:latin typeface="Helvetica"/>
                <a:cs typeface="Helvetica"/>
              </a:rPr>
              <a:t>Structure </a:t>
            </a:r>
            <a:endParaRPr sz="2400" dirty="0">
              <a:solidFill>
                <a:schemeClr val="accent1"/>
              </a:solidFill>
              <a:latin typeface="Helvetica"/>
              <a:cs typeface="Helvetica"/>
            </a:endParaRPr>
          </a:p>
        </p:txBody>
      </p:sp>
      <p:sp>
        <p:nvSpPr>
          <p:cNvPr id="43" name="Shape 768"/>
          <p:cNvSpPr/>
          <p:nvPr/>
        </p:nvSpPr>
        <p:spPr>
          <a:xfrm>
            <a:off x="1844385" y="4319819"/>
            <a:ext cx="1954674" cy="395761"/>
          </a:xfrm>
          <a:prstGeom prst="rect">
            <a:avLst/>
          </a:prstGeom>
          <a:solidFill>
            <a:srgbClr val="597C96">
              <a:alpha val="8000"/>
            </a:srgbClr>
          </a:solidFill>
          <a:ln w="12700">
            <a:miter lim="400000"/>
          </a:ln>
        </p:spPr>
        <p:txBody>
          <a:bodyPr lIns="38099" tIns="38099" rIns="38099" bIns="38099" anchor="ctr"/>
          <a:lstStyle/>
          <a:p>
            <a:pPr defTabSz="438185">
              <a:defRPr sz="3400">
                <a:solidFill>
                  <a:srgbClr val="4E5A60"/>
                </a:solidFill>
                <a:latin typeface="Helvetica Light"/>
                <a:ea typeface="Helvetica Light"/>
                <a:cs typeface="Helvetica Light"/>
                <a:sym typeface="Helvetica Light"/>
              </a:defRPr>
            </a:pPr>
            <a:endParaRPr/>
          </a:p>
        </p:txBody>
      </p:sp>
      <p:sp>
        <p:nvSpPr>
          <p:cNvPr id="44" name="Shape 769"/>
          <p:cNvSpPr/>
          <p:nvPr/>
        </p:nvSpPr>
        <p:spPr>
          <a:xfrm>
            <a:off x="2881116" y="4426867"/>
            <a:ext cx="1086821" cy="182813"/>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700" dirty="0"/>
              <a:t>Ala cart services</a:t>
            </a:r>
          </a:p>
        </p:txBody>
      </p:sp>
      <p:sp>
        <p:nvSpPr>
          <p:cNvPr id="45" name="Shape 770"/>
          <p:cNvSpPr/>
          <p:nvPr/>
        </p:nvSpPr>
        <p:spPr>
          <a:xfrm>
            <a:off x="2762230" y="4477095"/>
            <a:ext cx="70241" cy="70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a:miter lim="400000"/>
          </a:ln>
        </p:spPr>
        <p:txBody>
          <a:bodyPr lIns="34289" tIns="34289" rIns="34289" bIns="34289" anchor="ctr"/>
          <a:lstStyle/>
          <a:p>
            <a:pPr algn="l" defTabSz="240283">
              <a:defRPr sz="3400">
                <a:latin typeface="Arial"/>
                <a:ea typeface="Arial"/>
                <a:cs typeface="Arial"/>
                <a:sym typeface="Arial"/>
              </a:defRPr>
            </a:pPr>
            <a:endParaRPr/>
          </a:p>
        </p:txBody>
      </p:sp>
      <p:sp>
        <p:nvSpPr>
          <p:cNvPr id="46" name="Shape 771"/>
          <p:cNvSpPr/>
          <p:nvPr/>
        </p:nvSpPr>
        <p:spPr>
          <a:xfrm rot="16200000">
            <a:off x="1627316" y="4439421"/>
            <a:ext cx="306092" cy="182813"/>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1400" b="1">
                <a:solidFill>
                  <a:srgbClr val="597C96"/>
                </a:solidFill>
              </a:defRPr>
            </a:lvl1pPr>
          </a:lstStyle>
          <a:p>
            <a:pPr lvl="0">
              <a:defRPr sz="1800" b="0">
                <a:solidFill>
                  <a:srgbClr val="000000"/>
                </a:solidFill>
              </a:defRPr>
            </a:pPr>
            <a:r>
              <a:rPr sz="700" dirty="0"/>
              <a:t>Other</a:t>
            </a:r>
          </a:p>
        </p:txBody>
      </p:sp>
      <p:sp>
        <p:nvSpPr>
          <p:cNvPr id="47" name="Shape 772"/>
          <p:cNvSpPr/>
          <p:nvPr/>
        </p:nvSpPr>
        <p:spPr>
          <a:xfrm>
            <a:off x="2142349" y="4373289"/>
            <a:ext cx="688940" cy="284691"/>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700" dirty="0"/>
              <a:t>Bundled Services</a:t>
            </a:r>
          </a:p>
        </p:txBody>
      </p:sp>
      <p:sp>
        <p:nvSpPr>
          <p:cNvPr id="48" name="Shape 773"/>
          <p:cNvSpPr/>
          <p:nvPr/>
        </p:nvSpPr>
        <p:spPr>
          <a:xfrm>
            <a:off x="2040005" y="4482579"/>
            <a:ext cx="70241" cy="70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a:miter lim="400000"/>
          </a:ln>
        </p:spPr>
        <p:txBody>
          <a:bodyPr lIns="34289" tIns="34289" rIns="34289" bIns="34289" anchor="ctr"/>
          <a:lstStyle/>
          <a:p>
            <a:pPr algn="l" defTabSz="240283">
              <a:defRPr sz="3400">
                <a:latin typeface="Arial"/>
                <a:ea typeface="Arial"/>
                <a:cs typeface="Arial"/>
                <a:sym typeface="Arial"/>
              </a:defRPr>
            </a:pPr>
            <a:endParaRPr/>
          </a:p>
        </p:txBody>
      </p:sp>
      <p:sp>
        <p:nvSpPr>
          <p:cNvPr id="50" name="Shape 774"/>
          <p:cNvSpPr/>
          <p:nvPr/>
        </p:nvSpPr>
        <p:spPr>
          <a:xfrm>
            <a:off x="2225711" y="1342318"/>
            <a:ext cx="1574949" cy="1055788"/>
          </a:xfrm>
          <a:prstGeom prst="rect">
            <a:avLst/>
          </a:prstGeom>
          <a:solidFill>
            <a:srgbClr val="1FC0A6">
              <a:alpha val="9000"/>
            </a:srgbClr>
          </a:solidFill>
          <a:ln w="12700" cap="flat">
            <a:noFill/>
            <a:miter lim="400000"/>
          </a:ln>
          <a:effectLst/>
        </p:spPr>
        <p:txBody>
          <a:bodyPr wrap="square" lIns="101598" tIns="101598" rIns="101598" bIns="101598" numCol="1" anchor="ctr">
            <a:noAutofit/>
          </a:bodyPr>
          <a:lstStyle/>
          <a:p>
            <a:pPr defTabSz="438185">
              <a:defRPr sz="3400">
                <a:solidFill>
                  <a:srgbClr val="4E5A60"/>
                </a:solidFill>
                <a:latin typeface="Helvetica Light"/>
                <a:ea typeface="Helvetica Light"/>
                <a:cs typeface="Helvetica Light"/>
                <a:sym typeface="Helvetica Light"/>
              </a:defRPr>
            </a:pPr>
            <a:endParaRPr/>
          </a:p>
        </p:txBody>
      </p:sp>
      <p:sp>
        <p:nvSpPr>
          <p:cNvPr id="51" name="Shape 775"/>
          <p:cNvSpPr/>
          <p:nvPr/>
        </p:nvSpPr>
        <p:spPr>
          <a:xfrm rot="16200000">
            <a:off x="640721" y="1915787"/>
            <a:ext cx="1485098" cy="43088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3000" b="1"/>
            </a:lvl1pPr>
          </a:lstStyle>
          <a:p>
            <a:pPr lvl="0">
              <a:defRPr sz="1800" b="0"/>
            </a:pPr>
            <a:r>
              <a:rPr sz="1600" dirty="0">
                <a:solidFill>
                  <a:srgbClr val="3ABB9F"/>
                </a:solidFill>
              </a:rPr>
              <a:t>Base package</a:t>
            </a:r>
          </a:p>
        </p:txBody>
      </p:sp>
      <p:grpSp>
        <p:nvGrpSpPr>
          <p:cNvPr id="52" name="Group 779"/>
          <p:cNvGrpSpPr/>
          <p:nvPr/>
        </p:nvGrpSpPr>
        <p:grpSpPr>
          <a:xfrm>
            <a:off x="2212089" y="1392131"/>
            <a:ext cx="1397908" cy="593585"/>
            <a:chOff x="0" y="0"/>
            <a:chExt cx="2650844" cy="1125611"/>
          </a:xfrm>
        </p:grpSpPr>
        <p:sp>
          <p:nvSpPr>
            <p:cNvPr id="82" name="Shape 776"/>
            <p:cNvSpPr/>
            <p:nvPr/>
          </p:nvSpPr>
          <p:spPr>
            <a:xfrm>
              <a:off x="103666" y="0"/>
              <a:ext cx="621979" cy="6219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25400" cap="flat">
              <a:solidFill>
                <a:srgbClr val="1FC0A6"/>
              </a:solidFill>
              <a:prstDash val="solid"/>
              <a:miter lim="400000"/>
            </a:ln>
            <a:effectLst/>
          </p:spPr>
          <p:txBody>
            <a:bodyPr wrap="square" lIns="101598" tIns="101598" rIns="101598" bIns="101598" numCol="1" anchor="ctr">
              <a:noAutofit/>
            </a:bodyPr>
            <a:lstStyle/>
            <a:p>
              <a:pPr defTabSz="438185">
                <a:defRPr sz="3400">
                  <a:solidFill>
                    <a:srgbClr val="FFFFFF"/>
                  </a:solidFill>
                  <a:latin typeface="Helvetica Light"/>
                  <a:ea typeface="Helvetica Light"/>
                  <a:cs typeface="Helvetica Light"/>
                  <a:sym typeface="Helvetica Light"/>
                </a:defRPr>
              </a:pPr>
              <a:endParaRPr/>
            </a:p>
          </p:txBody>
        </p:sp>
        <p:pic>
          <p:nvPicPr>
            <p:cNvPr id="83" name="i_java_64.png"/>
            <p:cNvPicPr/>
            <p:nvPr/>
          </p:nvPicPr>
          <p:blipFill>
            <a:blip r:embed="rId5">
              <a:extLst/>
            </a:blip>
            <a:srcRect/>
            <a:stretch>
              <a:fillRect/>
            </a:stretch>
          </p:blipFill>
          <p:spPr>
            <a:xfrm>
              <a:off x="184095" y="117994"/>
              <a:ext cx="435720" cy="435720"/>
            </a:xfrm>
            <a:prstGeom prst="rect">
              <a:avLst/>
            </a:prstGeom>
            <a:ln w="12700" cap="flat">
              <a:noFill/>
              <a:miter lim="400000"/>
            </a:ln>
            <a:effectLst/>
          </p:spPr>
        </p:pic>
        <p:sp>
          <p:nvSpPr>
            <p:cNvPr id="84" name="Shape 778"/>
            <p:cNvSpPr/>
            <p:nvPr/>
          </p:nvSpPr>
          <p:spPr>
            <a:xfrm>
              <a:off x="0" y="361549"/>
              <a:ext cx="2650845" cy="76406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01598" tIns="101598" rIns="101598" bIns="101598" numCol="1" anchor="ctr">
              <a:noAutofit/>
            </a:bodyPr>
            <a:lstStyle>
              <a:lvl1pPr algn="l" defTabSz="457200">
                <a:defRPr sz="1400">
                  <a:solidFill>
                    <a:srgbClr val="5F6E75"/>
                  </a:solidFill>
                  <a:latin typeface="Helvetica Neue Medium"/>
                  <a:ea typeface="Helvetica Neue Medium"/>
                  <a:cs typeface="Helvetica Neue Medium"/>
                  <a:sym typeface="Helvetica Neue Medium"/>
                </a:defRPr>
              </a:lvl1pPr>
            </a:lstStyle>
            <a:p>
              <a:pPr lvl="0">
                <a:defRPr sz="1800">
                  <a:solidFill>
                    <a:srgbClr val="000000"/>
                  </a:solidFill>
                </a:defRPr>
              </a:pPr>
              <a:r>
                <a:rPr sz="700"/>
                <a:t>Java Liberty</a:t>
              </a:r>
            </a:p>
          </p:txBody>
        </p:sp>
      </p:grpSp>
      <p:grpSp>
        <p:nvGrpSpPr>
          <p:cNvPr id="53" name="Group 783"/>
          <p:cNvGrpSpPr/>
          <p:nvPr/>
        </p:nvGrpSpPr>
        <p:grpSpPr>
          <a:xfrm>
            <a:off x="2233653" y="1888778"/>
            <a:ext cx="1397907" cy="610610"/>
            <a:chOff x="0" y="0"/>
            <a:chExt cx="2650844" cy="1157894"/>
          </a:xfrm>
        </p:grpSpPr>
        <p:sp>
          <p:nvSpPr>
            <p:cNvPr id="79" name="Shape 780"/>
            <p:cNvSpPr/>
            <p:nvPr/>
          </p:nvSpPr>
          <p:spPr>
            <a:xfrm>
              <a:off x="71383" y="0"/>
              <a:ext cx="621979" cy="6219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25400" cap="flat">
              <a:solidFill>
                <a:srgbClr val="1FC0A6"/>
              </a:solidFill>
              <a:prstDash val="solid"/>
              <a:miter lim="400000"/>
            </a:ln>
            <a:effectLst/>
          </p:spPr>
          <p:txBody>
            <a:bodyPr wrap="square" lIns="101598" tIns="101598" rIns="101598" bIns="101598" numCol="1" anchor="ctr">
              <a:noAutofit/>
            </a:bodyPr>
            <a:lstStyle/>
            <a:p>
              <a:pPr defTabSz="438185">
                <a:defRPr sz="3400">
                  <a:solidFill>
                    <a:srgbClr val="FFFFFF"/>
                  </a:solidFill>
                  <a:latin typeface="Helvetica Light"/>
                  <a:ea typeface="Helvetica Light"/>
                  <a:cs typeface="Helvetica Light"/>
                  <a:sym typeface="Helvetica Light"/>
                </a:defRPr>
              </a:pPr>
              <a:endParaRPr/>
            </a:p>
          </p:txBody>
        </p:sp>
        <p:pic>
          <p:nvPicPr>
            <p:cNvPr id="80" name="i_js_64.png"/>
            <p:cNvPicPr/>
            <p:nvPr/>
          </p:nvPicPr>
          <p:blipFill>
            <a:blip r:embed="rId6">
              <a:extLst/>
            </a:blip>
            <a:srcRect/>
            <a:stretch>
              <a:fillRect/>
            </a:stretch>
          </p:blipFill>
          <p:spPr>
            <a:xfrm>
              <a:off x="146601" y="82172"/>
              <a:ext cx="471543" cy="471542"/>
            </a:xfrm>
            <a:prstGeom prst="rect">
              <a:avLst/>
            </a:prstGeom>
            <a:ln w="12700" cap="flat">
              <a:noFill/>
              <a:miter lim="400000"/>
            </a:ln>
            <a:effectLst/>
          </p:spPr>
        </p:pic>
        <p:sp>
          <p:nvSpPr>
            <p:cNvPr id="81" name="Shape 782"/>
            <p:cNvSpPr/>
            <p:nvPr/>
          </p:nvSpPr>
          <p:spPr>
            <a:xfrm>
              <a:off x="0" y="393832"/>
              <a:ext cx="2650845" cy="76406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01598" tIns="101598" rIns="101598" bIns="101598" numCol="1" anchor="ctr">
              <a:noAutofit/>
            </a:bodyPr>
            <a:lstStyle>
              <a:lvl1pPr algn="l" defTabSz="457200">
                <a:defRPr sz="1400">
                  <a:solidFill>
                    <a:srgbClr val="5F6E75"/>
                  </a:solidFill>
                  <a:latin typeface="Helvetica Neue Medium"/>
                  <a:ea typeface="Helvetica Neue Medium"/>
                  <a:cs typeface="Helvetica Neue Medium"/>
                  <a:sym typeface="Helvetica Neue Medium"/>
                </a:defRPr>
              </a:lvl1pPr>
            </a:lstStyle>
            <a:p>
              <a:pPr lvl="0">
                <a:defRPr sz="1800">
                  <a:solidFill>
                    <a:srgbClr val="000000"/>
                  </a:solidFill>
                </a:defRPr>
              </a:pPr>
              <a:r>
                <a:rPr sz="700"/>
                <a:t>Node.js</a:t>
              </a:r>
            </a:p>
          </p:txBody>
        </p:sp>
      </p:grpSp>
      <p:sp>
        <p:nvSpPr>
          <p:cNvPr id="54" name="Shape 784"/>
          <p:cNvSpPr/>
          <p:nvPr/>
        </p:nvSpPr>
        <p:spPr>
          <a:xfrm rot="16200000">
            <a:off x="1725483" y="1893096"/>
            <a:ext cx="809082" cy="36932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2200" b="1">
                <a:solidFill>
                  <a:srgbClr val="1FC0A6"/>
                </a:solidFill>
              </a:defRPr>
            </a:lvl1pPr>
          </a:lstStyle>
          <a:p>
            <a:pPr lvl="0">
              <a:defRPr sz="1800" b="0">
                <a:solidFill>
                  <a:srgbClr val="000000"/>
                </a:solidFill>
              </a:defRPr>
            </a:pPr>
            <a:r>
              <a:rPr sz="1200" dirty="0"/>
              <a:t>Compute</a:t>
            </a:r>
          </a:p>
        </p:txBody>
      </p:sp>
      <p:sp>
        <p:nvSpPr>
          <p:cNvPr id="55" name="Shape 785"/>
          <p:cNvSpPr/>
          <p:nvPr/>
        </p:nvSpPr>
        <p:spPr>
          <a:xfrm>
            <a:off x="2910447" y="1328358"/>
            <a:ext cx="842731" cy="43088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p>
            <a:pPr algn="r" defTabSz="241121">
              <a:defRPr sz="1800"/>
            </a:pPr>
            <a:r>
              <a:rPr lang="ga-IE" sz="1600" b="1" dirty="0" smtClean="0">
                <a:solidFill>
                  <a:srgbClr val="5E6E75"/>
                </a:solidFill>
              </a:rPr>
              <a:t>128</a:t>
            </a:r>
            <a:r>
              <a:rPr sz="1600" b="1" dirty="0" smtClean="0">
                <a:solidFill>
                  <a:srgbClr val="5E6E75"/>
                </a:solidFill>
              </a:rPr>
              <a:t>GB</a:t>
            </a:r>
            <a:endParaRPr sz="1600" b="1" dirty="0">
              <a:solidFill>
                <a:srgbClr val="5E6E75"/>
              </a:solidFill>
            </a:endParaRPr>
          </a:p>
        </p:txBody>
      </p:sp>
      <p:grpSp>
        <p:nvGrpSpPr>
          <p:cNvPr id="56" name="Group 789"/>
          <p:cNvGrpSpPr/>
          <p:nvPr/>
        </p:nvGrpSpPr>
        <p:grpSpPr>
          <a:xfrm>
            <a:off x="2754009" y="1898303"/>
            <a:ext cx="868777" cy="645514"/>
            <a:chOff x="-113590" y="0"/>
            <a:chExt cx="1647456" cy="1224082"/>
          </a:xfrm>
        </p:grpSpPr>
        <p:sp>
          <p:nvSpPr>
            <p:cNvPr id="76" name="Shape 786"/>
            <p:cNvSpPr/>
            <p:nvPr/>
          </p:nvSpPr>
          <p:spPr>
            <a:xfrm>
              <a:off x="103666" y="0"/>
              <a:ext cx="621979" cy="6219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25400" cap="flat">
              <a:solidFill>
                <a:srgbClr val="1FC0A6"/>
              </a:solidFill>
              <a:prstDash val="solid"/>
              <a:miter lim="400000"/>
            </a:ln>
            <a:effectLst/>
          </p:spPr>
          <p:txBody>
            <a:bodyPr wrap="square" lIns="101598" tIns="101598" rIns="101598" bIns="101598" numCol="1" anchor="ctr">
              <a:noAutofit/>
            </a:bodyPr>
            <a:lstStyle/>
            <a:p>
              <a:pPr defTabSz="438185">
                <a:defRPr sz="3400">
                  <a:solidFill>
                    <a:srgbClr val="FFFFFF"/>
                  </a:solidFill>
                  <a:latin typeface="Helvetica Light"/>
                  <a:ea typeface="Helvetica Light"/>
                  <a:cs typeface="Helvetica Light"/>
                  <a:sym typeface="Helvetica Light"/>
                </a:defRPr>
              </a:pPr>
              <a:endParaRPr/>
            </a:p>
          </p:txBody>
        </p:sp>
        <p:pic>
          <p:nvPicPr>
            <p:cNvPr id="77" name="BYOBuildpack_64.png"/>
            <p:cNvPicPr/>
            <p:nvPr/>
          </p:nvPicPr>
          <p:blipFill>
            <a:blip r:embed="rId7">
              <a:extLst/>
            </a:blip>
            <a:srcRect/>
            <a:stretch>
              <a:fillRect/>
            </a:stretch>
          </p:blipFill>
          <p:spPr>
            <a:xfrm>
              <a:off x="205011" y="82172"/>
              <a:ext cx="419289" cy="419289"/>
            </a:xfrm>
            <a:prstGeom prst="rect">
              <a:avLst/>
            </a:prstGeom>
            <a:ln w="12700" cap="flat">
              <a:noFill/>
              <a:miter lim="400000"/>
            </a:ln>
            <a:effectLst/>
          </p:spPr>
        </p:pic>
        <p:sp>
          <p:nvSpPr>
            <p:cNvPr id="78" name="Shape 788"/>
            <p:cNvSpPr/>
            <p:nvPr/>
          </p:nvSpPr>
          <p:spPr>
            <a:xfrm>
              <a:off x="-113590" y="460019"/>
              <a:ext cx="1647456" cy="76406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01598" tIns="101598" rIns="101598" bIns="101598" numCol="1" anchor="t">
              <a:noAutofit/>
            </a:bodyPr>
            <a:lstStyle>
              <a:lvl1pPr algn="l" defTabSz="457200">
                <a:defRPr sz="1400">
                  <a:solidFill>
                    <a:srgbClr val="5F6E75"/>
                  </a:solidFill>
                  <a:latin typeface="Helvetica Neue Medium"/>
                  <a:ea typeface="Helvetica Neue Medium"/>
                  <a:cs typeface="Helvetica Neue Medium"/>
                  <a:sym typeface="Helvetica Neue Medium"/>
                </a:defRPr>
              </a:lvl1pPr>
            </a:lstStyle>
            <a:p>
              <a:pPr lvl="0">
                <a:defRPr sz="1800">
                  <a:solidFill>
                    <a:srgbClr val="000000"/>
                  </a:solidFill>
                </a:defRPr>
              </a:pPr>
              <a:r>
                <a:rPr sz="700" dirty="0"/>
                <a:t>Bring Your Own</a:t>
              </a:r>
            </a:p>
          </p:txBody>
        </p:sp>
      </p:grpSp>
      <p:sp>
        <p:nvSpPr>
          <p:cNvPr id="57" name="Shape 790"/>
          <p:cNvSpPr/>
          <p:nvPr/>
        </p:nvSpPr>
        <p:spPr>
          <a:xfrm flipV="1">
            <a:off x="6628525" y="1351918"/>
            <a:ext cx="0" cy="1565675"/>
          </a:xfrm>
          <a:prstGeom prst="line">
            <a:avLst/>
          </a:prstGeom>
          <a:noFill/>
          <a:ln w="25400" cap="flat">
            <a:solidFill>
              <a:srgbClr val="4E5A60"/>
            </a:solidFill>
            <a:prstDash val="solid"/>
            <a:bevel/>
          </a:ln>
          <a:effectLst/>
        </p:spPr>
        <p:txBody>
          <a:bodyPr wrap="square" lIns="71438" tIns="71438" rIns="71438" bIns="71438" numCol="1" anchor="ctr">
            <a:noAutofit/>
          </a:bodyPr>
          <a:lstStyle/>
          <a:p>
            <a:pPr algn="l" defTabSz="241121">
              <a:defRPr sz="1200">
                <a:latin typeface="+mn-lt"/>
                <a:ea typeface="+mn-ea"/>
                <a:cs typeface="+mn-cs"/>
                <a:sym typeface="Helvetica"/>
              </a:defRPr>
            </a:pPr>
            <a:endParaRPr sz="600"/>
          </a:p>
        </p:txBody>
      </p:sp>
      <p:sp>
        <p:nvSpPr>
          <p:cNvPr id="58" name="Shape 791"/>
          <p:cNvSpPr/>
          <p:nvPr/>
        </p:nvSpPr>
        <p:spPr>
          <a:xfrm>
            <a:off x="6843475" y="1471193"/>
            <a:ext cx="1157525" cy="75571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p>
            <a:pPr algn="l" defTabSz="241121">
              <a:defRPr sz="1800"/>
            </a:pPr>
            <a:r>
              <a:rPr sz="1300" b="1" dirty="0" smtClean="0">
                <a:solidFill>
                  <a:srgbClr val="5E6E75"/>
                </a:solidFill>
              </a:rPr>
              <a:t>$</a:t>
            </a:r>
            <a:r>
              <a:rPr lang="ga-IE" sz="1300" b="1" dirty="0" smtClean="0">
                <a:solidFill>
                  <a:srgbClr val="5E6E75"/>
                </a:solidFill>
              </a:rPr>
              <a:t>49</a:t>
            </a:r>
            <a:r>
              <a:rPr sz="1300" b="1" dirty="0" smtClean="0">
                <a:solidFill>
                  <a:srgbClr val="5E6E75"/>
                </a:solidFill>
              </a:rPr>
              <a:t>,</a:t>
            </a:r>
            <a:r>
              <a:rPr lang="ga-IE" sz="1300" b="1" dirty="0" smtClean="0">
                <a:solidFill>
                  <a:srgbClr val="5E6E75"/>
                </a:solidFill>
              </a:rPr>
              <a:t>49</a:t>
            </a:r>
            <a:r>
              <a:rPr sz="1300" b="1" dirty="0" smtClean="0">
                <a:solidFill>
                  <a:srgbClr val="5E6E75"/>
                </a:solidFill>
              </a:rPr>
              <a:t>0</a:t>
            </a:r>
            <a:endParaRPr sz="1300" b="1" dirty="0">
              <a:solidFill>
                <a:srgbClr val="5E6E75"/>
              </a:solidFill>
            </a:endParaRPr>
          </a:p>
          <a:p>
            <a:pPr algn="l" defTabSz="241121">
              <a:spcBef>
                <a:spcPts val="53"/>
              </a:spcBef>
              <a:defRPr sz="1800"/>
            </a:pPr>
            <a:r>
              <a:rPr sz="800" dirty="0">
                <a:solidFill>
                  <a:srgbClr val="5E6E75"/>
                </a:solidFill>
                <a:latin typeface="Helvetica Neue Light"/>
                <a:ea typeface="Helvetica Neue Light"/>
                <a:cs typeface="Helvetica Neue Light"/>
                <a:sym typeface="Helvetica Neue Light"/>
              </a:rPr>
              <a:t>Per Month</a:t>
            </a:r>
          </a:p>
          <a:p>
            <a:pPr algn="l" defTabSz="241121">
              <a:spcBef>
                <a:spcPts val="1160"/>
              </a:spcBef>
              <a:defRPr sz="1800"/>
            </a:pPr>
            <a:r>
              <a:rPr sz="600" dirty="0">
                <a:solidFill>
                  <a:srgbClr val="5E6E75"/>
                </a:solidFill>
                <a:latin typeface="Helvetica Neue Light"/>
                <a:ea typeface="Helvetica Neue Light"/>
                <a:cs typeface="Helvetica Neue Light"/>
                <a:sym typeface="Helvetica Neue Light"/>
              </a:rPr>
              <a:t>1 Year Term Minimum</a:t>
            </a:r>
          </a:p>
        </p:txBody>
      </p:sp>
      <p:sp>
        <p:nvSpPr>
          <p:cNvPr id="59" name="Shape 792"/>
          <p:cNvSpPr/>
          <p:nvPr/>
        </p:nvSpPr>
        <p:spPr>
          <a:xfrm>
            <a:off x="3826069" y="1253559"/>
            <a:ext cx="415491" cy="6463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5600">
                <a:solidFill>
                  <a:srgbClr val="5F6E75">
                    <a:alpha val="28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3000" dirty="0"/>
              <a:t>+</a:t>
            </a:r>
          </a:p>
        </p:txBody>
      </p:sp>
      <p:sp>
        <p:nvSpPr>
          <p:cNvPr id="60" name="Shape 793"/>
          <p:cNvSpPr/>
          <p:nvPr/>
        </p:nvSpPr>
        <p:spPr>
          <a:xfrm>
            <a:off x="5606390" y="1336124"/>
            <a:ext cx="710838" cy="1055788"/>
          </a:xfrm>
          <a:prstGeom prst="rect">
            <a:avLst/>
          </a:prstGeom>
          <a:solidFill>
            <a:srgbClr val="043E68">
              <a:alpha val="17000"/>
            </a:srgbClr>
          </a:solidFill>
          <a:ln w="12700" cap="flat">
            <a:noFill/>
            <a:miter lim="400000"/>
          </a:ln>
          <a:effectLst/>
        </p:spPr>
        <p:txBody>
          <a:bodyPr wrap="square" lIns="101598" tIns="101598" rIns="101598" bIns="101598" numCol="1" anchor="ctr">
            <a:noAutofit/>
          </a:bodyPr>
          <a:lstStyle/>
          <a:p>
            <a:pPr defTabSz="438185">
              <a:defRPr sz="3400">
                <a:solidFill>
                  <a:srgbClr val="4E5A60"/>
                </a:solidFill>
                <a:latin typeface="Helvetica Light"/>
                <a:ea typeface="Helvetica Light"/>
                <a:cs typeface="Helvetica Light"/>
                <a:sym typeface="Helvetica Light"/>
              </a:defRPr>
            </a:pPr>
            <a:endParaRPr/>
          </a:p>
        </p:txBody>
      </p:sp>
      <p:sp>
        <p:nvSpPr>
          <p:cNvPr id="61" name="Shape 794"/>
          <p:cNvSpPr/>
          <p:nvPr/>
        </p:nvSpPr>
        <p:spPr>
          <a:xfrm rot="16200000">
            <a:off x="5165732" y="1925654"/>
            <a:ext cx="723647" cy="36932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2200" b="1">
                <a:solidFill>
                  <a:srgbClr val="043E68"/>
                </a:solidFill>
              </a:defRPr>
            </a:lvl1pPr>
          </a:lstStyle>
          <a:p>
            <a:pPr lvl="0">
              <a:defRPr sz="1800" b="0">
                <a:solidFill>
                  <a:srgbClr val="000000"/>
                </a:solidFill>
              </a:defRPr>
            </a:pPr>
            <a:r>
              <a:rPr sz="1200" dirty="0"/>
              <a:t>Support</a:t>
            </a:r>
          </a:p>
        </p:txBody>
      </p:sp>
      <p:sp>
        <p:nvSpPr>
          <p:cNvPr id="62" name="Shape 795"/>
          <p:cNvSpPr/>
          <p:nvPr/>
        </p:nvSpPr>
        <p:spPr>
          <a:xfrm>
            <a:off x="5542501" y="1380817"/>
            <a:ext cx="719573" cy="69249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p>
            <a:pPr algn="r" defTabSz="241121">
              <a:defRPr sz="1800"/>
            </a:pPr>
            <a:r>
              <a:rPr sz="1200" b="1" dirty="0">
                <a:solidFill>
                  <a:srgbClr val="5E6E75"/>
                </a:solidFill>
              </a:rPr>
              <a:t>24/7</a:t>
            </a:r>
          </a:p>
          <a:p>
            <a:pPr algn="r" defTabSz="241121">
              <a:defRPr sz="1800"/>
            </a:pPr>
            <a:r>
              <a:rPr lang="en-US" sz="700" dirty="0" smtClean="0">
                <a:solidFill>
                  <a:srgbClr val="5E6E75"/>
                </a:solidFill>
                <a:latin typeface="Helvetica Neue Light"/>
                <a:ea typeface="Helvetica Neue Light"/>
                <a:cs typeface="Helvetica Neue Light"/>
                <a:sym typeface="Helvetica Neue Light"/>
              </a:rPr>
              <a:t>S</a:t>
            </a:r>
            <a:r>
              <a:rPr lang="ga-IE" sz="700" dirty="0" smtClean="0">
                <a:solidFill>
                  <a:srgbClr val="5E6E75"/>
                </a:solidFill>
                <a:latin typeface="Helvetica Neue Light"/>
                <a:ea typeface="Helvetica Neue Light"/>
                <a:cs typeface="Helvetica Neue Light"/>
                <a:sym typeface="Helvetica Neue Light"/>
              </a:rPr>
              <a:t>tandard</a:t>
            </a:r>
          </a:p>
          <a:p>
            <a:pPr algn="r" defTabSz="241121">
              <a:defRPr sz="1800"/>
            </a:pPr>
            <a:r>
              <a:rPr sz="700" dirty="0" smtClean="0">
                <a:solidFill>
                  <a:srgbClr val="5E6E75"/>
                </a:solidFill>
                <a:latin typeface="Helvetica Neue Light"/>
                <a:ea typeface="Helvetica Neue Light"/>
                <a:cs typeface="Helvetica Neue Light"/>
                <a:sym typeface="Helvetica Neue Light"/>
              </a:rPr>
              <a:t>support </a:t>
            </a:r>
            <a:r>
              <a:rPr sz="700" dirty="0">
                <a:solidFill>
                  <a:srgbClr val="5E6E75"/>
                </a:solidFill>
                <a:latin typeface="Helvetica Neue Light"/>
                <a:ea typeface="Helvetica Neue Light"/>
                <a:cs typeface="Helvetica Neue Light"/>
                <a:sym typeface="Helvetica Neue Light"/>
              </a:rPr>
              <a:t>line included</a:t>
            </a:r>
          </a:p>
        </p:txBody>
      </p:sp>
      <p:sp>
        <p:nvSpPr>
          <p:cNvPr id="63" name="Shape 796"/>
          <p:cNvSpPr/>
          <p:nvPr/>
        </p:nvSpPr>
        <p:spPr>
          <a:xfrm>
            <a:off x="2186029" y="2521833"/>
            <a:ext cx="4135416" cy="395761"/>
          </a:xfrm>
          <a:prstGeom prst="rect">
            <a:avLst/>
          </a:prstGeom>
          <a:solidFill>
            <a:srgbClr val="597C96">
              <a:alpha val="8000"/>
            </a:srgbClr>
          </a:solidFill>
          <a:ln w="12700" cap="flat">
            <a:noFill/>
            <a:miter lim="400000"/>
          </a:ln>
          <a:effectLst/>
        </p:spPr>
        <p:txBody>
          <a:bodyPr wrap="square" lIns="101598" tIns="101598" rIns="101598" bIns="101598" numCol="1" anchor="ctr">
            <a:noAutofit/>
          </a:bodyPr>
          <a:lstStyle/>
          <a:p>
            <a:pPr defTabSz="438185">
              <a:defRPr sz="3400">
                <a:solidFill>
                  <a:srgbClr val="4E5A60"/>
                </a:solidFill>
                <a:latin typeface="Helvetica Light"/>
                <a:ea typeface="Helvetica Light"/>
                <a:cs typeface="Helvetica Light"/>
                <a:sym typeface="Helvetica Light"/>
              </a:defRPr>
            </a:pPr>
            <a:endParaRPr/>
          </a:p>
        </p:txBody>
      </p:sp>
      <p:sp>
        <p:nvSpPr>
          <p:cNvPr id="64" name="Shape 797"/>
          <p:cNvSpPr/>
          <p:nvPr/>
        </p:nvSpPr>
        <p:spPr>
          <a:xfrm>
            <a:off x="3391528" y="2522575"/>
            <a:ext cx="1086821" cy="40010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700" dirty="0"/>
              <a:t>Fully redundant Bluemix environment</a:t>
            </a:r>
          </a:p>
        </p:txBody>
      </p:sp>
      <p:sp>
        <p:nvSpPr>
          <p:cNvPr id="65" name="Shape 798"/>
          <p:cNvSpPr/>
          <p:nvPr/>
        </p:nvSpPr>
        <p:spPr>
          <a:xfrm>
            <a:off x="4694150" y="2519577"/>
            <a:ext cx="1397908" cy="40010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700" dirty="0"/>
              <a:t>$500 Credit toward federated public Bluemix catalog</a:t>
            </a:r>
          </a:p>
        </p:txBody>
      </p:sp>
      <p:sp>
        <p:nvSpPr>
          <p:cNvPr id="66" name="Shape 799"/>
          <p:cNvSpPr/>
          <p:nvPr/>
        </p:nvSpPr>
        <p:spPr>
          <a:xfrm>
            <a:off x="3285524" y="2679109"/>
            <a:ext cx="70241" cy="702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cap="flat">
            <a:noFill/>
            <a:miter lim="400000"/>
          </a:ln>
          <a:effectLst/>
        </p:spPr>
        <p:txBody>
          <a:bodyPr wrap="square" lIns="91438" tIns="91438" rIns="91438" bIns="91438" numCol="1" anchor="ctr">
            <a:noAutofit/>
          </a:bodyPr>
          <a:lstStyle/>
          <a:p>
            <a:pPr algn="l" defTabSz="240283">
              <a:defRPr sz="3400">
                <a:latin typeface="Arial"/>
                <a:ea typeface="Arial"/>
                <a:cs typeface="Arial"/>
                <a:sym typeface="Arial"/>
              </a:defRPr>
            </a:pPr>
            <a:endParaRPr/>
          </a:p>
        </p:txBody>
      </p:sp>
      <p:sp>
        <p:nvSpPr>
          <p:cNvPr id="67" name="Shape 800"/>
          <p:cNvSpPr/>
          <p:nvPr/>
        </p:nvSpPr>
        <p:spPr>
          <a:xfrm>
            <a:off x="4558478" y="2679109"/>
            <a:ext cx="70241" cy="702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cap="flat">
            <a:noFill/>
            <a:miter lim="400000"/>
          </a:ln>
          <a:effectLst/>
        </p:spPr>
        <p:txBody>
          <a:bodyPr wrap="square" lIns="91438" tIns="91438" rIns="91438" bIns="91438" numCol="1" anchor="ctr">
            <a:noAutofit/>
          </a:bodyPr>
          <a:lstStyle/>
          <a:p>
            <a:pPr algn="l" defTabSz="341736">
              <a:defRPr sz="3400">
                <a:latin typeface="Arial"/>
                <a:ea typeface="Arial"/>
                <a:cs typeface="Arial"/>
                <a:sym typeface="Arial"/>
              </a:defRPr>
            </a:pPr>
            <a:endParaRPr/>
          </a:p>
        </p:txBody>
      </p:sp>
      <p:sp>
        <p:nvSpPr>
          <p:cNvPr id="68" name="Shape 801"/>
          <p:cNvSpPr/>
          <p:nvPr/>
        </p:nvSpPr>
        <p:spPr>
          <a:xfrm rot="16200000">
            <a:off x="1880398" y="2574044"/>
            <a:ext cx="479614" cy="32316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1800" b="1">
                <a:solidFill>
                  <a:srgbClr val="597C96"/>
                </a:solidFill>
              </a:defRPr>
            </a:lvl1pPr>
          </a:lstStyle>
          <a:p>
            <a:pPr lvl="0">
              <a:defRPr b="0">
                <a:solidFill>
                  <a:srgbClr val="000000"/>
                </a:solidFill>
              </a:defRPr>
            </a:pPr>
            <a:r>
              <a:rPr sz="900" dirty="0"/>
              <a:t>Other</a:t>
            </a:r>
          </a:p>
        </p:txBody>
      </p:sp>
      <p:sp>
        <p:nvSpPr>
          <p:cNvPr id="72" name="Shape 805"/>
          <p:cNvSpPr/>
          <p:nvPr/>
        </p:nvSpPr>
        <p:spPr>
          <a:xfrm>
            <a:off x="2364105" y="2480057"/>
            <a:ext cx="779555" cy="5078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lang="ga-IE" sz="700" dirty="0" smtClean="0"/>
              <a:t>VPN back to customers environment</a:t>
            </a:r>
            <a:endParaRPr sz="700" dirty="0"/>
          </a:p>
        </p:txBody>
      </p:sp>
      <p:sp>
        <p:nvSpPr>
          <p:cNvPr id="75" name="Shape 808"/>
          <p:cNvSpPr/>
          <p:nvPr/>
        </p:nvSpPr>
        <p:spPr>
          <a:xfrm>
            <a:off x="2286840" y="2675358"/>
            <a:ext cx="70241" cy="70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cap="flat">
            <a:noFill/>
            <a:miter lim="400000"/>
          </a:ln>
          <a:effectLst/>
        </p:spPr>
        <p:txBody>
          <a:bodyPr wrap="square" lIns="91438" tIns="91438" rIns="91438" bIns="91438" numCol="1" anchor="ctr">
            <a:noAutofit/>
          </a:bodyPr>
          <a:lstStyle/>
          <a:p>
            <a:pPr algn="l" defTabSz="240283">
              <a:defRPr sz="3400">
                <a:latin typeface="Arial"/>
                <a:ea typeface="Arial"/>
                <a:cs typeface="Arial"/>
                <a:sym typeface="Arial"/>
              </a:defRPr>
            </a:pPr>
            <a:endParaRPr/>
          </a:p>
        </p:txBody>
      </p:sp>
      <p:sp>
        <p:nvSpPr>
          <p:cNvPr id="86" name="Shape 506"/>
          <p:cNvSpPr txBox="1">
            <a:spLocks/>
          </p:cNvSpPr>
          <p:nvPr/>
        </p:nvSpPr>
        <p:spPr>
          <a:xfrm>
            <a:off x="8610696" y="4727285"/>
            <a:ext cx="411130" cy="274003"/>
          </a:xfrm>
          <a:prstGeom prst="rect">
            <a:avLst/>
          </a:prstGeom>
          <a:extLst>
            <a:ext uri="{C572A759-6A51-4108-AA02-DFA0A04FC94B}">
              <ma14:wrappingTextBoxFlag xmlns:ma14="http://schemas.microsoft.com/office/mac/drawingml/2011/main" xmlns="" val="1"/>
            </a:ext>
          </a:extLst>
        </p:spPr>
        <p:txBody>
          <a:bodyPr lIns="0" tIns="0" rIns="0" bIns="0">
            <a:normAutofit/>
          </a:bodyPr>
          <a:lstStyle>
            <a:lvl1pPr defTabSz="731519">
              <a:defRPr sz="2900">
                <a:latin typeface="Calibri"/>
                <a:ea typeface="Calibri"/>
                <a:cs typeface="Calibri"/>
                <a:sym typeface="Calibri"/>
              </a:defRPr>
            </a:lvl1pPr>
            <a:lvl2pPr defTabSz="731519">
              <a:defRPr sz="2900">
                <a:latin typeface="+mn-lt"/>
                <a:ea typeface="+mn-ea"/>
                <a:cs typeface="+mn-cs"/>
                <a:sym typeface="Helvetica Neue"/>
              </a:defRPr>
            </a:lvl2pPr>
            <a:lvl3pPr defTabSz="731519">
              <a:defRPr sz="2900">
                <a:latin typeface="+mn-lt"/>
                <a:ea typeface="+mn-ea"/>
                <a:cs typeface="+mn-cs"/>
                <a:sym typeface="Helvetica Neue"/>
              </a:defRPr>
            </a:lvl3pPr>
            <a:lvl4pPr defTabSz="731519">
              <a:defRPr sz="2900">
                <a:latin typeface="+mn-lt"/>
                <a:ea typeface="+mn-ea"/>
                <a:cs typeface="+mn-cs"/>
                <a:sym typeface="Helvetica Neue"/>
              </a:defRPr>
            </a:lvl4pPr>
            <a:lvl5pPr defTabSz="731519">
              <a:defRPr sz="2900">
                <a:latin typeface="+mn-lt"/>
                <a:ea typeface="+mn-ea"/>
                <a:cs typeface="+mn-cs"/>
                <a:sym typeface="Helvetica Neue"/>
              </a:defRPr>
            </a:lvl5pPr>
            <a:lvl6pPr defTabSz="731519">
              <a:defRPr sz="2900">
                <a:latin typeface="+mn-lt"/>
                <a:ea typeface="+mn-ea"/>
                <a:cs typeface="+mn-cs"/>
                <a:sym typeface="Helvetica Neue"/>
              </a:defRPr>
            </a:lvl6pPr>
            <a:lvl7pPr defTabSz="731519">
              <a:defRPr sz="2900">
                <a:latin typeface="+mn-lt"/>
                <a:ea typeface="+mn-ea"/>
                <a:cs typeface="+mn-cs"/>
                <a:sym typeface="Helvetica Neue"/>
              </a:defRPr>
            </a:lvl7pPr>
            <a:lvl8pPr defTabSz="731519">
              <a:defRPr sz="2900">
                <a:latin typeface="+mn-lt"/>
                <a:ea typeface="+mn-ea"/>
                <a:cs typeface="+mn-cs"/>
                <a:sym typeface="Helvetica Neue"/>
              </a:defRPr>
            </a:lvl8pPr>
            <a:lvl9pPr defTabSz="731519">
              <a:defRPr sz="2900">
                <a:latin typeface="+mn-lt"/>
                <a:ea typeface="+mn-ea"/>
                <a:cs typeface="+mn-cs"/>
                <a:sym typeface="Helvetica Neue"/>
              </a:defRPr>
            </a:lvl9pPr>
          </a:lstStyle>
          <a:p>
            <a:pPr algn="ctr">
              <a:defRPr sz="1800">
                <a:solidFill>
                  <a:srgbClr val="000000"/>
                </a:solidFill>
              </a:defRPr>
            </a:pPr>
            <a:fld id="{86CB4B4D-7CA3-9044-876B-883B54F8677D}" type="slidenum">
              <a:rPr lang="en-US" sz="1200">
                <a:solidFill>
                  <a:srgbClr val="888888"/>
                </a:solidFill>
              </a:rPr>
              <a:pPr algn="ctr">
                <a:defRPr sz="1800">
                  <a:solidFill>
                    <a:srgbClr val="000000"/>
                  </a:solidFill>
                </a:defRPr>
              </a:pPr>
              <a:t>45</a:t>
            </a:fld>
            <a:endParaRPr lang="en-US" sz="1200" dirty="0">
              <a:solidFill>
                <a:srgbClr val="888888"/>
              </a:solidFill>
            </a:endParaRPr>
          </a:p>
        </p:txBody>
      </p:sp>
      <p:sp>
        <p:nvSpPr>
          <p:cNvPr id="85" name="Shape 785"/>
          <p:cNvSpPr/>
          <p:nvPr/>
        </p:nvSpPr>
        <p:spPr>
          <a:xfrm>
            <a:off x="3023399" y="1566909"/>
            <a:ext cx="719573" cy="5078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p>
            <a:pPr algn="r" defTabSz="241121">
              <a:spcBef>
                <a:spcPts val="1266"/>
              </a:spcBef>
              <a:defRPr sz="1800"/>
            </a:pPr>
            <a:r>
              <a:rPr sz="700" dirty="0" smtClean="0">
                <a:solidFill>
                  <a:srgbClr val="5E6E75"/>
                </a:solidFill>
                <a:latin typeface="Helvetica Neue Light"/>
                <a:ea typeface="Helvetica Neue Light"/>
                <a:cs typeface="Helvetica Neue Light"/>
                <a:sym typeface="Helvetica Neue Light"/>
              </a:rPr>
              <a:t>Combined </a:t>
            </a:r>
            <a:r>
              <a:rPr sz="700" dirty="0">
                <a:solidFill>
                  <a:srgbClr val="5E6E75"/>
                </a:solidFill>
                <a:latin typeface="Helvetica Neue Light"/>
                <a:ea typeface="Helvetica Neue Light"/>
                <a:cs typeface="Helvetica Neue Light"/>
                <a:sym typeface="Helvetica Neue Light"/>
              </a:rPr>
              <a:t>Compute Memory</a:t>
            </a:r>
          </a:p>
        </p:txBody>
      </p:sp>
      <p:sp>
        <p:nvSpPr>
          <p:cNvPr id="2" name="Rounded Rectangle 1"/>
          <p:cNvSpPr/>
          <p:nvPr/>
        </p:nvSpPr>
        <p:spPr>
          <a:xfrm>
            <a:off x="1670527" y="1183403"/>
            <a:ext cx="6065890" cy="1959847"/>
          </a:xfrm>
          <a:prstGeom prst="roundRect">
            <a:avLst/>
          </a:prstGeom>
          <a:solidFill>
            <a:schemeClr val="accent4">
              <a:lumMod val="40000"/>
              <a:lumOff val="60000"/>
              <a:alpha val="12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Shape 744"/>
          <p:cNvSpPr/>
          <p:nvPr/>
        </p:nvSpPr>
        <p:spPr>
          <a:xfrm>
            <a:off x="1792821" y="3913796"/>
            <a:ext cx="719572" cy="284691"/>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spcBef>
                <a:spcPts val="1266"/>
              </a:spcBef>
              <a:defRPr sz="1800"/>
            </a:pPr>
            <a:r>
              <a:rPr sz="700" dirty="0" smtClean="0">
                <a:solidFill>
                  <a:srgbClr val="5E6E75"/>
                </a:solidFill>
                <a:latin typeface="Helvetica Neue Light"/>
                <a:ea typeface="Helvetica Neue Light"/>
                <a:cs typeface="Helvetica Neue Light"/>
                <a:sym typeface="Helvetica Neue Light"/>
              </a:rPr>
              <a:t>Memory </a:t>
            </a:r>
            <a:r>
              <a:rPr sz="700" dirty="0">
                <a:solidFill>
                  <a:srgbClr val="5E6E75"/>
                </a:solidFill>
                <a:latin typeface="Helvetica Neue Light"/>
                <a:ea typeface="Helvetica Neue Light"/>
                <a:cs typeface="Helvetica Neue Light"/>
                <a:sym typeface="Helvetica Neue Light"/>
              </a:rPr>
              <a:t>Increments</a:t>
            </a:r>
          </a:p>
        </p:txBody>
      </p:sp>
      <p:sp>
        <p:nvSpPr>
          <p:cNvPr id="88" name="Shape 746"/>
          <p:cNvSpPr/>
          <p:nvPr/>
        </p:nvSpPr>
        <p:spPr>
          <a:xfrm>
            <a:off x="2786167" y="3944573"/>
            <a:ext cx="566789" cy="161581"/>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spcBef>
                <a:spcPts val="1266"/>
              </a:spcBef>
              <a:defRPr sz="1800"/>
            </a:pPr>
            <a:r>
              <a:rPr lang="ga-IE" sz="600" dirty="0" smtClean="0">
                <a:solidFill>
                  <a:srgbClr val="5E6E75"/>
                </a:solidFill>
                <a:latin typeface="Helvetica Neue Light"/>
                <a:ea typeface="Helvetica Neue Light"/>
                <a:cs typeface="Helvetica Neue Light"/>
                <a:sym typeface="Helvetica Neue Light"/>
              </a:rPr>
              <a:t>$200 per GB</a:t>
            </a:r>
            <a:endParaRPr sz="600" dirty="0">
              <a:solidFill>
                <a:srgbClr val="5E6E75"/>
              </a:solidFill>
              <a:latin typeface="Helvetica Neue Light"/>
              <a:ea typeface="Helvetica Neue Light"/>
              <a:cs typeface="Helvetica Neue Light"/>
              <a:sym typeface="Helvetica Neue Light"/>
            </a:endParaRPr>
          </a:p>
        </p:txBody>
      </p:sp>
      <p:sp>
        <p:nvSpPr>
          <p:cNvPr id="90" name="Shape 750"/>
          <p:cNvSpPr/>
          <p:nvPr/>
        </p:nvSpPr>
        <p:spPr>
          <a:xfrm>
            <a:off x="5417275" y="3853344"/>
            <a:ext cx="566789" cy="284691"/>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spcBef>
                <a:spcPts val="1266"/>
              </a:spcBef>
              <a:defRPr sz="1800"/>
            </a:pPr>
            <a:r>
              <a:rPr sz="700" dirty="0" smtClean="0">
                <a:solidFill>
                  <a:srgbClr val="5E6E75"/>
                </a:solidFill>
                <a:latin typeface="Helvetica Neue Light"/>
                <a:ea typeface="Helvetica Neue Light"/>
                <a:cs typeface="Helvetica Neue Light"/>
                <a:sym typeface="Helvetica Neue Light"/>
              </a:rPr>
              <a:t>Per </a:t>
            </a:r>
            <a:r>
              <a:rPr sz="700" dirty="0">
                <a:solidFill>
                  <a:srgbClr val="5E6E75"/>
                </a:solidFill>
                <a:latin typeface="Helvetica Neue Light"/>
                <a:ea typeface="Helvetica Neue Light"/>
                <a:cs typeface="Helvetica Neue Light"/>
                <a:sym typeface="Helvetica Neue Light"/>
              </a:rPr>
              <a:t>50GB, Per Month</a:t>
            </a:r>
          </a:p>
        </p:txBody>
      </p:sp>
      <p:sp>
        <p:nvSpPr>
          <p:cNvPr id="93" name="Shape 749"/>
          <p:cNvSpPr/>
          <p:nvPr/>
        </p:nvSpPr>
        <p:spPr>
          <a:xfrm flipV="1">
            <a:off x="6054951" y="3694405"/>
            <a:ext cx="1" cy="370341"/>
          </a:xfrm>
          <a:prstGeom prst="line">
            <a:avLst/>
          </a:prstGeom>
          <a:ln w="12700">
            <a:solidFill>
              <a:srgbClr val="4E5A60">
                <a:alpha val="66000"/>
              </a:srgbClr>
            </a:solidFill>
          </a:ln>
        </p:spPr>
        <p:txBody>
          <a:bodyPr lIns="26789" tIns="26789" rIns="26789" bIns="26789" anchor="ctr"/>
          <a:lstStyle/>
          <a:p>
            <a:pPr algn="l" defTabSz="241121">
              <a:defRPr sz="1200">
                <a:latin typeface="+mn-lt"/>
                <a:ea typeface="+mn-ea"/>
                <a:cs typeface="+mn-cs"/>
                <a:sym typeface="Helvetica"/>
              </a:defRPr>
            </a:pPr>
            <a:endParaRPr sz="600"/>
          </a:p>
        </p:txBody>
      </p:sp>
      <p:sp>
        <p:nvSpPr>
          <p:cNvPr id="3" name="Right Arrow 2"/>
          <p:cNvSpPr/>
          <p:nvPr/>
        </p:nvSpPr>
        <p:spPr>
          <a:xfrm>
            <a:off x="8001000" y="3678395"/>
            <a:ext cx="790800" cy="23336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TextBox 93"/>
          <p:cNvSpPr txBox="1"/>
          <p:nvPr/>
        </p:nvSpPr>
        <p:spPr>
          <a:xfrm>
            <a:off x="6027155" y="4934492"/>
            <a:ext cx="3192080" cy="1808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28574" tIns="28574" rIns="28574" bIns="28574" numCol="1" spcCol="23813" rtlCol="0" anchor="t">
            <a:spAutoFit/>
          </a:bodyPr>
          <a:lstStyle/>
          <a:p>
            <a:pPr algn="l" defTabSz="457199" rtl="0" latinLnBrk="1" hangingPunct="0"/>
            <a:r>
              <a:rPr lang="en-US" sz="800" dirty="0">
                <a:solidFill>
                  <a:srgbClr val="000000"/>
                </a:solidFill>
                <a:latin typeface="+mn-lt"/>
                <a:ea typeface="+mn-ea"/>
                <a:cs typeface="+mn-cs"/>
                <a:sym typeface="Helvetica Neue"/>
              </a:rPr>
              <a:t>Note: </a:t>
            </a:r>
            <a:r>
              <a:rPr lang="en-US" sz="800" dirty="0">
                <a:solidFill>
                  <a:srgbClr val="000000"/>
                </a:solidFill>
              </a:rPr>
              <a:t>All prices are in USD and are subject to change without notice</a:t>
            </a:r>
            <a:endParaRPr lang="en-US" sz="800" dirty="0">
              <a:solidFill>
                <a:srgbClr val="000000"/>
              </a:solidFill>
              <a:latin typeface="+mn-lt"/>
              <a:ea typeface="+mn-ea"/>
              <a:cs typeface="+mn-cs"/>
              <a:sym typeface="Helvetica Neue"/>
            </a:endParaRPr>
          </a:p>
        </p:txBody>
      </p:sp>
      <p:sp>
        <p:nvSpPr>
          <p:cNvPr id="95" name="Shape 747"/>
          <p:cNvSpPr/>
          <p:nvPr/>
        </p:nvSpPr>
        <p:spPr>
          <a:xfrm>
            <a:off x="4199539" y="1315520"/>
            <a:ext cx="1148857" cy="1071739"/>
          </a:xfrm>
          <a:prstGeom prst="rect">
            <a:avLst/>
          </a:prstGeom>
          <a:solidFill>
            <a:srgbClr val="02BEE6">
              <a:alpha val="11000"/>
            </a:srgbClr>
          </a:solidFill>
          <a:ln w="12700">
            <a:miter lim="400000"/>
          </a:ln>
        </p:spPr>
        <p:txBody>
          <a:bodyPr lIns="38099" tIns="38099" rIns="38099" bIns="38099" anchor="ctr"/>
          <a:lstStyle/>
          <a:p>
            <a:pPr defTabSz="438185">
              <a:defRPr sz="3400">
                <a:solidFill>
                  <a:srgbClr val="4E5A60"/>
                </a:solidFill>
                <a:latin typeface="Helvetica Light"/>
                <a:ea typeface="Helvetica Light"/>
                <a:cs typeface="Helvetica Light"/>
                <a:sym typeface="Helvetica Light"/>
              </a:defRPr>
            </a:pPr>
            <a:endParaRPr/>
          </a:p>
        </p:txBody>
      </p:sp>
      <p:sp>
        <p:nvSpPr>
          <p:cNvPr id="96" name="Shape 748"/>
          <p:cNvSpPr/>
          <p:nvPr/>
        </p:nvSpPr>
        <p:spPr>
          <a:xfrm>
            <a:off x="4548823" y="1386907"/>
            <a:ext cx="783496"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defRPr sz="1800"/>
            </a:pPr>
            <a:r>
              <a:rPr sz="1200" b="1" dirty="0">
                <a:solidFill>
                  <a:srgbClr val="5E6E75"/>
                </a:solidFill>
              </a:rPr>
              <a:t>50GB </a:t>
            </a:r>
          </a:p>
        </p:txBody>
      </p:sp>
      <p:sp>
        <p:nvSpPr>
          <p:cNvPr id="98" name="Shape 754"/>
          <p:cNvSpPr/>
          <p:nvPr/>
        </p:nvSpPr>
        <p:spPr>
          <a:xfrm rot="16200000">
            <a:off x="3785824" y="1990370"/>
            <a:ext cx="560981" cy="223136"/>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1400" b="1">
                <a:solidFill>
                  <a:srgbClr val="02B0D6"/>
                </a:solidFill>
              </a:defRPr>
            </a:lvl1pPr>
          </a:lstStyle>
          <a:p>
            <a:pPr lvl="0">
              <a:defRPr sz="1800" b="0">
                <a:solidFill>
                  <a:srgbClr val="000000"/>
                </a:solidFill>
              </a:defRPr>
            </a:pPr>
            <a:r>
              <a:rPr sz="1000" dirty="0"/>
              <a:t>Services</a:t>
            </a:r>
          </a:p>
        </p:txBody>
      </p:sp>
      <p:grpSp>
        <p:nvGrpSpPr>
          <p:cNvPr id="99" name="Group 761"/>
          <p:cNvGrpSpPr/>
          <p:nvPr/>
        </p:nvGrpSpPr>
        <p:grpSpPr>
          <a:xfrm>
            <a:off x="4228933" y="1388679"/>
            <a:ext cx="360926" cy="319677"/>
            <a:chOff x="0" y="0"/>
            <a:chExt cx="684421" cy="606201"/>
          </a:xfrm>
        </p:grpSpPr>
        <p:sp>
          <p:nvSpPr>
            <p:cNvPr id="100" name="Shape 757"/>
            <p:cNvSpPr/>
            <p:nvPr/>
          </p:nvSpPr>
          <p:spPr>
            <a:xfrm>
              <a:off x="39189" y="25750"/>
              <a:ext cx="590357" cy="530547"/>
            </a:xfrm>
            <a:custGeom>
              <a:avLst/>
              <a:gdLst/>
              <a:ahLst/>
              <a:cxnLst>
                <a:cxn ang="0">
                  <a:pos x="wd2" y="hd2"/>
                </a:cxn>
                <a:cxn ang="5400000">
                  <a:pos x="wd2" y="hd2"/>
                </a:cxn>
                <a:cxn ang="10800000">
                  <a:pos x="wd2" y="hd2"/>
                </a:cxn>
                <a:cxn ang="16200000">
                  <a:pos x="wd2" y="hd2"/>
                </a:cxn>
              </a:cxnLst>
              <a:rect l="0" t="0" r="r" b="b"/>
              <a:pathLst>
                <a:path w="21600" h="21600" extrusionOk="0">
                  <a:moveTo>
                    <a:pt x="0" y="10903"/>
                  </a:moveTo>
                  <a:lnTo>
                    <a:pt x="5396" y="0"/>
                  </a:lnTo>
                  <a:lnTo>
                    <a:pt x="16209" y="60"/>
                  </a:lnTo>
                  <a:lnTo>
                    <a:pt x="21600" y="10847"/>
                  </a:lnTo>
                  <a:lnTo>
                    <a:pt x="16183" y="21573"/>
                  </a:lnTo>
                  <a:lnTo>
                    <a:pt x="5371" y="21600"/>
                  </a:lnTo>
                  <a:lnTo>
                    <a:pt x="0" y="10903"/>
                  </a:lnTo>
                  <a:close/>
                </a:path>
              </a:pathLst>
            </a:custGeom>
            <a:solidFill>
              <a:srgbClr val="FFFFFF">
                <a:alpha val="90000"/>
              </a:srgbClr>
            </a:solidFill>
            <a:ln w="12700" cap="flat">
              <a:noFill/>
              <a:miter lim="400000"/>
            </a:ln>
            <a:effectLst/>
          </p:spPr>
          <p:txBody>
            <a:bodyPr wrap="square" lIns="142875" tIns="142875" rIns="142875" bIns="142875" numCol="1" anchor="ctr">
              <a:noAutofit/>
            </a:bodyPr>
            <a:lstStyle/>
            <a:p>
              <a:pPr algn="l" defTabSz="241121">
                <a:defRPr sz="1200">
                  <a:latin typeface="+mn-lt"/>
                  <a:ea typeface="+mn-ea"/>
                  <a:cs typeface="+mn-cs"/>
                  <a:sym typeface="Helvetica"/>
                </a:defRPr>
              </a:pPr>
              <a:endParaRPr sz="600"/>
            </a:p>
          </p:txBody>
        </p:sp>
        <p:grpSp>
          <p:nvGrpSpPr>
            <p:cNvPr id="101" name="Group 760"/>
            <p:cNvGrpSpPr/>
            <p:nvPr/>
          </p:nvGrpSpPr>
          <p:grpSpPr>
            <a:xfrm>
              <a:off x="0" y="0"/>
              <a:ext cx="684422" cy="606202"/>
              <a:chOff x="0" y="0"/>
              <a:chExt cx="684421" cy="606201"/>
            </a:xfrm>
          </p:grpSpPr>
          <p:pic>
            <p:nvPicPr>
              <p:cNvPr id="102" name="image71.png"/>
              <p:cNvPicPr/>
              <p:nvPr/>
            </p:nvPicPr>
            <p:blipFill>
              <a:blip r:embed="rId2">
                <a:extLst/>
              </a:blip>
              <a:stretch>
                <a:fillRect/>
              </a:stretch>
            </p:blipFill>
            <p:spPr>
              <a:xfrm>
                <a:off x="170710" y="132914"/>
                <a:ext cx="327344" cy="327586"/>
              </a:xfrm>
              <a:prstGeom prst="rect">
                <a:avLst/>
              </a:prstGeom>
              <a:ln w="12700" cap="flat">
                <a:noFill/>
                <a:miter lim="400000"/>
              </a:ln>
              <a:effectLst/>
            </p:spPr>
          </p:pic>
          <p:pic>
            <p:nvPicPr>
              <p:cNvPr id="103" name="image27.png"/>
              <p:cNvPicPr/>
              <p:nvPr/>
            </p:nvPicPr>
            <p:blipFill>
              <a:blip r:embed="rId3">
                <a:extLst/>
              </a:blip>
              <a:stretch>
                <a:fillRect/>
              </a:stretch>
            </p:blipFill>
            <p:spPr>
              <a:xfrm>
                <a:off x="0" y="0"/>
                <a:ext cx="684422" cy="606202"/>
              </a:xfrm>
              <a:prstGeom prst="rect">
                <a:avLst/>
              </a:prstGeom>
              <a:ln w="12700" cap="flat">
                <a:noFill/>
                <a:miter lim="400000"/>
              </a:ln>
              <a:effectLst/>
            </p:spPr>
          </p:pic>
        </p:grpSp>
      </p:grpSp>
      <p:grpSp>
        <p:nvGrpSpPr>
          <p:cNvPr id="4" name="Group 3"/>
          <p:cNvGrpSpPr/>
          <p:nvPr/>
        </p:nvGrpSpPr>
        <p:grpSpPr>
          <a:xfrm>
            <a:off x="4537312" y="1379285"/>
            <a:ext cx="360926" cy="319677"/>
            <a:chOff x="4558478" y="1379285"/>
            <a:chExt cx="360926" cy="319677"/>
          </a:xfrm>
        </p:grpSpPr>
        <p:grpSp>
          <p:nvGrpSpPr>
            <p:cNvPr id="104" name="Group 764"/>
            <p:cNvGrpSpPr/>
            <p:nvPr/>
          </p:nvGrpSpPr>
          <p:grpSpPr>
            <a:xfrm>
              <a:off x="4558478" y="1379285"/>
              <a:ext cx="360926" cy="319677"/>
              <a:chOff x="0" y="0"/>
              <a:chExt cx="684421" cy="606201"/>
            </a:xfrm>
          </p:grpSpPr>
          <p:sp>
            <p:nvSpPr>
              <p:cNvPr id="105" name="Shape 762"/>
              <p:cNvSpPr/>
              <p:nvPr/>
            </p:nvSpPr>
            <p:spPr>
              <a:xfrm>
                <a:off x="39189" y="25750"/>
                <a:ext cx="590357" cy="530547"/>
              </a:xfrm>
              <a:custGeom>
                <a:avLst/>
                <a:gdLst/>
                <a:ahLst/>
                <a:cxnLst>
                  <a:cxn ang="0">
                    <a:pos x="wd2" y="hd2"/>
                  </a:cxn>
                  <a:cxn ang="5400000">
                    <a:pos x="wd2" y="hd2"/>
                  </a:cxn>
                  <a:cxn ang="10800000">
                    <a:pos x="wd2" y="hd2"/>
                  </a:cxn>
                  <a:cxn ang="16200000">
                    <a:pos x="wd2" y="hd2"/>
                  </a:cxn>
                </a:cxnLst>
                <a:rect l="0" t="0" r="r" b="b"/>
                <a:pathLst>
                  <a:path w="21600" h="21600" extrusionOk="0">
                    <a:moveTo>
                      <a:pt x="0" y="10903"/>
                    </a:moveTo>
                    <a:lnTo>
                      <a:pt x="5396" y="0"/>
                    </a:lnTo>
                    <a:lnTo>
                      <a:pt x="16209" y="60"/>
                    </a:lnTo>
                    <a:lnTo>
                      <a:pt x="21600" y="10847"/>
                    </a:lnTo>
                    <a:lnTo>
                      <a:pt x="16183" y="21573"/>
                    </a:lnTo>
                    <a:lnTo>
                      <a:pt x="5371" y="21600"/>
                    </a:lnTo>
                    <a:lnTo>
                      <a:pt x="0" y="10903"/>
                    </a:lnTo>
                    <a:close/>
                  </a:path>
                </a:pathLst>
              </a:custGeom>
              <a:solidFill>
                <a:srgbClr val="FFFFFF">
                  <a:alpha val="90000"/>
                </a:srgbClr>
              </a:solidFill>
              <a:ln w="12700" cap="flat">
                <a:noFill/>
                <a:miter lim="400000"/>
              </a:ln>
              <a:effectLst/>
            </p:spPr>
            <p:txBody>
              <a:bodyPr wrap="square" lIns="142875" tIns="142875" rIns="142875" bIns="142875" numCol="1" anchor="ctr">
                <a:noAutofit/>
              </a:bodyPr>
              <a:lstStyle/>
              <a:p>
                <a:pPr algn="l" defTabSz="241121">
                  <a:defRPr sz="1200">
                    <a:latin typeface="+mn-lt"/>
                    <a:ea typeface="+mn-ea"/>
                    <a:cs typeface="+mn-cs"/>
                    <a:sym typeface="Helvetica"/>
                  </a:defRPr>
                </a:pPr>
                <a:endParaRPr sz="600"/>
              </a:p>
            </p:txBody>
          </p:sp>
          <p:pic>
            <p:nvPicPr>
              <p:cNvPr id="106" name="image27.png"/>
              <p:cNvPicPr/>
              <p:nvPr/>
            </p:nvPicPr>
            <p:blipFill>
              <a:blip r:embed="rId3">
                <a:extLst/>
              </a:blip>
              <a:stretch>
                <a:fillRect/>
              </a:stretch>
            </p:blipFill>
            <p:spPr>
              <a:xfrm>
                <a:off x="0" y="0"/>
                <a:ext cx="684422" cy="606202"/>
              </a:xfrm>
              <a:prstGeom prst="rect">
                <a:avLst/>
              </a:prstGeom>
              <a:ln w="12700" cap="flat">
                <a:noFill/>
                <a:miter lim="400000"/>
              </a:ln>
              <a:effectLst/>
            </p:spPr>
          </p:pic>
        </p:grpSp>
        <p:pic>
          <p:nvPicPr>
            <p:cNvPr id="107" name="image70.png"/>
            <p:cNvPicPr/>
            <p:nvPr/>
          </p:nvPicPr>
          <p:blipFill>
            <a:blip r:embed="rId4">
              <a:extLst/>
            </a:blip>
            <a:stretch>
              <a:fillRect/>
            </a:stretch>
          </p:blipFill>
          <p:spPr>
            <a:xfrm>
              <a:off x="4649452" y="1452385"/>
              <a:ext cx="169219" cy="169160"/>
            </a:xfrm>
            <a:prstGeom prst="rect">
              <a:avLst/>
            </a:prstGeom>
            <a:ln w="12700">
              <a:miter lim="400000"/>
            </a:ln>
          </p:spPr>
        </p:pic>
      </p:grpSp>
      <p:grpSp>
        <p:nvGrpSpPr>
          <p:cNvPr id="108" name="Group 403"/>
          <p:cNvGrpSpPr/>
          <p:nvPr/>
        </p:nvGrpSpPr>
        <p:grpSpPr>
          <a:xfrm>
            <a:off x="4273030" y="1898787"/>
            <a:ext cx="395084" cy="357213"/>
            <a:chOff x="0" y="0"/>
            <a:chExt cx="561896" cy="497680"/>
          </a:xfrm>
        </p:grpSpPr>
        <p:pic>
          <p:nvPicPr>
            <p:cNvPr id="109" name="image84.png"/>
            <p:cNvPicPr/>
            <p:nvPr/>
          </p:nvPicPr>
          <p:blipFill>
            <a:blip r:embed="rId8">
              <a:extLst/>
            </a:blip>
            <a:stretch>
              <a:fillRect/>
            </a:stretch>
          </p:blipFill>
          <p:spPr>
            <a:xfrm>
              <a:off x="126668" y="94887"/>
              <a:ext cx="308561" cy="307906"/>
            </a:xfrm>
            <a:prstGeom prst="rect">
              <a:avLst/>
            </a:prstGeom>
            <a:ln w="12700" cap="flat">
              <a:noFill/>
              <a:miter lim="400000"/>
            </a:ln>
            <a:effectLst/>
          </p:spPr>
        </p:pic>
        <p:pic>
          <p:nvPicPr>
            <p:cNvPr id="110" name="hexagon.png"/>
            <p:cNvPicPr/>
            <p:nvPr/>
          </p:nvPicPr>
          <p:blipFill>
            <a:blip r:embed="rId3">
              <a:extLst/>
            </a:blip>
            <a:srcRect/>
            <a:stretch>
              <a:fillRect/>
            </a:stretch>
          </p:blipFill>
          <p:spPr>
            <a:xfrm>
              <a:off x="0" y="0"/>
              <a:ext cx="561897" cy="497681"/>
            </a:xfrm>
            <a:prstGeom prst="rect">
              <a:avLst/>
            </a:prstGeom>
            <a:ln w="12700" cap="flat">
              <a:noFill/>
              <a:miter lim="400000"/>
            </a:ln>
            <a:effectLst/>
          </p:spPr>
        </p:pic>
      </p:grpSp>
      <p:sp>
        <p:nvSpPr>
          <p:cNvPr id="111" name="Shape 756"/>
          <p:cNvSpPr/>
          <p:nvPr/>
        </p:nvSpPr>
        <p:spPr>
          <a:xfrm>
            <a:off x="4228933" y="1627240"/>
            <a:ext cx="640367" cy="292392"/>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lstStyle/>
          <a:p>
            <a:pPr algn="l" defTabSz="241121">
              <a:defRPr sz="1800"/>
            </a:pPr>
            <a:r>
              <a:rPr sz="600" dirty="0">
                <a:solidFill>
                  <a:srgbClr val="5E6E75"/>
                </a:solidFill>
                <a:latin typeface="Helvetica Neue Medium"/>
                <a:ea typeface="Helvetica Neue Medium"/>
                <a:cs typeface="Helvetica Neue Medium"/>
                <a:sym typeface="Helvetica Neue Medium"/>
              </a:rPr>
              <a:t>Data &amp; Session</a:t>
            </a:r>
          </a:p>
          <a:p>
            <a:pPr algn="l" defTabSz="241121">
              <a:defRPr sz="1800"/>
            </a:pPr>
            <a:r>
              <a:rPr sz="600" dirty="0">
                <a:solidFill>
                  <a:srgbClr val="5E6E75"/>
                </a:solidFill>
                <a:latin typeface="Helvetica Neue Medium"/>
                <a:ea typeface="Helvetica Neue Medium"/>
                <a:cs typeface="Helvetica Neue Medium"/>
                <a:sym typeface="Helvetica Neue Medium"/>
              </a:rPr>
              <a:t>Cache</a:t>
            </a:r>
          </a:p>
        </p:txBody>
      </p:sp>
      <p:sp>
        <p:nvSpPr>
          <p:cNvPr id="112" name="Shape 756"/>
          <p:cNvSpPr/>
          <p:nvPr/>
        </p:nvSpPr>
        <p:spPr>
          <a:xfrm>
            <a:off x="4262447" y="2149378"/>
            <a:ext cx="640367" cy="292392"/>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lstStyle/>
          <a:p>
            <a:pPr algn="l" defTabSz="241121">
              <a:defRPr sz="1800"/>
            </a:pPr>
            <a:r>
              <a:rPr lang="ga-IE" sz="600" dirty="0" smtClean="0">
                <a:solidFill>
                  <a:srgbClr val="5E6E75"/>
                </a:solidFill>
                <a:latin typeface="Helvetica Neue Medium"/>
                <a:ea typeface="Helvetica Neue Medium"/>
                <a:cs typeface="Helvetica Neue Medium"/>
                <a:sym typeface="Helvetica Neue Medium"/>
              </a:rPr>
              <a:t>Cloudant DB</a:t>
            </a:r>
            <a:endParaRPr sz="600" dirty="0">
              <a:solidFill>
                <a:srgbClr val="5E6E75"/>
              </a:solidFill>
              <a:latin typeface="Helvetica Neue Medium"/>
              <a:ea typeface="Helvetica Neue Medium"/>
              <a:cs typeface="Helvetica Neue Medium"/>
              <a:sym typeface="Helvetica Neue Medium"/>
            </a:endParaRPr>
          </a:p>
        </p:txBody>
      </p:sp>
      <p:sp>
        <p:nvSpPr>
          <p:cNvPr id="113" name="Shape 748"/>
          <p:cNvSpPr/>
          <p:nvPr/>
        </p:nvSpPr>
        <p:spPr>
          <a:xfrm>
            <a:off x="4564900" y="1837304"/>
            <a:ext cx="783496" cy="361635"/>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defRPr sz="1800"/>
            </a:pPr>
            <a:r>
              <a:rPr lang="ga-IE" sz="1200" b="1" dirty="0" smtClean="0">
                <a:solidFill>
                  <a:srgbClr val="5E6E75"/>
                </a:solidFill>
              </a:rPr>
              <a:t>1.6T</a:t>
            </a:r>
            <a:r>
              <a:rPr sz="1200" b="1" dirty="0" smtClean="0">
                <a:solidFill>
                  <a:srgbClr val="5E6E75"/>
                </a:solidFill>
              </a:rPr>
              <a:t>B </a:t>
            </a:r>
            <a:endParaRPr sz="1200" b="1" dirty="0">
              <a:solidFill>
                <a:srgbClr val="5E6E75"/>
              </a:solidFill>
            </a:endParaRPr>
          </a:p>
          <a:p>
            <a:pPr algn="r" defTabSz="241121">
              <a:defRPr sz="1800"/>
            </a:pPr>
            <a:r>
              <a:rPr sz="700" dirty="0" smtClean="0">
                <a:solidFill>
                  <a:srgbClr val="5E6E75"/>
                </a:solidFill>
                <a:latin typeface="Helvetica Neue Light"/>
                <a:ea typeface="Helvetica Neue Light"/>
                <a:cs typeface="Helvetica Neue Light"/>
                <a:sym typeface="Helvetica Neue Light"/>
              </a:rPr>
              <a:t>Storage</a:t>
            </a:r>
            <a:endParaRPr sz="700" dirty="0">
              <a:solidFill>
                <a:srgbClr val="5E6E75"/>
              </a:solidFill>
              <a:latin typeface="Helvetica Neue Light"/>
              <a:ea typeface="Helvetica Neue Light"/>
              <a:cs typeface="Helvetica Neue Light"/>
              <a:sym typeface="Helvetica Neue Light"/>
            </a:endParaRPr>
          </a:p>
        </p:txBody>
      </p:sp>
      <p:sp>
        <p:nvSpPr>
          <p:cNvPr id="114" name="Shape 749"/>
          <p:cNvSpPr/>
          <p:nvPr/>
        </p:nvSpPr>
        <p:spPr>
          <a:xfrm flipV="1">
            <a:off x="5334445" y="3779262"/>
            <a:ext cx="0" cy="205639"/>
          </a:xfrm>
          <a:prstGeom prst="line">
            <a:avLst/>
          </a:prstGeom>
          <a:ln w="12700">
            <a:solidFill>
              <a:srgbClr val="4E5A60">
                <a:alpha val="66000"/>
              </a:srgbClr>
            </a:solidFill>
          </a:ln>
        </p:spPr>
        <p:txBody>
          <a:bodyPr lIns="26789" tIns="26789" rIns="26789" bIns="26789" anchor="ctr"/>
          <a:lstStyle/>
          <a:p>
            <a:pPr algn="l" defTabSz="241121">
              <a:defRPr sz="1200">
                <a:latin typeface="+mn-lt"/>
                <a:ea typeface="+mn-ea"/>
                <a:cs typeface="+mn-cs"/>
                <a:sym typeface="Helvetica"/>
              </a:defRPr>
            </a:pPr>
            <a:endParaRPr sz="600"/>
          </a:p>
        </p:txBody>
      </p:sp>
      <p:grpSp>
        <p:nvGrpSpPr>
          <p:cNvPr id="115" name="Group 403"/>
          <p:cNvGrpSpPr/>
          <p:nvPr/>
        </p:nvGrpSpPr>
        <p:grpSpPr>
          <a:xfrm>
            <a:off x="6058321" y="3681013"/>
            <a:ext cx="395084" cy="357213"/>
            <a:chOff x="0" y="0"/>
            <a:chExt cx="561896" cy="497680"/>
          </a:xfrm>
        </p:grpSpPr>
        <p:pic>
          <p:nvPicPr>
            <p:cNvPr id="116" name="image84.png"/>
            <p:cNvPicPr/>
            <p:nvPr/>
          </p:nvPicPr>
          <p:blipFill>
            <a:blip r:embed="rId8">
              <a:extLst/>
            </a:blip>
            <a:stretch>
              <a:fillRect/>
            </a:stretch>
          </p:blipFill>
          <p:spPr>
            <a:xfrm>
              <a:off x="126668" y="94887"/>
              <a:ext cx="308561" cy="307906"/>
            </a:xfrm>
            <a:prstGeom prst="rect">
              <a:avLst/>
            </a:prstGeom>
            <a:ln w="12700" cap="flat">
              <a:noFill/>
              <a:miter lim="400000"/>
            </a:ln>
            <a:effectLst/>
          </p:spPr>
        </p:pic>
        <p:pic>
          <p:nvPicPr>
            <p:cNvPr id="117" name="hexagon.png"/>
            <p:cNvPicPr/>
            <p:nvPr/>
          </p:nvPicPr>
          <p:blipFill>
            <a:blip r:embed="rId3">
              <a:extLst/>
            </a:blip>
            <a:srcRect/>
            <a:stretch>
              <a:fillRect/>
            </a:stretch>
          </p:blipFill>
          <p:spPr>
            <a:xfrm>
              <a:off x="0" y="0"/>
              <a:ext cx="561897" cy="497681"/>
            </a:xfrm>
            <a:prstGeom prst="rect">
              <a:avLst/>
            </a:prstGeom>
            <a:ln w="12700" cap="flat">
              <a:noFill/>
              <a:miter lim="400000"/>
            </a:ln>
            <a:effectLst/>
          </p:spPr>
        </p:pic>
      </p:grpSp>
      <p:sp>
        <p:nvSpPr>
          <p:cNvPr id="118" name="Shape 748"/>
          <p:cNvSpPr/>
          <p:nvPr/>
        </p:nvSpPr>
        <p:spPr>
          <a:xfrm>
            <a:off x="6194272" y="3683109"/>
            <a:ext cx="783496" cy="361635"/>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defRPr sz="1800"/>
            </a:pPr>
            <a:r>
              <a:rPr lang="ga-IE" sz="1200" b="1" dirty="0" smtClean="0">
                <a:solidFill>
                  <a:srgbClr val="5E6E75"/>
                </a:solidFill>
              </a:rPr>
              <a:t>1.6T</a:t>
            </a:r>
            <a:r>
              <a:rPr sz="1200" b="1" dirty="0" smtClean="0">
                <a:solidFill>
                  <a:srgbClr val="5E6E75"/>
                </a:solidFill>
              </a:rPr>
              <a:t>B </a:t>
            </a:r>
            <a:endParaRPr sz="1200" b="1" dirty="0">
              <a:solidFill>
                <a:srgbClr val="5E6E75"/>
              </a:solidFill>
            </a:endParaRPr>
          </a:p>
          <a:p>
            <a:pPr algn="r" defTabSz="241121">
              <a:defRPr sz="1800"/>
            </a:pPr>
            <a:r>
              <a:rPr sz="700" dirty="0" smtClean="0">
                <a:solidFill>
                  <a:srgbClr val="5E6E75"/>
                </a:solidFill>
                <a:latin typeface="Helvetica Neue Light"/>
                <a:ea typeface="Helvetica Neue Light"/>
                <a:cs typeface="Helvetica Neue Light"/>
                <a:sym typeface="Helvetica Neue Light"/>
              </a:rPr>
              <a:t>Storage</a:t>
            </a:r>
            <a:endParaRPr sz="700" dirty="0">
              <a:solidFill>
                <a:srgbClr val="5E6E75"/>
              </a:solidFill>
              <a:latin typeface="Helvetica Neue Light"/>
              <a:ea typeface="Helvetica Neue Light"/>
              <a:cs typeface="Helvetica Neue Light"/>
              <a:sym typeface="Helvetica Neue Light"/>
            </a:endParaRPr>
          </a:p>
        </p:txBody>
      </p:sp>
      <p:sp>
        <p:nvSpPr>
          <p:cNvPr id="119" name="Shape 756"/>
          <p:cNvSpPr/>
          <p:nvPr/>
        </p:nvSpPr>
        <p:spPr>
          <a:xfrm>
            <a:off x="6090890" y="3933917"/>
            <a:ext cx="640367" cy="292392"/>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lstStyle/>
          <a:p>
            <a:pPr algn="l" defTabSz="241121">
              <a:defRPr sz="1800"/>
            </a:pPr>
            <a:r>
              <a:rPr lang="ga-IE" sz="600" dirty="0" smtClean="0">
                <a:solidFill>
                  <a:srgbClr val="5E6E75"/>
                </a:solidFill>
                <a:latin typeface="Helvetica Neue Medium"/>
                <a:ea typeface="Helvetica Neue Medium"/>
                <a:cs typeface="Helvetica Neue Medium"/>
                <a:sym typeface="Helvetica Neue Medium"/>
              </a:rPr>
              <a:t>Cloudant DB</a:t>
            </a:r>
            <a:endParaRPr sz="600" dirty="0">
              <a:solidFill>
                <a:srgbClr val="5E6E75"/>
              </a:solidFill>
              <a:latin typeface="Helvetica Neue Medium"/>
              <a:ea typeface="Helvetica Neue Medium"/>
              <a:cs typeface="Helvetica Neue Medium"/>
              <a:sym typeface="Helvetica Neue Medium"/>
            </a:endParaRPr>
          </a:p>
        </p:txBody>
      </p:sp>
      <p:sp>
        <p:nvSpPr>
          <p:cNvPr id="120" name="Shape 749"/>
          <p:cNvSpPr/>
          <p:nvPr/>
        </p:nvSpPr>
        <p:spPr>
          <a:xfrm flipV="1">
            <a:off x="7055135" y="3797145"/>
            <a:ext cx="0" cy="205639"/>
          </a:xfrm>
          <a:prstGeom prst="line">
            <a:avLst/>
          </a:prstGeom>
          <a:ln w="12700">
            <a:solidFill>
              <a:srgbClr val="4E5A60">
                <a:alpha val="66000"/>
              </a:srgbClr>
            </a:solidFill>
          </a:ln>
        </p:spPr>
        <p:txBody>
          <a:bodyPr lIns="26789" tIns="26789" rIns="26789" bIns="26789" anchor="ctr"/>
          <a:lstStyle/>
          <a:p>
            <a:pPr algn="l" defTabSz="241121">
              <a:defRPr sz="1200">
                <a:latin typeface="+mn-lt"/>
                <a:ea typeface="+mn-ea"/>
                <a:cs typeface="+mn-cs"/>
                <a:sym typeface="Helvetica"/>
              </a:defRPr>
            </a:pPr>
            <a:endParaRPr sz="600"/>
          </a:p>
        </p:txBody>
      </p:sp>
      <p:sp>
        <p:nvSpPr>
          <p:cNvPr id="121" name="Shape 750"/>
          <p:cNvSpPr/>
          <p:nvPr/>
        </p:nvSpPr>
        <p:spPr>
          <a:xfrm>
            <a:off x="7092757" y="3695040"/>
            <a:ext cx="566789"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defRPr sz="1800"/>
            </a:pPr>
            <a:r>
              <a:rPr sz="1200" b="1" dirty="0" smtClean="0">
                <a:solidFill>
                  <a:srgbClr val="5E6E75"/>
                </a:solidFill>
              </a:rPr>
              <a:t>$</a:t>
            </a:r>
            <a:r>
              <a:rPr lang="ga-IE" sz="1200" b="1" dirty="0" smtClean="0">
                <a:solidFill>
                  <a:srgbClr val="5E6E75"/>
                </a:solidFill>
              </a:rPr>
              <a:t>8,</a:t>
            </a:r>
            <a:r>
              <a:rPr sz="1200" b="1" dirty="0" smtClean="0">
                <a:solidFill>
                  <a:srgbClr val="5E6E75"/>
                </a:solidFill>
              </a:rPr>
              <a:t>0</a:t>
            </a:r>
            <a:r>
              <a:rPr lang="ga-IE" sz="1200" b="1" dirty="0" smtClean="0">
                <a:solidFill>
                  <a:srgbClr val="5E6E75"/>
                </a:solidFill>
              </a:rPr>
              <a:t>1</a:t>
            </a:r>
            <a:r>
              <a:rPr sz="1200" b="1" dirty="0" smtClean="0">
                <a:solidFill>
                  <a:srgbClr val="5E6E75"/>
                </a:solidFill>
              </a:rPr>
              <a:t>0</a:t>
            </a:r>
            <a:endParaRPr sz="1200" b="1" dirty="0">
              <a:solidFill>
                <a:srgbClr val="5E6E75"/>
              </a:solidFill>
            </a:endParaRPr>
          </a:p>
        </p:txBody>
      </p:sp>
      <p:sp>
        <p:nvSpPr>
          <p:cNvPr id="122" name="Shape 768"/>
          <p:cNvSpPr/>
          <p:nvPr/>
        </p:nvSpPr>
        <p:spPr>
          <a:xfrm>
            <a:off x="4080061" y="4311893"/>
            <a:ext cx="3579486" cy="395761"/>
          </a:xfrm>
          <a:prstGeom prst="rect">
            <a:avLst/>
          </a:prstGeom>
          <a:solidFill>
            <a:srgbClr val="597C96">
              <a:alpha val="8000"/>
            </a:srgbClr>
          </a:solidFill>
          <a:ln w="12700">
            <a:miter lim="400000"/>
          </a:ln>
        </p:spPr>
        <p:txBody>
          <a:bodyPr lIns="38099" tIns="38099" rIns="38099" bIns="38099" anchor="ctr"/>
          <a:lstStyle/>
          <a:p>
            <a:pPr defTabSz="438185">
              <a:defRPr sz="3400">
                <a:solidFill>
                  <a:srgbClr val="4E5A60"/>
                </a:solidFill>
                <a:latin typeface="Helvetica Light"/>
                <a:ea typeface="Helvetica Light"/>
                <a:cs typeface="Helvetica Light"/>
                <a:sym typeface="Helvetica Light"/>
              </a:defRPr>
            </a:pPr>
            <a:endParaRPr/>
          </a:p>
        </p:txBody>
      </p:sp>
      <p:sp>
        <p:nvSpPr>
          <p:cNvPr id="123" name="Shape 771"/>
          <p:cNvSpPr/>
          <p:nvPr/>
        </p:nvSpPr>
        <p:spPr>
          <a:xfrm rot="16200000">
            <a:off x="3786858" y="4416142"/>
            <a:ext cx="403599" cy="176969"/>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1400" b="1">
                <a:solidFill>
                  <a:srgbClr val="597C96"/>
                </a:solidFill>
              </a:defRPr>
            </a:lvl1pPr>
          </a:lstStyle>
          <a:p>
            <a:pPr lvl="0">
              <a:defRPr sz="1800" b="0">
                <a:solidFill>
                  <a:srgbClr val="000000"/>
                </a:solidFill>
              </a:defRPr>
            </a:pPr>
            <a:r>
              <a:rPr lang="ga-IE" sz="700" dirty="0" smtClean="0"/>
              <a:t>Optional</a:t>
            </a:r>
            <a:endParaRPr sz="700" dirty="0"/>
          </a:p>
        </p:txBody>
      </p:sp>
      <p:sp>
        <p:nvSpPr>
          <p:cNvPr id="124" name="Shape 773"/>
          <p:cNvSpPr/>
          <p:nvPr/>
        </p:nvSpPr>
        <p:spPr>
          <a:xfrm>
            <a:off x="4234924" y="4486817"/>
            <a:ext cx="70241" cy="70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a:miter lim="400000"/>
          </a:ln>
        </p:spPr>
        <p:txBody>
          <a:bodyPr lIns="34289" tIns="34289" rIns="34289" bIns="34289" anchor="ctr"/>
          <a:lstStyle/>
          <a:p>
            <a:pPr algn="l" defTabSz="240283">
              <a:defRPr sz="3400">
                <a:latin typeface="Arial"/>
                <a:ea typeface="Arial"/>
                <a:cs typeface="Arial"/>
                <a:sym typeface="Arial"/>
              </a:defRPr>
            </a:pPr>
            <a:endParaRPr/>
          </a:p>
        </p:txBody>
      </p:sp>
      <p:sp>
        <p:nvSpPr>
          <p:cNvPr id="125" name="Shape 773"/>
          <p:cNvSpPr/>
          <p:nvPr/>
        </p:nvSpPr>
        <p:spPr>
          <a:xfrm>
            <a:off x="5761372" y="4486817"/>
            <a:ext cx="70241" cy="70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a:miter lim="400000"/>
          </a:ln>
        </p:spPr>
        <p:txBody>
          <a:bodyPr lIns="34289" tIns="34289" rIns="34289" bIns="34289" anchor="ctr"/>
          <a:lstStyle/>
          <a:p>
            <a:pPr algn="l" defTabSz="240283">
              <a:defRPr sz="3400">
                <a:latin typeface="Arial"/>
                <a:ea typeface="Arial"/>
                <a:cs typeface="Arial"/>
                <a:sym typeface="Arial"/>
              </a:defRPr>
            </a:pPr>
            <a:endParaRPr/>
          </a:p>
        </p:txBody>
      </p:sp>
      <p:sp>
        <p:nvSpPr>
          <p:cNvPr id="126" name="Shape 772"/>
          <p:cNvSpPr/>
          <p:nvPr/>
        </p:nvSpPr>
        <p:spPr>
          <a:xfrm>
            <a:off x="4387871" y="4426867"/>
            <a:ext cx="1198440" cy="176969"/>
          </a:xfrm>
          <a:prstGeom prst="rect">
            <a:avLst/>
          </a:prstGeom>
          <a:ln w="12700">
            <a:miter lim="400000"/>
          </a:ln>
          <a:extLst>
            <a:ext uri="{C572A759-6A51-4108-AA02-DFA0A04FC94B}">
              <ma14:wrappingTextBoxFlag xmlns:ma14="http://schemas.microsoft.com/office/mac/drawingml/2011/main" xmlns="" val="1"/>
            </a:ext>
          </a:extLst>
        </p:spPr>
        <p:txBody>
          <a:bodyPr wrap="square" lIns="34289" tIns="34289" rIns="34289" bIns="34289">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lang="ga-IE" sz="700" dirty="0" smtClean="0"/>
              <a:t>SoftLayer DirectLink</a:t>
            </a:r>
          </a:p>
        </p:txBody>
      </p:sp>
      <p:sp>
        <p:nvSpPr>
          <p:cNvPr id="127" name="Shape 772"/>
          <p:cNvSpPr/>
          <p:nvPr/>
        </p:nvSpPr>
        <p:spPr>
          <a:xfrm>
            <a:off x="5916846" y="4410020"/>
            <a:ext cx="1198440" cy="176969"/>
          </a:xfrm>
          <a:prstGeom prst="rect">
            <a:avLst/>
          </a:prstGeom>
          <a:ln w="12700">
            <a:miter lim="400000"/>
          </a:ln>
          <a:extLst>
            <a:ext uri="{C572A759-6A51-4108-AA02-DFA0A04FC94B}">
              <ma14:wrappingTextBoxFlag xmlns:ma14="http://schemas.microsoft.com/office/mac/drawingml/2011/main" xmlns="" val="1"/>
            </a:ext>
          </a:extLst>
        </p:spPr>
        <p:txBody>
          <a:bodyPr wrap="square" lIns="34289" tIns="34289" rIns="34289" bIns="34289">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lang="ga-IE" sz="700" dirty="0" smtClean="0"/>
              <a:t>Dedicated Support Option</a:t>
            </a:r>
          </a:p>
        </p:txBody>
      </p:sp>
      <p:sp>
        <p:nvSpPr>
          <p:cNvPr id="128" name="Rounded Rectangle 127"/>
          <p:cNvSpPr/>
          <p:nvPr/>
        </p:nvSpPr>
        <p:spPr>
          <a:xfrm>
            <a:off x="1642472" y="3302000"/>
            <a:ext cx="6065890" cy="1566333"/>
          </a:xfrm>
          <a:prstGeom prst="roundRect">
            <a:avLst/>
          </a:prstGeom>
          <a:solidFill>
            <a:schemeClr val="accent4">
              <a:lumMod val="40000"/>
              <a:lumOff val="60000"/>
              <a:alpha val="1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2814392"/>
      </p:ext>
    </p:extLst>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hape 742"/>
          <p:cNvSpPr/>
          <p:nvPr/>
        </p:nvSpPr>
        <p:spPr>
          <a:xfrm>
            <a:off x="1583684" y="3585957"/>
            <a:ext cx="1574948" cy="612283"/>
          </a:xfrm>
          <a:prstGeom prst="rect">
            <a:avLst/>
          </a:prstGeom>
          <a:solidFill>
            <a:srgbClr val="1FC0A6">
              <a:alpha val="9000"/>
            </a:srgbClr>
          </a:solidFill>
          <a:ln w="12700">
            <a:miter lim="400000"/>
          </a:ln>
        </p:spPr>
        <p:txBody>
          <a:bodyPr lIns="38099" tIns="38099" rIns="38099" bIns="38099" anchor="ctr"/>
          <a:lstStyle/>
          <a:p>
            <a:pPr defTabSz="438185">
              <a:defRPr sz="3400">
                <a:solidFill>
                  <a:srgbClr val="4E5A60"/>
                </a:solidFill>
                <a:latin typeface="Helvetica Light"/>
                <a:ea typeface="Helvetica Light"/>
                <a:cs typeface="Helvetica Light"/>
                <a:sym typeface="Helvetica Light"/>
              </a:defRPr>
            </a:pPr>
            <a:endParaRPr/>
          </a:p>
        </p:txBody>
      </p:sp>
      <p:sp>
        <p:nvSpPr>
          <p:cNvPr id="18" name="Shape 743"/>
          <p:cNvSpPr/>
          <p:nvPr/>
        </p:nvSpPr>
        <p:spPr>
          <a:xfrm rot="16200000">
            <a:off x="815930" y="3904201"/>
            <a:ext cx="742108" cy="315469"/>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3000" b="1">
                <a:solidFill>
                  <a:srgbClr val="5F6E75"/>
                </a:solidFill>
              </a:defRPr>
            </a:lvl1pPr>
          </a:lstStyle>
          <a:p>
            <a:pPr lvl="0">
              <a:defRPr sz="1800" b="0">
                <a:solidFill>
                  <a:srgbClr val="000000"/>
                </a:solidFill>
              </a:defRPr>
            </a:pPr>
            <a:r>
              <a:rPr sz="1600" dirty="0" smtClean="0">
                <a:solidFill>
                  <a:srgbClr val="3ABB9F"/>
                </a:solidFill>
              </a:rPr>
              <a:t>Scal</a:t>
            </a:r>
            <a:r>
              <a:rPr lang="ga-IE" sz="1600" dirty="0" smtClean="0">
                <a:solidFill>
                  <a:srgbClr val="3ABB9F"/>
                </a:solidFill>
              </a:rPr>
              <a:t>e it</a:t>
            </a:r>
            <a:endParaRPr sz="1600" dirty="0">
              <a:solidFill>
                <a:srgbClr val="3ABB9F"/>
              </a:solidFill>
            </a:endParaRPr>
          </a:p>
        </p:txBody>
      </p:sp>
      <p:sp>
        <p:nvSpPr>
          <p:cNvPr id="19" name="Shape 744"/>
          <p:cNvSpPr/>
          <p:nvPr/>
        </p:nvSpPr>
        <p:spPr>
          <a:xfrm>
            <a:off x="1524930" y="3654402"/>
            <a:ext cx="719572"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defRPr sz="1800"/>
            </a:pPr>
            <a:r>
              <a:rPr sz="1200" b="1" dirty="0" smtClean="0">
                <a:solidFill>
                  <a:srgbClr val="5E6E75"/>
                </a:solidFill>
              </a:rPr>
              <a:t>16GB</a:t>
            </a:r>
            <a:endParaRPr sz="1200" b="1" dirty="0">
              <a:solidFill>
                <a:srgbClr val="5E6E75"/>
              </a:solidFill>
            </a:endParaRPr>
          </a:p>
        </p:txBody>
      </p:sp>
      <p:sp>
        <p:nvSpPr>
          <p:cNvPr id="20" name="Shape 745"/>
          <p:cNvSpPr/>
          <p:nvPr/>
        </p:nvSpPr>
        <p:spPr>
          <a:xfrm flipV="1">
            <a:off x="2364494" y="3702410"/>
            <a:ext cx="1" cy="379378"/>
          </a:xfrm>
          <a:prstGeom prst="line">
            <a:avLst/>
          </a:prstGeom>
          <a:ln w="25400">
            <a:solidFill>
              <a:srgbClr val="4E5A60">
                <a:alpha val="66000"/>
              </a:srgbClr>
            </a:solidFill>
          </a:ln>
        </p:spPr>
        <p:txBody>
          <a:bodyPr lIns="26789" tIns="26789" rIns="26789" bIns="26789" anchor="ctr"/>
          <a:lstStyle/>
          <a:p>
            <a:pPr algn="l" defTabSz="241121">
              <a:defRPr sz="1200">
                <a:latin typeface="+mn-lt"/>
                <a:ea typeface="+mn-ea"/>
                <a:cs typeface="+mn-cs"/>
                <a:sym typeface="Helvetica"/>
              </a:defRPr>
            </a:pPr>
            <a:endParaRPr sz="600"/>
          </a:p>
        </p:txBody>
      </p:sp>
      <p:sp>
        <p:nvSpPr>
          <p:cNvPr id="21" name="Shape 746"/>
          <p:cNvSpPr/>
          <p:nvPr/>
        </p:nvSpPr>
        <p:spPr>
          <a:xfrm>
            <a:off x="2484563" y="3654402"/>
            <a:ext cx="566789"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defRPr sz="1800"/>
            </a:pPr>
            <a:r>
              <a:rPr sz="1200" b="1" dirty="0">
                <a:solidFill>
                  <a:srgbClr val="5E6E75"/>
                </a:solidFill>
              </a:rPr>
              <a:t>$</a:t>
            </a:r>
            <a:r>
              <a:rPr sz="1200" b="1" dirty="0" smtClean="0">
                <a:solidFill>
                  <a:srgbClr val="5E6E75"/>
                </a:solidFill>
              </a:rPr>
              <a:t>5,500</a:t>
            </a:r>
            <a:endParaRPr sz="1200" b="1" dirty="0">
              <a:solidFill>
                <a:srgbClr val="5E6E75"/>
              </a:solidFill>
            </a:endParaRPr>
          </a:p>
        </p:txBody>
      </p:sp>
      <p:sp>
        <p:nvSpPr>
          <p:cNvPr id="22" name="Shape 747"/>
          <p:cNvSpPr/>
          <p:nvPr/>
        </p:nvSpPr>
        <p:spPr>
          <a:xfrm>
            <a:off x="3624804" y="3599733"/>
            <a:ext cx="3716851" cy="575565"/>
          </a:xfrm>
          <a:prstGeom prst="rect">
            <a:avLst/>
          </a:prstGeom>
          <a:solidFill>
            <a:srgbClr val="02BEE6">
              <a:alpha val="11000"/>
            </a:srgbClr>
          </a:solidFill>
          <a:ln w="12700">
            <a:miter lim="400000"/>
          </a:ln>
        </p:spPr>
        <p:txBody>
          <a:bodyPr lIns="38099" tIns="38099" rIns="38099" bIns="38099" anchor="ctr"/>
          <a:lstStyle/>
          <a:p>
            <a:pPr defTabSz="438185">
              <a:defRPr sz="3400">
                <a:solidFill>
                  <a:srgbClr val="4E5A60"/>
                </a:solidFill>
                <a:latin typeface="Helvetica Light"/>
                <a:ea typeface="Helvetica Light"/>
                <a:cs typeface="Helvetica Light"/>
                <a:sym typeface="Helvetica Light"/>
              </a:defRPr>
            </a:pPr>
            <a:endParaRPr/>
          </a:p>
        </p:txBody>
      </p:sp>
      <p:sp>
        <p:nvSpPr>
          <p:cNvPr id="23" name="Shape 748"/>
          <p:cNvSpPr/>
          <p:nvPr/>
        </p:nvSpPr>
        <p:spPr>
          <a:xfrm>
            <a:off x="4199539" y="3636505"/>
            <a:ext cx="783496" cy="47486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defRPr sz="1800"/>
            </a:pPr>
            <a:r>
              <a:rPr sz="1200" b="1" dirty="0">
                <a:solidFill>
                  <a:srgbClr val="5E6E75"/>
                </a:solidFill>
              </a:rPr>
              <a:t>50GB </a:t>
            </a:r>
          </a:p>
          <a:p>
            <a:pPr algn="r" defTabSz="241121">
              <a:defRPr sz="1800"/>
            </a:pPr>
            <a:r>
              <a:rPr sz="700" dirty="0">
                <a:solidFill>
                  <a:srgbClr val="5E6E75"/>
                </a:solidFill>
                <a:latin typeface="Helvetica Neue Light"/>
                <a:ea typeface="Helvetica Neue Light"/>
                <a:cs typeface="Helvetica Neue Light"/>
                <a:sym typeface="Helvetica Neue Light"/>
              </a:rPr>
              <a:t>Storage Increments</a:t>
            </a:r>
          </a:p>
        </p:txBody>
      </p:sp>
      <p:sp>
        <p:nvSpPr>
          <p:cNvPr id="24" name="Shape 749"/>
          <p:cNvSpPr/>
          <p:nvPr/>
        </p:nvSpPr>
        <p:spPr>
          <a:xfrm flipH="1" flipV="1">
            <a:off x="5049559" y="3791646"/>
            <a:ext cx="0" cy="198339"/>
          </a:xfrm>
          <a:prstGeom prst="line">
            <a:avLst/>
          </a:prstGeom>
          <a:ln w="12700">
            <a:solidFill>
              <a:srgbClr val="4E5A60">
                <a:alpha val="66000"/>
              </a:srgbClr>
            </a:solidFill>
          </a:ln>
        </p:spPr>
        <p:txBody>
          <a:bodyPr lIns="26789" tIns="26789" rIns="26789" bIns="26789" anchor="ctr"/>
          <a:lstStyle/>
          <a:p>
            <a:pPr algn="l" defTabSz="241121">
              <a:defRPr sz="1200">
                <a:latin typeface="+mn-lt"/>
                <a:ea typeface="+mn-ea"/>
                <a:cs typeface="+mn-cs"/>
                <a:sym typeface="Helvetica"/>
              </a:defRPr>
            </a:pPr>
            <a:endParaRPr sz="600"/>
          </a:p>
        </p:txBody>
      </p:sp>
      <p:sp>
        <p:nvSpPr>
          <p:cNvPr id="25" name="Shape 750"/>
          <p:cNvSpPr/>
          <p:nvPr/>
        </p:nvSpPr>
        <p:spPr>
          <a:xfrm>
            <a:off x="5154534" y="3605706"/>
            <a:ext cx="566789"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defRPr sz="1800"/>
            </a:pPr>
            <a:r>
              <a:rPr sz="1200" b="1" dirty="0" smtClean="0">
                <a:solidFill>
                  <a:srgbClr val="5E6E75"/>
                </a:solidFill>
              </a:rPr>
              <a:t>$</a:t>
            </a:r>
            <a:r>
              <a:rPr lang="ga-IE" sz="1200" b="1" dirty="0">
                <a:solidFill>
                  <a:srgbClr val="5E6E75"/>
                </a:solidFill>
              </a:rPr>
              <a:t>6</a:t>
            </a:r>
            <a:r>
              <a:rPr sz="1200" b="1" dirty="0" smtClean="0">
                <a:solidFill>
                  <a:srgbClr val="5E6E75"/>
                </a:solidFill>
              </a:rPr>
              <a:t>,0</a:t>
            </a:r>
            <a:r>
              <a:rPr lang="ga-IE" sz="1200" b="1" dirty="0" smtClean="0">
                <a:solidFill>
                  <a:srgbClr val="5E6E75"/>
                </a:solidFill>
              </a:rPr>
              <a:t>6</a:t>
            </a:r>
            <a:r>
              <a:rPr sz="1200" b="1" dirty="0" smtClean="0">
                <a:solidFill>
                  <a:srgbClr val="5E6E75"/>
                </a:solidFill>
              </a:rPr>
              <a:t>0</a:t>
            </a:r>
            <a:endParaRPr sz="1200" b="1" dirty="0">
              <a:solidFill>
                <a:srgbClr val="5E6E75"/>
              </a:solidFill>
            </a:endParaRPr>
          </a:p>
        </p:txBody>
      </p:sp>
      <p:sp>
        <p:nvSpPr>
          <p:cNvPr id="26" name="Shape 751"/>
          <p:cNvSpPr/>
          <p:nvPr/>
        </p:nvSpPr>
        <p:spPr>
          <a:xfrm flipV="1">
            <a:off x="8001000" y="3575525"/>
            <a:ext cx="1" cy="1096979"/>
          </a:xfrm>
          <a:prstGeom prst="line">
            <a:avLst/>
          </a:prstGeom>
          <a:ln w="25400">
            <a:solidFill>
              <a:srgbClr val="4E5A60"/>
            </a:solidFill>
          </a:ln>
        </p:spPr>
        <p:txBody>
          <a:bodyPr lIns="26789" tIns="26789" rIns="26789" bIns="26789" anchor="ctr"/>
          <a:lstStyle/>
          <a:p>
            <a:pPr algn="l" defTabSz="241121">
              <a:defRPr sz="1200">
                <a:latin typeface="+mn-lt"/>
                <a:ea typeface="+mn-ea"/>
                <a:cs typeface="+mn-cs"/>
                <a:sym typeface="Helvetica"/>
              </a:defRPr>
            </a:pPr>
            <a:endParaRPr sz="600"/>
          </a:p>
        </p:txBody>
      </p:sp>
      <p:sp>
        <p:nvSpPr>
          <p:cNvPr id="27" name="Shape 752"/>
          <p:cNvSpPr/>
          <p:nvPr/>
        </p:nvSpPr>
        <p:spPr>
          <a:xfrm>
            <a:off x="8119499" y="3912416"/>
            <a:ext cx="920712" cy="557363"/>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defRPr sz="1800"/>
            </a:pPr>
            <a:r>
              <a:rPr sz="1300" b="1" dirty="0">
                <a:solidFill>
                  <a:srgbClr val="5E6E75"/>
                </a:solidFill>
              </a:rPr>
              <a:t>Up To You</a:t>
            </a:r>
          </a:p>
          <a:p>
            <a:pPr algn="l" defTabSz="241121">
              <a:spcBef>
                <a:spcPts val="1266"/>
              </a:spcBef>
              <a:defRPr sz="1800"/>
            </a:pPr>
            <a:r>
              <a:rPr sz="800" dirty="0">
                <a:solidFill>
                  <a:srgbClr val="5E6E75"/>
                </a:solidFill>
                <a:latin typeface="Helvetica Neue Light"/>
                <a:ea typeface="Helvetica Neue Light"/>
                <a:cs typeface="Helvetica Neue Light"/>
                <a:sym typeface="Helvetica Neue Light"/>
              </a:rPr>
              <a:t>Each Month</a:t>
            </a:r>
          </a:p>
        </p:txBody>
      </p:sp>
      <p:sp>
        <p:nvSpPr>
          <p:cNvPr id="28" name="Shape 753"/>
          <p:cNvSpPr/>
          <p:nvPr/>
        </p:nvSpPr>
        <p:spPr>
          <a:xfrm rot="16200000">
            <a:off x="1279412" y="3857690"/>
            <a:ext cx="470199" cy="182813"/>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1400" b="1">
                <a:solidFill>
                  <a:srgbClr val="1FC0A6"/>
                </a:solidFill>
              </a:defRPr>
            </a:lvl1pPr>
          </a:lstStyle>
          <a:p>
            <a:pPr lvl="0">
              <a:defRPr sz="1800" b="0">
                <a:solidFill>
                  <a:srgbClr val="000000"/>
                </a:solidFill>
              </a:defRPr>
            </a:pPr>
            <a:r>
              <a:rPr sz="700" dirty="0"/>
              <a:t>Runtimes</a:t>
            </a:r>
          </a:p>
        </p:txBody>
      </p:sp>
      <p:sp>
        <p:nvSpPr>
          <p:cNvPr id="29" name="Shape 754"/>
          <p:cNvSpPr/>
          <p:nvPr/>
        </p:nvSpPr>
        <p:spPr>
          <a:xfrm rot="16200000">
            <a:off x="3374560" y="3892868"/>
            <a:ext cx="415496" cy="176969"/>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1400" b="1">
                <a:solidFill>
                  <a:srgbClr val="02B0D6"/>
                </a:solidFill>
              </a:defRPr>
            </a:lvl1pPr>
          </a:lstStyle>
          <a:p>
            <a:pPr lvl="0">
              <a:defRPr sz="1800" b="0">
                <a:solidFill>
                  <a:srgbClr val="000000"/>
                </a:solidFill>
              </a:defRPr>
            </a:pPr>
            <a:r>
              <a:rPr sz="700"/>
              <a:t>Services</a:t>
            </a:r>
          </a:p>
        </p:txBody>
      </p:sp>
      <p:sp>
        <p:nvSpPr>
          <p:cNvPr id="30" name="Shape 755"/>
          <p:cNvSpPr/>
          <p:nvPr/>
        </p:nvSpPr>
        <p:spPr>
          <a:xfrm>
            <a:off x="3244989" y="3471108"/>
            <a:ext cx="300077" cy="530913"/>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5600">
                <a:solidFill>
                  <a:srgbClr val="5F6E75">
                    <a:alpha val="28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3000" dirty="0"/>
              <a:t>+</a:t>
            </a:r>
          </a:p>
        </p:txBody>
      </p:sp>
      <p:sp>
        <p:nvSpPr>
          <p:cNvPr id="31" name="Shape 756"/>
          <p:cNvSpPr/>
          <p:nvPr/>
        </p:nvSpPr>
        <p:spPr>
          <a:xfrm>
            <a:off x="3709569" y="3890332"/>
            <a:ext cx="1413216" cy="292392"/>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lstStyle/>
          <a:p>
            <a:pPr algn="l" defTabSz="241121">
              <a:defRPr sz="1800"/>
            </a:pPr>
            <a:r>
              <a:rPr sz="600" dirty="0">
                <a:solidFill>
                  <a:srgbClr val="5E6E75"/>
                </a:solidFill>
                <a:latin typeface="Helvetica Neue Medium"/>
                <a:ea typeface="Helvetica Neue Medium"/>
                <a:cs typeface="Helvetica Neue Medium"/>
                <a:sym typeface="Helvetica Neue Medium"/>
              </a:rPr>
              <a:t>Data &amp; Session</a:t>
            </a:r>
          </a:p>
          <a:p>
            <a:pPr algn="l" defTabSz="241121">
              <a:defRPr sz="1800"/>
            </a:pPr>
            <a:r>
              <a:rPr sz="600" dirty="0">
                <a:solidFill>
                  <a:srgbClr val="5E6E75"/>
                </a:solidFill>
                <a:latin typeface="Helvetica Neue Medium"/>
                <a:ea typeface="Helvetica Neue Medium"/>
                <a:cs typeface="Helvetica Neue Medium"/>
                <a:sym typeface="Helvetica Neue Medium"/>
              </a:rPr>
              <a:t>Cache</a:t>
            </a:r>
          </a:p>
        </p:txBody>
      </p:sp>
      <p:grpSp>
        <p:nvGrpSpPr>
          <p:cNvPr id="32" name="Group 761"/>
          <p:cNvGrpSpPr/>
          <p:nvPr/>
        </p:nvGrpSpPr>
        <p:grpSpPr>
          <a:xfrm>
            <a:off x="3705386" y="3616777"/>
            <a:ext cx="360926" cy="319677"/>
            <a:chOff x="0" y="0"/>
            <a:chExt cx="684421" cy="606201"/>
          </a:xfrm>
        </p:grpSpPr>
        <p:sp>
          <p:nvSpPr>
            <p:cNvPr id="33" name="Shape 757"/>
            <p:cNvSpPr/>
            <p:nvPr/>
          </p:nvSpPr>
          <p:spPr>
            <a:xfrm>
              <a:off x="39189" y="25750"/>
              <a:ext cx="590357" cy="530547"/>
            </a:xfrm>
            <a:custGeom>
              <a:avLst/>
              <a:gdLst/>
              <a:ahLst/>
              <a:cxnLst>
                <a:cxn ang="0">
                  <a:pos x="wd2" y="hd2"/>
                </a:cxn>
                <a:cxn ang="5400000">
                  <a:pos x="wd2" y="hd2"/>
                </a:cxn>
                <a:cxn ang="10800000">
                  <a:pos x="wd2" y="hd2"/>
                </a:cxn>
                <a:cxn ang="16200000">
                  <a:pos x="wd2" y="hd2"/>
                </a:cxn>
              </a:cxnLst>
              <a:rect l="0" t="0" r="r" b="b"/>
              <a:pathLst>
                <a:path w="21600" h="21600" extrusionOk="0">
                  <a:moveTo>
                    <a:pt x="0" y="10903"/>
                  </a:moveTo>
                  <a:lnTo>
                    <a:pt x="5396" y="0"/>
                  </a:lnTo>
                  <a:lnTo>
                    <a:pt x="16209" y="60"/>
                  </a:lnTo>
                  <a:lnTo>
                    <a:pt x="21600" y="10847"/>
                  </a:lnTo>
                  <a:lnTo>
                    <a:pt x="16183" y="21573"/>
                  </a:lnTo>
                  <a:lnTo>
                    <a:pt x="5371" y="21600"/>
                  </a:lnTo>
                  <a:lnTo>
                    <a:pt x="0" y="10903"/>
                  </a:lnTo>
                  <a:close/>
                </a:path>
              </a:pathLst>
            </a:custGeom>
            <a:solidFill>
              <a:srgbClr val="FFFFFF">
                <a:alpha val="90000"/>
              </a:srgbClr>
            </a:solidFill>
            <a:ln w="12700" cap="flat">
              <a:noFill/>
              <a:miter lim="400000"/>
            </a:ln>
            <a:effectLst/>
          </p:spPr>
          <p:txBody>
            <a:bodyPr wrap="square" lIns="142875" tIns="142875" rIns="142875" bIns="142875" numCol="1" anchor="ctr">
              <a:noAutofit/>
            </a:bodyPr>
            <a:lstStyle/>
            <a:p>
              <a:pPr algn="l" defTabSz="241121">
                <a:defRPr sz="1200">
                  <a:latin typeface="+mn-lt"/>
                  <a:ea typeface="+mn-ea"/>
                  <a:cs typeface="+mn-cs"/>
                  <a:sym typeface="Helvetica"/>
                </a:defRPr>
              </a:pPr>
              <a:endParaRPr sz="600"/>
            </a:p>
          </p:txBody>
        </p:sp>
        <p:grpSp>
          <p:nvGrpSpPr>
            <p:cNvPr id="34" name="Group 760"/>
            <p:cNvGrpSpPr/>
            <p:nvPr/>
          </p:nvGrpSpPr>
          <p:grpSpPr>
            <a:xfrm>
              <a:off x="0" y="0"/>
              <a:ext cx="684422" cy="606202"/>
              <a:chOff x="0" y="0"/>
              <a:chExt cx="684421" cy="606201"/>
            </a:xfrm>
          </p:grpSpPr>
          <p:pic>
            <p:nvPicPr>
              <p:cNvPr id="35" name="image71.png"/>
              <p:cNvPicPr/>
              <p:nvPr/>
            </p:nvPicPr>
            <p:blipFill>
              <a:blip r:embed="rId2">
                <a:extLst/>
              </a:blip>
              <a:stretch>
                <a:fillRect/>
              </a:stretch>
            </p:blipFill>
            <p:spPr>
              <a:xfrm>
                <a:off x="170710" y="132914"/>
                <a:ext cx="327344" cy="327586"/>
              </a:xfrm>
              <a:prstGeom prst="rect">
                <a:avLst/>
              </a:prstGeom>
              <a:ln w="12700" cap="flat">
                <a:noFill/>
                <a:miter lim="400000"/>
              </a:ln>
              <a:effectLst/>
            </p:spPr>
          </p:pic>
          <p:pic>
            <p:nvPicPr>
              <p:cNvPr id="36" name="image27.png"/>
              <p:cNvPicPr/>
              <p:nvPr/>
            </p:nvPicPr>
            <p:blipFill>
              <a:blip r:embed="rId3">
                <a:extLst/>
              </a:blip>
              <a:stretch>
                <a:fillRect/>
              </a:stretch>
            </p:blipFill>
            <p:spPr>
              <a:xfrm>
                <a:off x="0" y="0"/>
                <a:ext cx="684422" cy="606202"/>
              </a:xfrm>
              <a:prstGeom prst="rect">
                <a:avLst/>
              </a:prstGeom>
              <a:ln w="12700" cap="flat">
                <a:noFill/>
                <a:miter lim="400000"/>
              </a:ln>
              <a:effectLst/>
            </p:spPr>
          </p:pic>
        </p:grpSp>
      </p:grpSp>
      <p:grpSp>
        <p:nvGrpSpPr>
          <p:cNvPr id="37" name="Group 764"/>
          <p:cNvGrpSpPr/>
          <p:nvPr/>
        </p:nvGrpSpPr>
        <p:grpSpPr>
          <a:xfrm>
            <a:off x="4060498" y="3617939"/>
            <a:ext cx="360926" cy="319677"/>
            <a:chOff x="0" y="0"/>
            <a:chExt cx="684421" cy="606201"/>
          </a:xfrm>
        </p:grpSpPr>
        <p:sp>
          <p:nvSpPr>
            <p:cNvPr id="38" name="Shape 762"/>
            <p:cNvSpPr/>
            <p:nvPr/>
          </p:nvSpPr>
          <p:spPr>
            <a:xfrm>
              <a:off x="39189" y="25750"/>
              <a:ext cx="590357" cy="530547"/>
            </a:xfrm>
            <a:custGeom>
              <a:avLst/>
              <a:gdLst/>
              <a:ahLst/>
              <a:cxnLst>
                <a:cxn ang="0">
                  <a:pos x="wd2" y="hd2"/>
                </a:cxn>
                <a:cxn ang="5400000">
                  <a:pos x="wd2" y="hd2"/>
                </a:cxn>
                <a:cxn ang="10800000">
                  <a:pos x="wd2" y="hd2"/>
                </a:cxn>
                <a:cxn ang="16200000">
                  <a:pos x="wd2" y="hd2"/>
                </a:cxn>
              </a:cxnLst>
              <a:rect l="0" t="0" r="r" b="b"/>
              <a:pathLst>
                <a:path w="21600" h="21600" extrusionOk="0">
                  <a:moveTo>
                    <a:pt x="0" y="10903"/>
                  </a:moveTo>
                  <a:lnTo>
                    <a:pt x="5396" y="0"/>
                  </a:lnTo>
                  <a:lnTo>
                    <a:pt x="16209" y="60"/>
                  </a:lnTo>
                  <a:lnTo>
                    <a:pt x="21600" y="10847"/>
                  </a:lnTo>
                  <a:lnTo>
                    <a:pt x="16183" y="21573"/>
                  </a:lnTo>
                  <a:lnTo>
                    <a:pt x="5371" y="21600"/>
                  </a:lnTo>
                  <a:lnTo>
                    <a:pt x="0" y="10903"/>
                  </a:lnTo>
                  <a:close/>
                </a:path>
              </a:pathLst>
            </a:custGeom>
            <a:solidFill>
              <a:srgbClr val="FFFFFF">
                <a:alpha val="90000"/>
              </a:srgbClr>
            </a:solidFill>
            <a:ln w="12700" cap="flat">
              <a:noFill/>
              <a:miter lim="400000"/>
            </a:ln>
            <a:effectLst/>
          </p:spPr>
          <p:txBody>
            <a:bodyPr wrap="square" lIns="142875" tIns="142875" rIns="142875" bIns="142875" numCol="1" anchor="ctr">
              <a:noAutofit/>
            </a:bodyPr>
            <a:lstStyle/>
            <a:p>
              <a:pPr algn="l" defTabSz="241121">
                <a:defRPr sz="1200">
                  <a:latin typeface="+mn-lt"/>
                  <a:ea typeface="+mn-ea"/>
                  <a:cs typeface="+mn-cs"/>
                  <a:sym typeface="Helvetica"/>
                </a:defRPr>
              </a:pPr>
              <a:endParaRPr sz="600"/>
            </a:p>
          </p:txBody>
        </p:sp>
        <p:pic>
          <p:nvPicPr>
            <p:cNvPr id="39" name="image27.png"/>
            <p:cNvPicPr/>
            <p:nvPr/>
          </p:nvPicPr>
          <p:blipFill>
            <a:blip r:embed="rId3">
              <a:extLst/>
            </a:blip>
            <a:stretch>
              <a:fillRect/>
            </a:stretch>
          </p:blipFill>
          <p:spPr>
            <a:xfrm>
              <a:off x="0" y="0"/>
              <a:ext cx="684422" cy="606202"/>
            </a:xfrm>
            <a:prstGeom prst="rect">
              <a:avLst/>
            </a:prstGeom>
            <a:ln w="12700" cap="flat">
              <a:noFill/>
              <a:miter lim="400000"/>
            </a:ln>
            <a:effectLst/>
          </p:spPr>
        </p:pic>
      </p:grpSp>
      <p:pic>
        <p:nvPicPr>
          <p:cNvPr id="40" name="image70.png"/>
          <p:cNvPicPr/>
          <p:nvPr/>
        </p:nvPicPr>
        <p:blipFill>
          <a:blip r:embed="rId4">
            <a:extLst/>
          </a:blip>
          <a:stretch>
            <a:fillRect/>
          </a:stretch>
        </p:blipFill>
        <p:spPr>
          <a:xfrm>
            <a:off x="4152763" y="3688642"/>
            <a:ext cx="169218" cy="169160"/>
          </a:xfrm>
          <a:prstGeom prst="rect">
            <a:avLst/>
          </a:prstGeom>
          <a:ln w="12700">
            <a:miter lim="400000"/>
          </a:ln>
        </p:spPr>
      </p:pic>
      <p:sp>
        <p:nvSpPr>
          <p:cNvPr id="41" name="Shape 766"/>
          <p:cNvSpPr/>
          <p:nvPr/>
        </p:nvSpPr>
        <p:spPr>
          <a:xfrm>
            <a:off x="965924" y="471186"/>
            <a:ext cx="7153575" cy="624017"/>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algn="ctr" defTabSz="241121">
              <a:spcBef>
                <a:spcPts val="1266"/>
              </a:spcBef>
              <a:defRPr sz="1800"/>
            </a:pPr>
            <a:r>
              <a:rPr sz="1500" dirty="0">
                <a:latin typeface="Helvetica Neue Light"/>
                <a:ea typeface="Helvetica Neue Light"/>
                <a:cs typeface="Helvetica Neue Light"/>
                <a:sym typeface="Helvetica Neue Light"/>
              </a:rPr>
              <a:t>Starting at </a:t>
            </a:r>
            <a:r>
              <a:rPr sz="1500" b="1" dirty="0"/>
              <a:t>$264,000/yr</a:t>
            </a:r>
            <a:r>
              <a:rPr sz="1500" dirty="0">
                <a:latin typeface="Helvetica Neue Light"/>
                <a:ea typeface="Helvetica Neue Light"/>
                <a:cs typeface="Helvetica Neue Light"/>
                <a:sym typeface="Helvetica Neue Light"/>
              </a:rPr>
              <a:t> + </a:t>
            </a:r>
            <a:r>
              <a:rPr sz="1500" b="1" dirty="0"/>
              <a:t>$50,000</a:t>
            </a:r>
            <a:r>
              <a:rPr sz="1500" dirty="0">
                <a:latin typeface="Helvetica Neue Light"/>
                <a:ea typeface="Helvetica Neue Light"/>
                <a:cs typeface="Helvetica Neue Light"/>
                <a:sym typeface="Helvetica Neue Light"/>
              </a:rPr>
              <a:t> one time </a:t>
            </a:r>
            <a:r>
              <a:rPr sz="1500" dirty="0" smtClean="0">
                <a:latin typeface="Helvetica Neue Light"/>
                <a:ea typeface="Helvetica Neue Light"/>
                <a:cs typeface="Helvetica Neue Light"/>
                <a:sym typeface="Helvetica Neue Light"/>
              </a:rPr>
              <a:t>setup.</a:t>
            </a:r>
            <a:endParaRPr lang="ga-IE" sz="1500" dirty="0" smtClean="0">
              <a:latin typeface="Helvetica Neue Light"/>
              <a:ea typeface="Helvetica Neue Light"/>
              <a:cs typeface="Helvetica Neue Light"/>
              <a:sym typeface="Helvetica Neue Light"/>
            </a:endParaRPr>
          </a:p>
          <a:p>
            <a:pPr algn="ctr" defTabSz="241121">
              <a:spcBef>
                <a:spcPts val="1266"/>
              </a:spcBef>
              <a:defRPr sz="1800"/>
            </a:pPr>
            <a:r>
              <a:rPr lang="en-US" sz="1500" i="1" dirty="0" smtClean="0">
                <a:latin typeface="Helvetica Neue Light"/>
                <a:ea typeface="Helvetica Neue Light"/>
                <a:cs typeface="Helvetica Neue Light"/>
                <a:sym typeface="Helvetica Neue Light"/>
              </a:rPr>
              <a:t>Adjust </a:t>
            </a:r>
            <a:r>
              <a:rPr lang="en-US" sz="1500" i="1" dirty="0">
                <a:latin typeface="Helvetica Neue Light"/>
                <a:ea typeface="Helvetica Neue Light"/>
                <a:cs typeface="Helvetica Neue Light"/>
                <a:sym typeface="Helvetica Neue Light"/>
              </a:rPr>
              <a:t>capacity monthly depending on needs.</a:t>
            </a:r>
            <a:endParaRPr sz="1500" i="1" dirty="0">
              <a:latin typeface="Helvetica Neue Light"/>
              <a:ea typeface="Helvetica Neue Light"/>
              <a:cs typeface="Helvetica Neue Light"/>
              <a:sym typeface="Helvetica Neue Light"/>
            </a:endParaRPr>
          </a:p>
        </p:txBody>
      </p:sp>
      <p:sp>
        <p:nvSpPr>
          <p:cNvPr id="42" name="Shape 767"/>
          <p:cNvSpPr>
            <a:spLocks noGrp="1"/>
          </p:cNvSpPr>
          <p:nvPr>
            <p:ph type="title"/>
          </p:nvPr>
        </p:nvSpPr>
        <p:spPr>
          <a:xfrm>
            <a:off x="2114720" y="2116"/>
            <a:ext cx="4662614" cy="334811"/>
          </a:xfrm>
          <a:prstGeom prst="rect">
            <a:avLst/>
          </a:prstGeom>
        </p:spPr>
        <p:txBody>
          <a:bodyPr anchor="t">
            <a:noAutofit/>
          </a:bodyPr>
          <a:lstStyle>
            <a:lvl1pPr>
              <a:defRPr sz="4000"/>
            </a:lvl1pPr>
          </a:lstStyle>
          <a:p>
            <a:pPr lvl="0" algn="ctr">
              <a:defRPr sz="1800" b="0"/>
            </a:pPr>
            <a:r>
              <a:rPr lang="en-US" sz="2400" dirty="0">
                <a:solidFill>
                  <a:schemeClr val="accent1"/>
                </a:solidFill>
                <a:latin typeface="Helvetica"/>
                <a:cs typeface="Helvetica"/>
              </a:rPr>
              <a:t>Local </a:t>
            </a:r>
            <a:r>
              <a:rPr sz="2400" dirty="0">
                <a:solidFill>
                  <a:schemeClr val="accent1"/>
                </a:solidFill>
                <a:latin typeface="Helvetica"/>
                <a:cs typeface="Helvetica"/>
              </a:rPr>
              <a:t>Pricing</a:t>
            </a:r>
            <a:r>
              <a:rPr lang="en-US" sz="2400" dirty="0">
                <a:solidFill>
                  <a:schemeClr val="accent1"/>
                </a:solidFill>
                <a:latin typeface="Helvetica"/>
                <a:cs typeface="Helvetica"/>
              </a:rPr>
              <a:t> Structure </a:t>
            </a:r>
            <a:endParaRPr sz="2400" dirty="0">
              <a:solidFill>
                <a:schemeClr val="accent1"/>
              </a:solidFill>
              <a:latin typeface="Helvetica"/>
              <a:cs typeface="Helvetica"/>
            </a:endParaRPr>
          </a:p>
        </p:txBody>
      </p:sp>
      <p:sp>
        <p:nvSpPr>
          <p:cNvPr id="43" name="Shape 768"/>
          <p:cNvSpPr/>
          <p:nvPr/>
        </p:nvSpPr>
        <p:spPr>
          <a:xfrm>
            <a:off x="1590392" y="4319819"/>
            <a:ext cx="5038133" cy="395761"/>
          </a:xfrm>
          <a:prstGeom prst="rect">
            <a:avLst/>
          </a:prstGeom>
          <a:solidFill>
            <a:srgbClr val="597C96">
              <a:alpha val="8000"/>
            </a:srgbClr>
          </a:solidFill>
          <a:ln w="12700">
            <a:miter lim="400000"/>
          </a:ln>
        </p:spPr>
        <p:txBody>
          <a:bodyPr lIns="38099" tIns="38099" rIns="38099" bIns="38099" anchor="ctr"/>
          <a:lstStyle/>
          <a:p>
            <a:pPr defTabSz="438185">
              <a:defRPr sz="3400">
                <a:solidFill>
                  <a:srgbClr val="4E5A60"/>
                </a:solidFill>
                <a:latin typeface="Helvetica Light"/>
                <a:ea typeface="Helvetica Light"/>
                <a:cs typeface="Helvetica Light"/>
                <a:sym typeface="Helvetica Light"/>
              </a:defRPr>
            </a:pPr>
            <a:endParaRPr/>
          </a:p>
        </p:txBody>
      </p:sp>
      <p:sp>
        <p:nvSpPr>
          <p:cNvPr id="44" name="Shape 769"/>
          <p:cNvSpPr/>
          <p:nvPr/>
        </p:nvSpPr>
        <p:spPr>
          <a:xfrm>
            <a:off x="2701205" y="4426867"/>
            <a:ext cx="1086821" cy="182813"/>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700"/>
              <a:t>Ala cart services</a:t>
            </a:r>
          </a:p>
        </p:txBody>
      </p:sp>
      <p:sp>
        <p:nvSpPr>
          <p:cNvPr id="45" name="Shape 770"/>
          <p:cNvSpPr/>
          <p:nvPr/>
        </p:nvSpPr>
        <p:spPr>
          <a:xfrm>
            <a:off x="2508238" y="4477095"/>
            <a:ext cx="70241" cy="70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a:miter lim="400000"/>
          </a:ln>
        </p:spPr>
        <p:txBody>
          <a:bodyPr lIns="34289" tIns="34289" rIns="34289" bIns="34289" anchor="ctr"/>
          <a:lstStyle/>
          <a:p>
            <a:pPr algn="l" defTabSz="240283">
              <a:defRPr sz="3400">
                <a:latin typeface="Arial"/>
                <a:ea typeface="Arial"/>
                <a:cs typeface="Arial"/>
                <a:sym typeface="Arial"/>
              </a:defRPr>
            </a:pPr>
            <a:endParaRPr/>
          </a:p>
        </p:txBody>
      </p:sp>
      <p:sp>
        <p:nvSpPr>
          <p:cNvPr id="46" name="Shape 771"/>
          <p:cNvSpPr/>
          <p:nvPr/>
        </p:nvSpPr>
        <p:spPr>
          <a:xfrm rot="16200000">
            <a:off x="1394490" y="4450004"/>
            <a:ext cx="306092" cy="182813"/>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1400" b="1">
                <a:solidFill>
                  <a:srgbClr val="597C96"/>
                </a:solidFill>
              </a:defRPr>
            </a:lvl1pPr>
          </a:lstStyle>
          <a:p>
            <a:pPr lvl="0">
              <a:defRPr sz="1800" b="0">
                <a:solidFill>
                  <a:srgbClr val="000000"/>
                </a:solidFill>
              </a:defRPr>
            </a:pPr>
            <a:r>
              <a:rPr sz="700" dirty="0"/>
              <a:t>Other</a:t>
            </a:r>
          </a:p>
        </p:txBody>
      </p:sp>
      <p:sp>
        <p:nvSpPr>
          <p:cNvPr id="47" name="Shape 772"/>
          <p:cNvSpPr/>
          <p:nvPr/>
        </p:nvSpPr>
        <p:spPr>
          <a:xfrm>
            <a:off x="1888357" y="4373289"/>
            <a:ext cx="688940" cy="284691"/>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700"/>
              <a:t>Bundled Services</a:t>
            </a:r>
          </a:p>
        </p:txBody>
      </p:sp>
      <p:sp>
        <p:nvSpPr>
          <p:cNvPr id="48" name="Shape 773"/>
          <p:cNvSpPr/>
          <p:nvPr/>
        </p:nvSpPr>
        <p:spPr>
          <a:xfrm>
            <a:off x="1786013" y="4482579"/>
            <a:ext cx="70241" cy="70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a:miter lim="400000"/>
          </a:ln>
        </p:spPr>
        <p:txBody>
          <a:bodyPr lIns="34289" tIns="34289" rIns="34289" bIns="34289" anchor="ctr"/>
          <a:lstStyle/>
          <a:p>
            <a:pPr algn="l" defTabSz="240283">
              <a:defRPr sz="3400">
                <a:latin typeface="Arial"/>
                <a:ea typeface="Arial"/>
                <a:cs typeface="Arial"/>
                <a:sym typeface="Arial"/>
              </a:defRPr>
            </a:pPr>
            <a:endParaRPr/>
          </a:p>
        </p:txBody>
      </p:sp>
      <p:sp>
        <p:nvSpPr>
          <p:cNvPr id="50" name="Shape 774"/>
          <p:cNvSpPr/>
          <p:nvPr/>
        </p:nvSpPr>
        <p:spPr>
          <a:xfrm>
            <a:off x="2313071" y="1342318"/>
            <a:ext cx="1574949" cy="1055788"/>
          </a:xfrm>
          <a:prstGeom prst="rect">
            <a:avLst/>
          </a:prstGeom>
          <a:solidFill>
            <a:srgbClr val="1FC0A6">
              <a:alpha val="9000"/>
            </a:srgbClr>
          </a:solidFill>
          <a:ln w="12700" cap="flat">
            <a:noFill/>
            <a:miter lim="400000"/>
          </a:ln>
          <a:effectLst/>
        </p:spPr>
        <p:txBody>
          <a:bodyPr wrap="square" lIns="101598" tIns="101598" rIns="101598" bIns="101598" numCol="1" anchor="ctr">
            <a:noAutofit/>
          </a:bodyPr>
          <a:lstStyle/>
          <a:p>
            <a:pPr defTabSz="438185">
              <a:defRPr sz="3400">
                <a:solidFill>
                  <a:srgbClr val="4E5A60"/>
                </a:solidFill>
                <a:latin typeface="Helvetica Light"/>
                <a:ea typeface="Helvetica Light"/>
                <a:cs typeface="Helvetica Light"/>
                <a:sym typeface="Helvetica Light"/>
              </a:defRPr>
            </a:pPr>
            <a:endParaRPr/>
          </a:p>
        </p:txBody>
      </p:sp>
      <p:sp>
        <p:nvSpPr>
          <p:cNvPr id="51" name="Shape 775"/>
          <p:cNvSpPr/>
          <p:nvPr/>
        </p:nvSpPr>
        <p:spPr>
          <a:xfrm rot="16200000">
            <a:off x="438808" y="1925449"/>
            <a:ext cx="1485098" cy="43088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3000" b="1"/>
            </a:lvl1pPr>
          </a:lstStyle>
          <a:p>
            <a:pPr lvl="0">
              <a:defRPr sz="1800" b="0"/>
            </a:pPr>
            <a:r>
              <a:rPr sz="1600" dirty="0">
                <a:solidFill>
                  <a:srgbClr val="3ABB9F"/>
                </a:solidFill>
              </a:rPr>
              <a:t>Base package</a:t>
            </a:r>
          </a:p>
        </p:txBody>
      </p:sp>
      <p:grpSp>
        <p:nvGrpSpPr>
          <p:cNvPr id="52" name="Group 779"/>
          <p:cNvGrpSpPr/>
          <p:nvPr/>
        </p:nvGrpSpPr>
        <p:grpSpPr>
          <a:xfrm>
            <a:off x="2325905" y="1392131"/>
            <a:ext cx="1397908" cy="593585"/>
            <a:chOff x="0" y="0"/>
            <a:chExt cx="2650844" cy="1125611"/>
          </a:xfrm>
        </p:grpSpPr>
        <p:sp>
          <p:nvSpPr>
            <p:cNvPr id="82" name="Shape 776"/>
            <p:cNvSpPr/>
            <p:nvPr/>
          </p:nvSpPr>
          <p:spPr>
            <a:xfrm>
              <a:off x="103666" y="0"/>
              <a:ext cx="621979" cy="6219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25400" cap="flat">
              <a:solidFill>
                <a:srgbClr val="1FC0A6"/>
              </a:solidFill>
              <a:prstDash val="solid"/>
              <a:miter lim="400000"/>
            </a:ln>
            <a:effectLst/>
          </p:spPr>
          <p:txBody>
            <a:bodyPr wrap="square" lIns="101598" tIns="101598" rIns="101598" bIns="101598" numCol="1" anchor="ctr">
              <a:noAutofit/>
            </a:bodyPr>
            <a:lstStyle/>
            <a:p>
              <a:pPr defTabSz="438185">
                <a:defRPr sz="3400">
                  <a:solidFill>
                    <a:srgbClr val="FFFFFF"/>
                  </a:solidFill>
                  <a:latin typeface="Helvetica Light"/>
                  <a:ea typeface="Helvetica Light"/>
                  <a:cs typeface="Helvetica Light"/>
                  <a:sym typeface="Helvetica Light"/>
                </a:defRPr>
              </a:pPr>
              <a:endParaRPr/>
            </a:p>
          </p:txBody>
        </p:sp>
        <p:pic>
          <p:nvPicPr>
            <p:cNvPr id="83" name="i_java_64.png"/>
            <p:cNvPicPr/>
            <p:nvPr/>
          </p:nvPicPr>
          <p:blipFill>
            <a:blip r:embed="rId5">
              <a:extLst/>
            </a:blip>
            <a:srcRect/>
            <a:stretch>
              <a:fillRect/>
            </a:stretch>
          </p:blipFill>
          <p:spPr>
            <a:xfrm>
              <a:off x="184095" y="117994"/>
              <a:ext cx="435720" cy="435720"/>
            </a:xfrm>
            <a:prstGeom prst="rect">
              <a:avLst/>
            </a:prstGeom>
            <a:ln w="12700" cap="flat">
              <a:noFill/>
              <a:miter lim="400000"/>
            </a:ln>
            <a:effectLst/>
          </p:spPr>
        </p:pic>
        <p:sp>
          <p:nvSpPr>
            <p:cNvPr id="84" name="Shape 778"/>
            <p:cNvSpPr/>
            <p:nvPr/>
          </p:nvSpPr>
          <p:spPr>
            <a:xfrm>
              <a:off x="0" y="361549"/>
              <a:ext cx="2650845" cy="76406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01598" tIns="101598" rIns="101598" bIns="101598" numCol="1" anchor="ctr">
              <a:noAutofit/>
            </a:bodyPr>
            <a:lstStyle>
              <a:lvl1pPr algn="l" defTabSz="457200">
                <a:defRPr sz="1400">
                  <a:solidFill>
                    <a:srgbClr val="5F6E75"/>
                  </a:solidFill>
                  <a:latin typeface="Helvetica Neue Medium"/>
                  <a:ea typeface="Helvetica Neue Medium"/>
                  <a:cs typeface="Helvetica Neue Medium"/>
                  <a:sym typeface="Helvetica Neue Medium"/>
                </a:defRPr>
              </a:lvl1pPr>
            </a:lstStyle>
            <a:p>
              <a:pPr lvl="0">
                <a:defRPr sz="1800">
                  <a:solidFill>
                    <a:srgbClr val="000000"/>
                  </a:solidFill>
                </a:defRPr>
              </a:pPr>
              <a:r>
                <a:rPr sz="700"/>
                <a:t>Java Liberty</a:t>
              </a:r>
            </a:p>
          </p:txBody>
        </p:sp>
      </p:grpSp>
      <p:grpSp>
        <p:nvGrpSpPr>
          <p:cNvPr id="53" name="Group 783"/>
          <p:cNvGrpSpPr/>
          <p:nvPr/>
        </p:nvGrpSpPr>
        <p:grpSpPr>
          <a:xfrm>
            <a:off x="2347469" y="1888778"/>
            <a:ext cx="1397907" cy="610610"/>
            <a:chOff x="0" y="0"/>
            <a:chExt cx="2650844" cy="1157894"/>
          </a:xfrm>
        </p:grpSpPr>
        <p:sp>
          <p:nvSpPr>
            <p:cNvPr id="79" name="Shape 780"/>
            <p:cNvSpPr/>
            <p:nvPr/>
          </p:nvSpPr>
          <p:spPr>
            <a:xfrm>
              <a:off x="71383" y="0"/>
              <a:ext cx="621979" cy="6219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25400" cap="flat">
              <a:solidFill>
                <a:srgbClr val="1FC0A6"/>
              </a:solidFill>
              <a:prstDash val="solid"/>
              <a:miter lim="400000"/>
            </a:ln>
            <a:effectLst/>
          </p:spPr>
          <p:txBody>
            <a:bodyPr wrap="square" lIns="101598" tIns="101598" rIns="101598" bIns="101598" numCol="1" anchor="ctr">
              <a:noAutofit/>
            </a:bodyPr>
            <a:lstStyle/>
            <a:p>
              <a:pPr defTabSz="438185">
                <a:defRPr sz="3400">
                  <a:solidFill>
                    <a:srgbClr val="FFFFFF"/>
                  </a:solidFill>
                  <a:latin typeface="Helvetica Light"/>
                  <a:ea typeface="Helvetica Light"/>
                  <a:cs typeface="Helvetica Light"/>
                  <a:sym typeface="Helvetica Light"/>
                </a:defRPr>
              </a:pPr>
              <a:endParaRPr/>
            </a:p>
          </p:txBody>
        </p:sp>
        <p:pic>
          <p:nvPicPr>
            <p:cNvPr id="80" name="i_js_64.png"/>
            <p:cNvPicPr/>
            <p:nvPr/>
          </p:nvPicPr>
          <p:blipFill>
            <a:blip r:embed="rId6">
              <a:extLst/>
            </a:blip>
            <a:srcRect/>
            <a:stretch>
              <a:fillRect/>
            </a:stretch>
          </p:blipFill>
          <p:spPr>
            <a:xfrm>
              <a:off x="146601" y="82172"/>
              <a:ext cx="471543" cy="471542"/>
            </a:xfrm>
            <a:prstGeom prst="rect">
              <a:avLst/>
            </a:prstGeom>
            <a:ln w="12700" cap="flat">
              <a:noFill/>
              <a:miter lim="400000"/>
            </a:ln>
            <a:effectLst/>
          </p:spPr>
        </p:pic>
        <p:sp>
          <p:nvSpPr>
            <p:cNvPr id="81" name="Shape 782"/>
            <p:cNvSpPr/>
            <p:nvPr/>
          </p:nvSpPr>
          <p:spPr>
            <a:xfrm>
              <a:off x="0" y="393832"/>
              <a:ext cx="2650845" cy="76406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01598" tIns="101598" rIns="101598" bIns="101598" numCol="1" anchor="ctr">
              <a:noAutofit/>
            </a:bodyPr>
            <a:lstStyle>
              <a:lvl1pPr algn="l" defTabSz="457200">
                <a:defRPr sz="1400">
                  <a:solidFill>
                    <a:srgbClr val="5F6E75"/>
                  </a:solidFill>
                  <a:latin typeface="Helvetica Neue Medium"/>
                  <a:ea typeface="Helvetica Neue Medium"/>
                  <a:cs typeface="Helvetica Neue Medium"/>
                  <a:sym typeface="Helvetica Neue Medium"/>
                </a:defRPr>
              </a:lvl1pPr>
            </a:lstStyle>
            <a:p>
              <a:pPr lvl="0">
                <a:defRPr sz="1800">
                  <a:solidFill>
                    <a:srgbClr val="000000"/>
                  </a:solidFill>
                </a:defRPr>
              </a:pPr>
              <a:r>
                <a:rPr sz="700"/>
                <a:t>Node.js</a:t>
              </a:r>
            </a:p>
          </p:txBody>
        </p:sp>
      </p:grpSp>
      <p:sp>
        <p:nvSpPr>
          <p:cNvPr id="54" name="Shape 784"/>
          <p:cNvSpPr/>
          <p:nvPr/>
        </p:nvSpPr>
        <p:spPr>
          <a:xfrm rot="16200000">
            <a:off x="1838860" y="1927252"/>
            <a:ext cx="757047" cy="35393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2200" b="1">
                <a:solidFill>
                  <a:srgbClr val="1FC0A6"/>
                </a:solidFill>
              </a:defRPr>
            </a:lvl1pPr>
          </a:lstStyle>
          <a:p>
            <a:pPr lvl="0">
              <a:defRPr sz="1800" b="0">
                <a:solidFill>
                  <a:srgbClr val="000000"/>
                </a:solidFill>
              </a:defRPr>
            </a:pPr>
            <a:r>
              <a:rPr sz="1100" dirty="0"/>
              <a:t>Compute</a:t>
            </a:r>
            <a:endParaRPr sz="1200" dirty="0"/>
          </a:p>
        </p:txBody>
      </p:sp>
      <p:sp>
        <p:nvSpPr>
          <p:cNvPr id="55" name="Shape 785"/>
          <p:cNvSpPr/>
          <p:nvPr/>
        </p:nvSpPr>
        <p:spPr>
          <a:xfrm>
            <a:off x="3147421" y="1328358"/>
            <a:ext cx="719573" cy="43088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p>
            <a:pPr algn="r" defTabSz="241121">
              <a:defRPr sz="1800"/>
            </a:pPr>
            <a:r>
              <a:rPr sz="1600" b="1" dirty="0" smtClean="0">
                <a:solidFill>
                  <a:srgbClr val="5E6E75"/>
                </a:solidFill>
              </a:rPr>
              <a:t>64GB</a:t>
            </a:r>
            <a:endParaRPr sz="1600" b="1" dirty="0">
              <a:solidFill>
                <a:srgbClr val="5E6E75"/>
              </a:solidFill>
            </a:endParaRPr>
          </a:p>
        </p:txBody>
      </p:sp>
      <p:grpSp>
        <p:nvGrpSpPr>
          <p:cNvPr id="56" name="Group 789"/>
          <p:cNvGrpSpPr/>
          <p:nvPr/>
        </p:nvGrpSpPr>
        <p:grpSpPr>
          <a:xfrm>
            <a:off x="3050366" y="1898303"/>
            <a:ext cx="868777" cy="645514"/>
            <a:chOff x="-113590" y="0"/>
            <a:chExt cx="1647456" cy="1224082"/>
          </a:xfrm>
        </p:grpSpPr>
        <p:sp>
          <p:nvSpPr>
            <p:cNvPr id="76" name="Shape 786"/>
            <p:cNvSpPr/>
            <p:nvPr/>
          </p:nvSpPr>
          <p:spPr>
            <a:xfrm>
              <a:off x="103666" y="0"/>
              <a:ext cx="621979" cy="6219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25400" cap="flat">
              <a:solidFill>
                <a:srgbClr val="1FC0A6"/>
              </a:solidFill>
              <a:prstDash val="solid"/>
              <a:miter lim="400000"/>
            </a:ln>
            <a:effectLst/>
          </p:spPr>
          <p:txBody>
            <a:bodyPr wrap="square" lIns="101598" tIns="101598" rIns="101598" bIns="101598" numCol="1" anchor="ctr">
              <a:noAutofit/>
            </a:bodyPr>
            <a:lstStyle/>
            <a:p>
              <a:pPr defTabSz="438185">
                <a:defRPr sz="3400">
                  <a:solidFill>
                    <a:srgbClr val="FFFFFF"/>
                  </a:solidFill>
                  <a:latin typeface="Helvetica Light"/>
                  <a:ea typeface="Helvetica Light"/>
                  <a:cs typeface="Helvetica Light"/>
                  <a:sym typeface="Helvetica Light"/>
                </a:defRPr>
              </a:pPr>
              <a:endParaRPr/>
            </a:p>
          </p:txBody>
        </p:sp>
        <p:pic>
          <p:nvPicPr>
            <p:cNvPr id="77" name="BYOBuildpack_64.png"/>
            <p:cNvPicPr/>
            <p:nvPr/>
          </p:nvPicPr>
          <p:blipFill>
            <a:blip r:embed="rId7">
              <a:extLst/>
            </a:blip>
            <a:srcRect/>
            <a:stretch>
              <a:fillRect/>
            </a:stretch>
          </p:blipFill>
          <p:spPr>
            <a:xfrm>
              <a:off x="205011" y="82172"/>
              <a:ext cx="419289" cy="419289"/>
            </a:xfrm>
            <a:prstGeom prst="rect">
              <a:avLst/>
            </a:prstGeom>
            <a:ln w="12700" cap="flat">
              <a:noFill/>
              <a:miter lim="400000"/>
            </a:ln>
            <a:effectLst/>
          </p:spPr>
        </p:pic>
        <p:sp>
          <p:nvSpPr>
            <p:cNvPr id="78" name="Shape 788"/>
            <p:cNvSpPr/>
            <p:nvPr/>
          </p:nvSpPr>
          <p:spPr>
            <a:xfrm>
              <a:off x="-113590" y="460019"/>
              <a:ext cx="1647456" cy="76406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01598" tIns="101598" rIns="101598" bIns="101598" numCol="1" anchor="t">
              <a:noAutofit/>
            </a:bodyPr>
            <a:lstStyle>
              <a:lvl1pPr algn="l" defTabSz="457200">
                <a:defRPr sz="1400">
                  <a:solidFill>
                    <a:srgbClr val="5F6E75"/>
                  </a:solidFill>
                  <a:latin typeface="Helvetica Neue Medium"/>
                  <a:ea typeface="Helvetica Neue Medium"/>
                  <a:cs typeface="Helvetica Neue Medium"/>
                  <a:sym typeface="Helvetica Neue Medium"/>
                </a:defRPr>
              </a:lvl1pPr>
            </a:lstStyle>
            <a:p>
              <a:pPr lvl="0">
                <a:defRPr sz="1800">
                  <a:solidFill>
                    <a:srgbClr val="000000"/>
                  </a:solidFill>
                </a:defRPr>
              </a:pPr>
              <a:r>
                <a:rPr sz="700" dirty="0"/>
                <a:t>Bring Your Own</a:t>
              </a:r>
            </a:p>
          </p:txBody>
        </p:sp>
      </p:grpSp>
      <p:sp>
        <p:nvSpPr>
          <p:cNvPr id="57" name="Shape 790"/>
          <p:cNvSpPr/>
          <p:nvPr/>
        </p:nvSpPr>
        <p:spPr>
          <a:xfrm flipV="1">
            <a:off x="7251450" y="1342318"/>
            <a:ext cx="0" cy="1565675"/>
          </a:xfrm>
          <a:prstGeom prst="line">
            <a:avLst/>
          </a:prstGeom>
          <a:noFill/>
          <a:ln w="25400" cap="flat">
            <a:solidFill>
              <a:srgbClr val="4E5A60"/>
            </a:solidFill>
            <a:prstDash val="solid"/>
            <a:bevel/>
          </a:ln>
          <a:effectLst/>
        </p:spPr>
        <p:txBody>
          <a:bodyPr wrap="square" lIns="71438" tIns="71438" rIns="71438" bIns="71438" numCol="1" anchor="ctr">
            <a:noAutofit/>
          </a:bodyPr>
          <a:lstStyle/>
          <a:p>
            <a:pPr algn="l" defTabSz="241121">
              <a:defRPr sz="1200">
                <a:latin typeface="+mn-lt"/>
                <a:ea typeface="+mn-ea"/>
                <a:cs typeface="+mn-cs"/>
                <a:sym typeface="Helvetica"/>
              </a:defRPr>
            </a:pPr>
            <a:endParaRPr sz="600"/>
          </a:p>
        </p:txBody>
      </p:sp>
      <p:sp>
        <p:nvSpPr>
          <p:cNvPr id="58" name="Shape 791"/>
          <p:cNvSpPr/>
          <p:nvPr/>
        </p:nvSpPr>
        <p:spPr>
          <a:xfrm>
            <a:off x="7430375" y="2158532"/>
            <a:ext cx="1157525" cy="75571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p>
            <a:pPr algn="l" defTabSz="241121">
              <a:defRPr sz="1800"/>
            </a:pPr>
            <a:r>
              <a:rPr sz="1300" b="1">
                <a:solidFill>
                  <a:srgbClr val="5E6E75"/>
                </a:solidFill>
              </a:rPr>
              <a:t>$22,000</a:t>
            </a:r>
          </a:p>
          <a:p>
            <a:pPr algn="l" defTabSz="241121">
              <a:spcBef>
                <a:spcPts val="53"/>
              </a:spcBef>
              <a:defRPr sz="1800"/>
            </a:pPr>
            <a:r>
              <a:rPr sz="800">
                <a:solidFill>
                  <a:srgbClr val="5E6E75"/>
                </a:solidFill>
                <a:latin typeface="Helvetica Neue Light"/>
                <a:ea typeface="Helvetica Neue Light"/>
                <a:cs typeface="Helvetica Neue Light"/>
                <a:sym typeface="Helvetica Neue Light"/>
              </a:rPr>
              <a:t>Per Month</a:t>
            </a:r>
          </a:p>
          <a:p>
            <a:pPr algn="l" defTabSz="241121">
              <a:spcBef>
                <a:spcPts val="1160"/>
              </a:spcBef>
              <a:defRPr sz="1800"/>
            </a:pPr>
            <a:r>
              <a:rPr sz="600">
                <a:solidFill>
                  <a:srgbClr val="5E6E75"/>
                </a:solidFill>
                <a:latin typeface="Helvetica Neue Light"/>
                <a:ea typeface="Helvetica Neue Light"/>
                <a:cs typeface="Helvetica Neue Light"/>
                <a:sym typeface="Helvetica Neue Light"/>
              </a:rPr>
              <a:t>1 Year Term Minimum</a:t>
            </a:r>
          </a:p>
        </p:txBody>
      </p:sp>
      <p:sp>
        <p:nvSpPr>
          <p:cNvPr id="59" name="Shape 792"/>
          <p:cNvSpPr/>
          <p:nvPr/>
        </p:nvSpPr>
        <p:spPr>
          <a:xfrm>
            <a:off x="6065471" y="1215989"/>
            <a:ext cx="415491" cy="6463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5600">
                <a:solidFill>
                  <a:srgbClr val="5F6E75">
                    <a:alpha val="28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3000" dirty="0"/>
              <a:t>+</a:t>
            </a:r>
          </a:p>
        </p:txBody>
      </p:sp>
      <p:sp>
        <p:nvSpPr>
          <p:cNvPr id="60" name="Shape 793"/>
          <p:cNvSpPr/>
          <p:nvPr/>
        </p:nvSpPr>
        <p:spPr>
          <a:xfrm>
            <a:off x="6461670" y="1351652"/>
            <a:ext cx="595905" cy="1055788"/>
          </a:xfrm>
          <a:prstGeom prst="rect">
            <a:avLst/>
          </a:prstGeom>
          <a:solidFill>
            <a:srgbClr val="043E68">
              <a:alpha val="17000"/>
            </a:srgbClr>
          </a:solidFill>
          <a:ln w="12700" cap="flat">
            <a:noFill/>
            <a:miter lim="400000"/>
          </a:ln>
          <a:effectLst/>
        </p:spPr>
        <p:txBody>
          <a:bodyPr wrap="square" lIns="101598" tIns="101598" rIns="101598" bIns="101598" numCol="1" anchor="ctr">
            <a:noAutofit/>
          </a:bodyPr>
          <a:lstStyle/>
          <a:p>
            <a:pPr defTabSz="438185">
              <a:defRPr sz="3400">
                <a:solidFill>
                  <a:srgbClr val="4E5A60"/>
                </a:solidFill>
                <a:latin typeface="Helvetica Light"/>
                <a:ea typeface="Helvetica Light"/>
                <a:cs typeface="Helvetica Light"/>
                <a:sym typeface="Helvetica Light"/>
              </a:defRPr>
            </a:pPr>
            <a:endParaRPr/>
          </a:p>
        </p:txBody>
      </p:sp>
      <p:sp>
        <p:nvSpPr>
          <p:cNvPr id="61" name="Shape 794"/>
          <p:cNvSpPr/>
          <p:nvPr/>
        </p:nvSpPr>
        <p:spPr>
          <a:xfrm rot="16200000">
            <a:off x="6022851" y="1874971"/>
            <a:ext cx="678731" cy="35393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2200" b="1">
                <a:solidFill>
                  <a:srgbClr val="043E68"/>
                </a:solidFill>
              </a:defRPr>
            </a:lvl1pPr>
          </a:lstStyle>
          <a:p>
            <a:pPr lvl="0">
              <a:defRPr sz="1800" b="0">
                <a:solidFill>
                  <a:srgbClr val="000000"/>
                </a:solidFill>
              </a:defRPr>
            </a:pPr>
            <a:r>
              <a:rPr sz="1100" dirty="0"/>
              <a:t>Support</a:t>
            </a:r>
            <a:endParaRPr sz="1200" dirty="0"/>
          </a:p>
        </p:txBody>
      </p:sp>
      <p:sp>
        <p:nvSpPr>
          <p:cNvPr id="62" name="Shape 795"/>
          <p:cNvSpPr/>
          <p:nvPr/>
        </p:nvSpPr>
        <p:spPr>
          <a:xfrm>
            <a:off x="6322532" y="1330190"/>
            <a:ext cx="719573" cy="69249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p>
            <a:pPr algn="r" defTabSz="241121">
              <a:defRPr sz="1800"/>
            </a:pPr>
            <a:r>
              <a:rPr sz="1200" b="1" dirty="0">
                <a:solidFill>
                  <a:srgbClr val="5E6E75"/>
                </a:solidFill>
              </a:rPr>
              <a:t>24/7</a:t>
            </a:r>
          </a:p>
          <a:p>
            <a:pPr algn="r" defTabSz="241121">
              <a:defRPr sz="1800"/>
            </a:pPr>
            <a:r>
              <a:rPr sz="700" dirty="0">
                <a:solidFill>
                  <a:srgbClr val="5E6E75"/>
                </a:solidFill>
                <a:latin typeface="Helvetica Neue Light"/>
                <a:ea typeface="Helvetica Neue Light"/>
                <a:cs typeface="Helvetica Neue Light"/>
                <a:sym typeface="Helvetica Neue Light"/>
              </a:rPr>
              <a:t>Premium support line included</a:t>
            </a:r>
          </a:p>
        </p:txBody>
      </p:sp>
      <p:sp>
        <p:nvSpPr>
          <p:cNvPr id="63" name="Shape 796"/>
          <p:cNvSpPr/>
          <p:nvPr/>
        </p:nvSpPr>
        <p:spPr>
          <a:xfrm>
            <a:off x="1603996" y="2521833"/>
            <a:ext cx="4495411" cy="395761"/>
          </a:xfrm>
          <a:prstGeom prst="rect">
            <a:avLst/>
          </a:prstGeom>
          <a:solidFill>
            <a:srgbClr val="597C96">
              <a:alpha val="8000"/>
            </a:srgbClr>
          </a:solidFill>
          <a:ln w="12700" cap="flat">
            <a:noFill/>
            <a:miter lim="400000"/>
          </a:ln>
          <a:effectLst/>
        </p:spPr>
        <p:txBody>
          <a:bodyPr wrap="square" lIns="101598" tIns="101598" rIns="101598" bIns="101598" numCol="1" anchor="ctr">
            <a:noAutofit/>
          </a:bodyPr>
          <a:lstStyle/>
          <a:p>
            <a:pPr defTabSz="438185">
              <a:defRPr sz="3400">
                <a:solidFill>
                  <a:srgbClr val="4E5A60"/>
                </a:solidFill>
                <a:latin typeface="Helvetica Light"/>
                <a:ea typeface="Helvetica Light"/>
                <a:cs typeface="Helvetica Light"/>
                <a:sym typeface="Helvetica Light"/>
              </a:defRPr>
            </a:pPr>
            <a:endParaRPr/>
          </a:p>
        </p:txBody>
      </p:sp>
      <p:sp>
        <p:nvSpPr>
          <p:cNvPr id="64" name="Shape 797"/>
          <p:cNvSpPr/>
          <p:nvPr/>
        </p:nvSpPr>
        <p:spPr>
          <a:xfrm>
            <a:off x="2775085" y="2535447"/>
            <a:ext cx="1086821" cy="40010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700" dirty="0"/>
              <a:t>Fully redundant Bluemix environment</a:t>
            </a:r>
          </a:p>
        </p:txBody>
      </p:sp>
      <p:sp>
        <p:nvSpPr>
          <p:cNvPr id="65" name="Shape 798"/>
          <p:cNvSpPr/>
          <p:nvPr/>
        </p:nvSpPr>
        <p:spPr>
          <a:xfrm>
            <a:off x="4207365" y="2535447"/>
            <a:ext cx="1397908" cy="40010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700" dirty="0"/>
              <a:t>$500 Credit toward federated public Bluemix catalog</a:t>
            </a:r>
          </a:p>
        </p:txBody>
      </p:sp>
      <p:sp>
        <p:nvSpPr>
          <p:cNvPr id="66" name="Shape 799"/>
          <p:cNvSpPr/>
          <p:nvPr/>
        </p:nvSpPr>
        <p:spPr>
          <a:xfrm>
            <a:off x="2555330" y="2679109"/>
            <a:ext cx="70241" cy="702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cap="flat">
            <a:noFill/>
            <a:miter lim="400000"/>
          </a:ln>
          <a:effectLst/>
        </p:spPr>
        <p:txBody>
          <a:bodyPr wrap="square" lIns="91438" tIns="91438" rIns="91438" bIns="91438" numCol="1" anchor="ctr">
            <a:noAutofit/>
          </a:bodyPr>
          <a:lstStyle/>
          <a:p>
            <a:pPr algn="l" defTabSz="240283">
              <a:defRPr sz="3400">
                <a:latin typeface="Arial"/>
                <a:ea typeface="Arial"/>
                <a:cs typeface="Arial"/>
                <a:sym typeface="Arial"/>
              </a:defRPr>
            </a:pPr>
            <a:endParaRPr/>
          </a:p>
        </p:txBody>
      </p:sp>
      <p:sp>
        <p:nvSpPr>
          <p:cNvPr id="67" name="Shape 800"/>
          <p:cNvSpPr/>
          <p:nvPr/>
        </p:nvSpPr>
        <p:spPr>
          <a:xfrm>
            <a:off x="3976446" y="2679109"/>
            <a:ext cx="70241" cy="702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cap="flat">
            <a:noFill/>
            <a:miter lim="400000"/>
          </a:ln>
          <a:effectLst/>
        </p:spPr>
        <p:txBody>
          <a:bodyPr wrap="square" lIns="91438" tIns="91438" rIns="91438" bIns="91438" numCol="1" anchor="ctr">
            <a:noAutofit/>
          </a:bodyPr>
          <a:lstStyle/>
          <a:p>
            <a:pPr algn="l" defTabSz="341736">
              <a:defRPr sz="3400">
                <a:latin typeface="Arial"/>
                <a:ea typeface="Arial"/>
                <a:cs typeface="Arial"/>
                <a:sym typeface="Arial"/>
              </a:defRPr>
            </a:pPr>
            <a:endParaRPr/>
          </a:p>
        </p:txBody>
      </p:sp>
      <p:sp>
        <p:nvSpPr>
          <p:cNvPr id="68" name="Shape 801"/>
          <p:cNvSpPr/>
          <p:nvPr/>
        </p:nvSpPr>
        <p:spPr>
          <a:xfrm rot="16200000">
            <a:off x="1293076" y="2568748"/>
            <a:ext cx="479614" cy="32316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1800" b="1">
                <a:solidFill>
                  <a:srgbClr val="597C96"/>
                </a:solidFill>
              </a:defRPr>
            </a:lvl1pPr>
          </a:lstStyle>
          <a:p>
            <a:pPr lvl="0">
              <a:defRPr b="0">
                <a:solidFill>
                  <a:srgbClr val="000000"/>
                </a:solidFill>
              </a:defRPr>
            </a:pPr>
            <a:r>
              <a:rPr sz="900" dirty="0"/>
              <a:t>Other</a:t>
            </a:r>
          </a:p>
        </p:txBody>
      </p:sp>
      <p:sp>
        <p:nvSpPr>
          <p:cNvPr id="69" name="Shape 802"/>
          <p:cNvSpPr/>
          <p:nvPr/>
        </p:nvSpPr>
        <p:spPr>
          <a:xfrm>
            <a:off x="1585694" y="1349453"/>
            <a:ext cx="324765" cy="1051808"/>
          </a:xfrm>
          <a:prstGeom prst="rect">
            <a:avLst/>
          </a:prstGeom>
          <a:solidFill>
            <a:srgbClr val="02BEE6">
              <a:alpha val="11000"/>
            </a:srgbClr>
          </a:solidFill>
          <a:ln w="12700" cap="flat">
            <a:noFill/>
            <a:miter lim="400000"/>
          </a:ln>
          <a:effectLst/>
        </p:spPr>
        <p:txBody>
          <a:bodyPr wrap="square" lIns="101598" tIns="101598" rIns="101598" bIns="101598" numCol="1" anchor="ctr">
            <a:noAutofit/>
          </a:bodyPr>
          <a:lstStyle/>
          <a:p>
            <a:pPr defTabSz="438185">
              <a:defRPr sz="3400">
                <a:solidFill>
                  <a:srgbClr val="4E5A60"/>
                </a:solidFill>
                <a:latin typeface="Helvetica Light"/>
                <a:ea typeface="Helvetica Light"/>
                <a:cs typeface="Helvetica Light"/>
                <a:sym typeface="Helvetica Light"/>
              </a:defRPr>
            </a:pPr>
            <a:endParaRPr/>
          </a:p>
        </p:txBody>
      </p:sp>
      <p:sp>
        <p:nvSpPr>
          <p:cNvPr id="70" name="Shape 803"/>
          <p:cNvSpPr/>
          <p:nvPr/>
        </p:nvSpPr>
        <p:spPr>
          <a:xfrm rot="16200000">
            <a:off x="1194932" y="1743155"/>
            <a:ext cx="1055831" cy="38471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2400" b="1">
                <a:solidFill>
                  <a:srgbClr val="02B0D6"/>
                </a:solidFill>
              </a:defRPr>
            </a:lvl1pPr>
          </a:lstStyle>
          <a:p>
            <a:pPr lvl="0">
              <a:defRPr sz="1800" b="0">
                <a:solidFill>
                  <a:srgbClr val="000000"/>
                </a:solidFill>
              </a:defRPr>
            </a:pPr>
            <a:r>
              <a:rPr sz="1300" dirty="0"/>
              <a:t>Initial Setup</a:t>
            </a:r>
          </a:p>
        </p:txBody>
      </p:sp>
      <p:sp>
        <p:nvSpPr>
          <p:cNvPr id="71" name="Shape 804"/>
          <p:cNvSpPr/>
          <p:nvPr/>
        </p:nvSpPr>
        <p:spPr>
          <a:xfrm>
            <a:off x="1886303" y="1315161"/>
            <a:ext cx="415491" cy="6463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5600">
                <a:solidFill>
                  <a:srgbClr val="5F6E75">
                    <a:alpha val="28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3000" dirty="0"/>
              <a:t>+</a:t>
            </a:r>
          </a:p>
        </p:txBody>
      </p:sp>
      <p:sp>
        <p:nvSpPr>
          <p:cNvPr id="72" name="Shape 805"/>
          <p:cNvSpPr/>
          <p:nvPr/>
        </p:nvSpPr>
        <p:spPr>
          <a:xfrm>
            <a:off x="1834989" y="2535611"/>
            <a:ext cx="688940" cy="40010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lvl1pPr algn="l" defTabSz="457200">
              <a:defRPr sz="1400">
                <a:solidFill>
                  <a:srgbClr val="5E6E75">
                    <a:alpha val="74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700" dirty="0"/>
              <a:t>Bring your own service</a:t>
            </a:r>
          </a:p>
        </p:txBody>
      </p:sp>
      <p:sp>
        <p:nvSpPr>
          <p:cNvPr id="73" name="Shape 806"/>
          <p:cNvSpPr/>
          <p:nvPr/>
        </p:nvSpPr>
        <p:spPr>
          <a:xfrm>
            <a:off x="7418968" y="1467828"/>
            <a:ext cx="836769" cy="474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8" tIns="71438" rIns="71438" bIns="71438" numCol="1" anchor="ctr">
            <a:spAutoFit/>
          </a:bodyPr>
          <a:lstStyle/>
          <a:p>
            <a:pPr algn="l" defTabSz="241121">
              <a:defRPr sz="1800"/>
            </a:pPr>
            <a:r>
              <a:rPr sz="1300" b="1">
                <a:solidFill>
                  <a:srgbClr val="5E6E75"/>
                </a:solidFill>
              </a:rPr>
              <a:t>$50,000</a:t>
            </a:r>
          </a:p>
          <a:p>
            <a:pPr algn="l" defTabSz="241121">
              <a:spcBef>
                <a:spcPts val="53"/>
              </a:spcBef>
              <a:defRPr sz="1800"/>
            </a:pPr>
            <a:r>
              <a:rPr sz="800">
                <a:solidFill>
                  <a:srgbClr val="5E6E75"/>
                </a:solidFill>
                <a:latin typeface="Helvetica Neue Light"/>
                <a:ea typeface="Helvetica Neue Light"/>
                <a:cs typeface="Helvetica Neue Light"/>
                <a:sym typeface="Helvetica Neue Light"/>
              </a:rPr>
              <a:t>One-time setup</a:t>
            </a:r>
          </a:p>
        </p:txBody>
      </p:sp>
      <p:sp>
        <p:nvSpPr>
          <p:cNvPr id="74" name="Shape 807"/>
          <p:cNvSpPr/>
          <p:nvPr/>
        </p:nvSpPr>
        <p:spPr>
          <a:xfrm>
            <a:off x="7413460" y="1800670"/>
            <a:ext cx="346242" cy="5078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4000">
                <a:solidFill>
                  <a:srgbClr val="5F6E75">
                    <a:alpha val="28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2100"/>
              <a:t>+</a:t>
            </a:r>
          </a:p>
        </p:txBody>
      </p:sp>
      <p:sp>
        <p:nvSpPr>
          <p:cNvPr id="75" name="Shape 808"/>
          <p:cNvSpPr/>
          <p:nvPr/>
        </p:nvSpPr>
        <p:spPr>
          <a:xfrm>
            <a:off x="1704808" y="2675358"/>
            <a:ext cx="70241" cy="70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97C96">
              <a:alpha val="43000"/>
            </a:srgbClr>
          </a:solidFill>
          <a:ln w="12700" cap="flat">
            <a:noFill/>
            <a:miter lim="400000"/>
          </a:ln>
          <a:effectLst/>
        </p:spPr>
        <p:txBody>
          <a:bodyPr wrap="square" lIns="91438" tIns="91438" rIns="91438" bIns="91438" numCol="1" anchor="ctr">
            <a:noAutofit/>
          </a:bodyPr>
          <a:lstStyle/>
          <a:p>
            <a:pPr algn="l" defTabSz="240283">
              <a:defRPr sz="3400">
                <a:latin typeface="Arial"/>
                <a:ea typeface="Arial"/>
                <a:cs typeface="Arial"/>
                <a:sym typeface="Arial"/>
              </a:defRPr>
            </a:pPr>
            <a:endParaRPr/>
          </a:p>
        </p:txBody>
      </p:sp>
      <p:sp>
        <p:nvSpPr>
          <p:cNvPr id="86" name="Shape 506"/>
          <p:cNvSpPr txBox="1">
            <a:spLocks/>
          </p:cNvSpPr>
          <p:nvPr/>
        </p:nvSpPr>
        <p:spPr>
          <a:xfrm>
            <a:off x="8610696" y="4727285"/>
            <a:ext cx="411130" cy="274003"/>
          </a:xfrm>
          <a:prstGeom prst="rect">
            <a:avLst/>
          </a:prstGeom>
          <a:extLst>
            <a:ext uri="{C572A759-6A51-4108-AA02-DFA0A04FC94B}">
              <ma14:wrappingTextBoxFlag xmlns:ma14="http://schemas.microsoft.com/office/mac/drawingml/2011/main" xmlns="" val="1"/>
            </a:ext>
          </a:extLst>
        </p:spPr>
        <p:txBody>
          <a:bodyPr lIns="0" tIns="0" rIns="0" bIns="0">
            <a:normAutofit/>
          </a:bodyPr>
          <a:lstStyle>
            <a:lvl1pPr defTabSz="731519">
              <a:defRPr sz="2900">
                <a:latin typeface="Calibri"/>
                <a:ea typeface="Calibri"/>
                <a:cs typeface="Calibri"/>
                <a:sym typeface="Calibri"/>
              </a:defRPr>
            </a:lvl1pPr>
            <a:lvl2pPr defTabSz="731519">
              <a:defRPr sz="2900">
                <a:latin typeface="+mn-lt"/>
                <a:ea typeface="+mn-ea"/>
                <a:cs typeface="+mn-cs"/>
                <a:sym typeface="Helvetica Neue"/>
              </a:defRPr>
            </a:lvl2pPr>
            <a:lvl3pPr defTabSz="731519">
              <a:defRPr sz="2900">
                <a:latin typeface="+mn-lt"/>
                <a:ea typeface="+mn-ea"/>
                <a:cs typeface="+mn-cs"/>
                <a:sym typeface="Helvetica Neue"/>
              </a:defRPr>
            </a:lvl3pPr>
            <a:lvl4pPr defTabSz="731519">
              <a:defRPr sz="2900">
                <a:latin typeface="+mn-lt"/>
                <a:ea typeface="+mn-ea"/>
                <a:cs typeface="+mn-cs"/>
                <a:sym typeface="Helvetica Neue"/>
              </a:defRPr>
            </a:lvl4pPr>
            <a:lvl5pPr defTabSz="731519">
              <a:defRPr sz="2900">
                <a:latin typeface="+mn-lt"/>
                <a:ea typeface="+mn-ea"/>
                <a:cs typeface="+mn-cs"/>
                <a:sym typeface="Helvetica Neue"/>
              </a:defRPr>
            </a:lvl5pPr>
            <a:lvl6pPr defTabSz="731519">
              <a:defRPr sz="2900">
                <a:latin typeface="+mn-lt"/>
                <a:ea typeface="+mn-ea"/>
                <a:cs typeface="+mn-cs"/>
                <a:sym typeface="Helvetica Neue"/>
              </a:defRPr>
            </a:lvl6pPr>
            <a:lvl7pPr defTabSz="731519">
              <a:defRPr sz="2900">
                <a:latin typeface="+mn-lt"/>
                <a:ea typeface="+mn-ea"/>
                <a:cs typeface="+mn-cs"/>
                <a:sym typeface="Helvetica Neue"/>
              </a:defRPr>
            </a:lvl7pPr>
            <a:lvl8pPr defTabSz="731519">
              <a:defRPr sz="2900">
                <a:latin typeface="+mn-lt"/>
                <a:ea typeface="+mn-ea"/>
                <a:cs typeface="+mn-cs"/>
                <a:sym typeface="Helvetica Neue"/>
              </a:defRPr>
            </a:lvl8pPr>
            <a:lvl9pPr defTabSz="731519">
              <a:defRPr sz="2900">
                <a:latin typeface="+mn-lt"/>
                <a:ea typeface="+mn-ea"/>
                <a:cs typeface="+mn-cs"/>
                <a:sym typeface="Helvetica Neue"/>
              </a:defRPr>
            </a:lvl9pPr>
          </a:lstStyle>
          <a:p>
            <a:pPr algn="ctr">
              <a:defRPr sz="1800">
                <a:solidFill>
                  <a:srgbClr val="000000"/>
                </a:solidFill>
              </a:defRPr>
            </a:pPr>
            <a:fld id="{86CB4B4D-7CA3-9044-876B-883B54F8677D}" type="slidenum">
              <a:rPr lang="en-US" sz="1200">
                <a:solidFill>
                  <a:srgbClr val="888888"/>
                </a:solidFill>
              </a:rPr>
              <a:pPr algn="ctr">
                <a:defRPr sz="1800">
                  <a:solidFill>
                    <a:srgbClr val="000000"/>
                  </a:solidFill>
                </a:defRPr>
              </a:pPr>
              <a:t>46</a:t>
            </a:fld>
            <a:endParaRPr lang="en-US" sz="1200" dirty="0">
              <a:solidFill>
                <a:srgbClr val="888888"/>
              </a:solidFill>
            </a:endParaRPr>
          </a:p>
        </p:txBody>
      </p:sp>
      <p:sp>
        <p:nvSpPr>
          <p:cNvPr id="85" name="Shape 785"/>
          <p:cNvSpPr/>
          <p:nvPr/>
        </p:nvSpPr>
        <p:spPr>
          <a:xfrm>
            <a:off x="3137215" y="1566909"/>
            <a:ext cx="719573" cy="5078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38" tIns="91438" rIns="91438" bIns="91438" numCol="1" anchor="t">
            <a:spAutoFit/>
          </a:bodyPr>
          <a:lstStyle/>
          <a:p>
            <a:pPr algn="r" defTabSz="241121">
              <a:spcBef>
                <a:spcPts val="1266"/>
              </a:spcBef>
              <a:defRPr sz="1800"/>
            </a:pPr>
            <a:r>
              <a:rPr sz="700" dirty="0" smtClean="0">
                <a:solidFill>
                  <a:srgbClr val="5E6E75"/>
                </a:solidFill>
                <a:latin typeface="Helvetica Neue Light"/>
                <a:ea typeface="Helvetica Neue Light"/>
                <a:cs typeface="Helvetica Neue Light"/>
                <a:sym typeface="Helvetica Neue Light"/>
              </a:rPr>
              <a:t>Combined </a:t>
            </a:r>
            <a:r>
              <a:rPr sz="700" dirty="0">
                <a:solidFill>
                  <a:srgbClr val="5E6E75"/>
                </a:solidFill>
                <a:latin typeface="Helvetica Neue Light"/>
                <a:ea typeface="Helvetica Neue Light"/>
                <a:cs typeface="Helvetica Neue Light"/>
                <a:sym typeface="Helvetica Neue Light"/>
              </a:rPr>
              <a:t>Compute Memory</a:t>
            </a:r>
          </a:p>
        </p:txBody>
      </p:sp>
      <p:sp>
        <p:nvSpPr>
          <p:cNvPr id="2" name="Rounded Rectangle 1"/>
          <p:cNvSpPr/>
          <p:nvPr/>
        </p:nvSpPr>
        <p:spPr>
          <a:xfrm>
            <a:off x="1353804" y="1236244"/>
            <a:ext cx="7152825" cy="1909498"/>
          </a:xfrm>
          <a:prstGeom prst="roundRect">
            <a:avLst/>
          </a:prstGeom>
          <a:solidFill>
            <a:schemeClr val="accent4">
              <a:lumMod val="40000"/>
              <a:lumOff val="60000"/>
              <a:alpha val="14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Shape 744"/>
          <p:cNvSpPr/>
          <p:nvPr/>
        </p:nvSpPr>
        <p:spPr>
          <a:xfrm>
            <a:off x="1538829" y="3913796"/>
            <a:ext cx="719572" cy="284691"/>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spcBef>
                <a:spcPts val="1266"/>
              </a:spcBef>
              <a:defRPr sz="1800"/>
            </a:pPr>
            <a:r>
              <a:rPr sz="700" dirty="0" smtClean="0">
                <a:solidFill>
                  <a:srgbClr val="5E6E75"/>
                </a:solidFill>
                <a:latin typeface="Helvetica Neue Light"/>
                <a:ea typeface="Helvetica Neue Light"/>
                <a:cs typeface="Helvetica Neue Light"/>
                <a:sym typeface="Helvetica Neue Light"/>
              </a:rPr>
              <a:t>Memory </a:t>
            </a:r>
            <a:r>
              <a:rPr sz="700" dirty="0">
                <a:solidFill>
                  <a:srgbClr val="5E6E75"/>
                </a:solidFill>
                <a:latin typeface="Helvetica Neue Light"/>
                <a:ea typeface="Helvetica Neue Light"/>
                <a:cs typeface="Helvetica Neue Light"/>
                <a:sym typeface="Helvetica Neue Light"/>
              </a:rPr>
              <a:t>Increments</a:t>
            </a:r>
          </a:p>
        </p:txBody>
      </p:sp>
      <p:sp>
        <p:nvSpPr>
          <p:cNvPr id="88" name="Shape 746"/>
          <p:cNvSpPr/>
          <p:nvPr/>
        </p:nvSpPr>
        <p:spPr>
          <a:xfrm>
            <a:off x="2532175" y="3944573"/>
            <a:ext cx="566789"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spcBef>
                <a:spcPts val="1266"/>
              </a:spcBef>
              <a:defRPr sz="1800"/>
            </a:pPr>
            <a:r>
              <a:rPr sz="600" dirty="0" smtClean="0">
                <a:solidFill>
                  <a:srgbClr val="5E6E75"/>
                </a:solidFill>
                <a:latin typeface="Helvetica Neue Light"/>
                <a:ea typeface="Helvetica Neue Light"/>
                <a:cs typeface="Helvetica Neue Light"/>
                <a:sym typeface="Helvetica Neue Light"/>
              </a:rPr>
              <a:t>Per </a:t>
            </a:r>
            <a:r>
              <a:rPr sz="600" dirty="0">
                <a:solidFill>
                  <a:srgbClr val="5E6E75"/>
                </a:solidFill>
                <a:latin typeface="Helvetica Neue Light"/>
                <a:ea typeface="Helvetica Neue Light"/>
                <a:cs typeface="Helvetica Neue Light"/>
                <a:sym typeface="Helvetica Neue Light"/>
              </a:rPr>
              <a:t>16GB, Per Month</a:t>
            </a:r>
          </a:p>
        </p:txBody>
      </p:sp>
      <p:sp>
        <p:nvSpPr>
          <p:cNvPr id="89" name="Rounded Rectangle 88"/>
          <p:cNvSpPr/>
          <p:nvPr/>
        </p:nvSpPr>
        <p:spPr>
          <a:xfrm>
            <a:off x="1423105" y="3279029"/>
            <a:ext cx="6485828" cy="1514642"/>
          </a:xfrm>
          <a:prstGeom prst="roundRect">
            <a:avLst/>
          </a:prstGeom>
          <a:solidFill>
            <a:schemeClr val="accent4">
              <a:lumMod val="40000"/>
              <a:lumOff val="60000"/>
              <a:alpha val="7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Shape 750"/>
          <p:cNvSpPr/>
          <p:nvPr/>
        </p:nvSpPr>
        <p:spPr>
          <a:xfrm>
            <a:off x="5154534" y="3837213"/>
            <a:ext cx="566789" cy="284691"/>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spcBef>
                <a:spcPts val="1266"/>
              </a:spcBef>
              <a:defRPr sz="1800"/>
            </a:pPr>
            <a:r>
              <a:rPr sz="700" dirty="0" smtClean="0">
                <a:solidFill>
                  <a:srgbClr val="5E6E75"/>
                </a:solidFill>
                <a:latin typeface="Helvetica Neue Light"/>
                <a:ea typeface="Helvetica Neue Light"/>
                <a:cs typeface="Helvetica Neue Light"/>
                <a:sym typeface="Helvetica Neue Light"/>
              </a:rPr>
              <a:t>Per </a:t>
            </a:r>
            <a:r>
              <a:rPr sz="700" dirty="0">
                <a:solidFill>
                  <a:srgbClr val="5E6E75"/>
                </a:solidFill>
                <a:latin typeface="Helvetica Neue Light"/>
                <a:ea typeface="Helvetica Neue Light"/>
                <a:cs typeface="Helvetica Neue Light"/>
                <a:sym typeface="Helvetica Neue Light"/>
              </a:rPr>
              <a:t>50GB, Per Month</a:t>
            </a:r>
          </a:p>
        </p:txBody>
      </p:sp>
      <p:sp>
        <p:nvSpPr>
          <p:cNvPr id="92" name="Shape 756"/>
          <p:cNvSpPr/>
          <p:nvPr/>
        </p:nvSpPr>
        <p:spPr>
          <a:xfrm>
            <a:off x="5914690" y="3912071"/>
            <a:ext cx="766750" cy="277087"/>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lstStyle/>
          <a:p>
            <a:pPr algn="l" defTabSz="241121">
              <a:defRPr sz="1800"/>
            </a:pPr>
            <a:r>
              <a:rPr lang="ga-IE" sz="600" dirty="0" smtClean="0">
                <a:solidFill>
                  <a:srgbClr val="5E6E75"/>
                </a:solidFill>
                <a:latin typeface="Helvetica Neue Medium"/>
                <a:ea typeface="Helvetica Neue Medium"/>
                <a:cs typeface="Helvetica Neue Medium"/>
                <a:sym typeface="Helvetica Neue Medium"/>
              </a:rPr>
              <a:t>API Management</a:t>
            </a:r>
            <a:endParaRPr sz="600" dirty="0">
              <a:solidFill>
                <a:srgbClr val="5E6E75"/>
              </a:solidFill>
              <a:latin typeface="Helvetica Neue Medium"/>
              <a:ea typeface="Helvetica Neue Medium"/>
              <a:cs typeface="Helvetica Neue Medium"/>
              <a:sym typeface="Helvetica Neue Medium"/>
            </a:endParaRPr>
          </a:p>
        </p:txBody>
      </p:sp>
      <p:sp>
        <p:nvSpPr>
          <p:cNvPr id="93" name="Shape 749"/>
          <p:cNvSpPr/>
          <p:nvPr/>
        </p:nvSpPr>
        <p:spPr>
          <a:xfrm flipV="1">
            <a:off x="5800959" y="3694405"/>
            <a:ext cx="1" cy="370341"/>
          </a:xfrm>
          <a:prstGeom prst="line">
            <a:avLst/>
          </a:prstGeom>
          <a:ln w="12700">
            <a:solidFill>
              <a:srgbClr val="4E5A60">
                <a:alpha val="66000"/>
              </a:srgbClr>
            </a:solidFill>
          </a:ln>
        </p:spPr>
        <p:txBody>
          <a:bodyPr lIns="26789" tIns="26789" rIns="26789" bIns="26789" anchor="ctr"/>
          <a:lstStyle/>
          <a:p>
            <a:pPr algn="l" defTabSz="241121">
              <a:defRPr sz="1200">
                <a:latin typeface="+mn-lt"/>
                <a:ea typeface="+mn-ea"/>
                <a:cs typeface="+mn-cs"/>
                <a:sym typeface="Helvetica"/>
              </a:defRPr>
            </a:pPr>
            <a:endParaRPr sz="600"/>
          </a:p>
        </p:txBody>
      </p:sp>
      <p:sp>
        <p:nvSpPr>
          <p:cNvPr id="3" name="Right Arrow 2"/>
          <p:cNvSpPr/>
          <p:nvPr/>
        </p:nvSpPr>
        <p:spPr>
          <a:xfrm>
            <a:off x="8119499" y="3654402"/>
            <a:ext cx="790800" cy="23336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TextBox 93"/>
          <p:cNvSpPr txBox="1"/>
          <p:nvPr/>
        </p:nvSpPr>
        <p:spPr>
          <a:xfrm>
            <a:off x="6016572" y="4945075"/>
            <a:ext cx="3192080" cy="1808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28574" tIns="28574" rIns="28574" bIns="28574" numCol="1" spcCol="23813" rtlCol="0" anchor="t">
            <a:spAutoFit/>
          </a:bodyPr>
          <a:lstStyle/>
          <a:p>
            <a:pPr algn="l" defTabSz="457199" rtl="0" latinLnBrk="1" hangingPunct="0"/>
            <a:r>
              <a:rPr lang="en-US" sz="800" dirty="0">
                <a:solidFill>
                  <a:srgbClr val="000000"/>
                </a:solidFill>
                <a:latin typeface="+mn-lt"/>
                <a:ea typeface="+mn-ea"/>
                <a:cs typeface="+mn-cs"/>
                <a:sym typeface="Helvetica Neue"/>
              </a:rPr>
              <a:t>Note: </a:t>
            </a:r>
            <a:r>
              <a:rPr lang="en-US" sz="800" dirty="0">
                <a:solidFill>
                  <a:srgbClr val="000000"/>
                </a:solidFill>
              </a:rPr>
              <a:t>All prices are in USD and are subject to change without notice</a:t>
            </a:r>
            <a:endParaRPr lang="en-US" sz="800" dirty="0">
              <a:solidFill>
                <a:srgbClr val="000000"/>
              </a:solidFill>
              <a:latin typeface="+mn-lt"/>
              <a:ea typeface="+mn-ea"/>
              <a:cs typeface="+mn-cs"/>
              <a:sym typeface="Helvetica Neue"/>
            </a:endParaRPr>
          </a:p>
        </p:txBody>
      </p:sp>
      <p:grpSp>
        <p:nvGrpSpPr>
          <p:cNvPr id="96" name="Group 107"/>
          <p:cNvGrpSpPr>
            <a:grpSpLocks/>
          </p:cNvGrpSpPr>
          <p:nvPr/>
        </p:nvGrpSpPr>
        <p:grpSpPr bwMode="auto">
          <a:xfrm>
            <a:off x="5995406" y="3641841"/>
            <a:ext cx="448184" cy="347651"/>
            <a:chOff x="0" y="0"/>
            <a:chExt cx="1027287" cy="905367"/>
          </a:xfrm>
        </p:grpSpPr>
        <p:pic>
          <p:nvPicPr>
            <p:cNvPr id="97" name="image88.png" descr="cloudmonitoring6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20700" y="142952"/>
              <a:ext cx="609705" cy="6099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98" name="image36.png" descr="C:\Users\Bryan\Desktop\blue rect.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0" y="0"/>
              <a:ext cx="1027288" cy="9053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sp>
        <p:nvSpPr>
          <p:cNvPr id="99" name="Shape 750"/>
          <p:cNvSpPr/>
          <p:nvPr/>
        </p:nvSpPr>
        <p:spPr>
          <a:xfrm>
            <a:off x="6628987" y="3624996"/>
            <a:ext cx="566789"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defRPr sz="1800"/>
            </a:pPr>
            <a:r>
              <a:rPr sz="1200" b="1" dirty="0">
                <a:solidFill>
                  <a:srgbClr val="5E6E75"/>
                </a:solidFill>
              </a:rPr>
              <a:t>$</a:t>
            </a:r>
            <a:r>
              <a:rPr sz="1200" b="1" dirty="0" smtClean="0">
                <a:solidFill>
                  <a:srgbClr val="5E6E75"/>
                </a:solidFill>
              </a:rPr>
              <a:t>4,</a:t>
            </a:r>
            <a:r>
              <a:rPr lang="ga-IE" sz="1200" b="1" dirty="0" smtClean="0">
                <a:solidFill>
                  <a:srgbClr val="5E6E75"/>
                </a:solidFill>
              </a:rPr>
              <a:t>50</a:t>
            </a:r>
            <a:r>
              <a:rPr sz="1200" b="1" dirty="0" smtClean="0">
                <a:solidFill>
                  <a:srgbClr val="5E6E75"/>
                </a:solidFill>
              </a:rPr>
              <a:t>0</a:t>
            </a:r>
            <a:endParaRPr sz="1200" b="1" dirty="0">
              <a:solidFill>
                <a:srgbClr val="5E6E75"/>
              </a:solidFill>
            </a:endParaRPr>
          </a:p>
        </p:txBody>
      </p:sp>
      <p:sp>
        <p:nvSpPr>
          <p:cNvPr id="100" name="Shape 750"/>
          <p:cNvSpPr/>
          <p:nvPr/>
        </p:nvSpPr>
        <p:spPr>
          <a:xfrm>
            <a:off x="6611331" y="3826678"/>
            <a:ext cx="680325" cy="284691"/>
          </a:xfrm>
          <a:prstGeom prst="rect">
            <a:avLst/>
          </a:prstGeom>
          <a:ln w="12700">
            <a:miter lim="400000"/>
          </a:ln>
          <a:extLst>
            <a:ext uri="{C572A759-6A51-4108-AA02-DFA0A04FC94B}">
              <ma14:wrappingTextBoxFlag xmlns:ma14="http://schemas.microsoft.com/office/mac/drawingml/2011/main" xmlns="" val="1"/>
            </a:ext>
          </a:extLst>
        </p:spPr>
        <p:txBody>
          <a:bodyPr wrap="square" lIns="34289" tIns="34289" rIns="34289" bIns="34289">
            <a:spAutoFit/>
          </a:bodyPr>
          <a:lstStyle/>
          <a:p>
            <a:pPr algn="l" defTabSz="241121">
              <a:spcBef>
                <a:spcPts val="1266"/>
              </a:spcBef>
              <a:defRPr sz="1800"/>
            </a:pPr>
            <a:r>
              <a:rPr lang="ga-IE" sz="700" dirty="0" smtClean="0">
                <a:solidFill>
                  <a:srgbClr val="5E6E75"/>
                </a:solidFill>
                <a:latin typeface="Helvetica Neue Light"/>
                <a:ea typeface="Helvetica Neue Light"/>
                <a:cs typeface="Helvetica Neue Light"/>
                <a:sym typeface="Helvetica Neue Light"/>
              </a:rPr>
              <a:t>500 API call</a:t>
            </a:r>
            <a:r>
              <a:rPr lang="ga-IE" sz="700" dirty="0">
                <a:solidFill>
                  <a:srgbClr val="5E6E75"/>
                </a:solidFill>
                <a:latin typeface="Helvetica Neue Light"/>
                <a:ea typeface="Helvetica Neue Light"/>
                <a:cs typeface="Helvetica Neue Light"/>
                <a:sym typeface="Helvetica Neue Light"/>
              </a:rPr>
              <a:t> </a:t>
            </a:r>
            <a:r>
              <a:rPr lang="ga-IE" sz="700" dirty="0" smtClean="0">
                <a:solidFill>
                  <a:srgbClr val="5E6E75"/>
                </a:solidFill>
                <a:latin typeface="Helvetica Neue Light"/>
                <a:ea typeface="Helvetica Neue Light"/>
                <a:cs typeface="Helvetica Neue Light"/>
                <a:sym typeface="Helvetica Neue Light"/>
              </a:rPr>
              <a:t>&amp; 500GB storage</a:t>
            </a:r>
          </a:p>
        </p:txBody>
      </p:sp>
      <p:sp>
        <p:nvSpPr>
          <p:cNvPr id="101" name="Shape 747"/>
          <p:cNvSpPr/>
          <p:nvPr/>
        </p:nvSpPr>
        <p:spPr>
          <a:xfrm>
            <a:off x="4190836" y="1356546"/>
            <a:ext cx="1961483" cy="984739"/>
          </a:xfrm>
          <a:prstGeom prst="rect">
            <a:avLst/>
          </a:prstGeom>
          <a:solidFill>
            <a:srgbClr val="02BEE6">
              <a:alpha val="11000"/>
            </a:srgbClr>
          </a:solidFill>
          <a:ln w="12700">
            <a:miter lim="400000"/>
          </a:ln>
        </p:spPr>
        <p:txBody>
          <a:bodyPr lIns="38099" tIns="38099" rIns="38099" bIns="38099" anchor="ctr"/>
          <a:lstStyle/>
          <a:p>
            <a:pPr defTabSz="438185">
              <a:defRPr sz="3400">
                <a:solidFill>
                  <a:srgbClr val="4E5A60"/>
                </a:solidFill>
                <a:latin typeface="Helvetica Light"/>
                <a:ea typeface="Helvetica Light"/>
                <a:cs typeface="Helvetica Light"/>
                <a:sym typeface="Helvetica Light"/>
              </a:defRPr>
            </a:pPr>
            <a:endParaRPr/>
          </a:p>
        </p:txBody>
      </p:sp>
      <p:sp>
        <p:nvSpPr>
          <p:cNvPr id="102" name="Shape 748"/>
          <p:cNvSpPr/>
          <p:nvPr/>
        </p:nvSpPr>
        <p:spPr>
          <a:xfrm>
            <a:off x="4135047" y="1856673"/>
            <a:ext cx="783496" cy="47486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defRPr sz="1800"/>
            </a:pPr>
            <a:r>
              <a:rPr sz="1200" b="1" dirty="0">
                <a:solidFill>
                  <a:srgbClr val="5E6E75"/>
                </a:solidFill>
              </a:rPr>
              <a:t>50GB </a:t>
            </a:r>
          </a:p>
          <a:p>
            <a:pPr algn="r" defTabSz="241121">
              <a:defRPr sz="1800"/>
            </a:pPr>
            <a:r>
              <a:rPr sz="700" dirty="0">
                <a:solidFill>
                  <a:srgbClr val="5E6E75"/>
                </a:solidFill>
                <a:latin typeface="Helvetica Neue Light"/>
                <a:ea typeface="Helvetica Neue Light"/>
                <a:cs typeface="Helvetica Neue Light"/>
                <a:sym typeface="Helvetica Neue Light"/>
              </a:rPr>
              <a:t>Storage Increments</a:t>
            </a:r>
          </a:p>
        </p:txBody>
      </p:sp>
      <p:sp>
        <p:nvSpPr>
          <p:cNvPr id="103" name="Shape 749"/>
          <p:cNvSpPr/>
          <p:nvPr/>
        </p:nvSpPr>
        <p:spPr>
          <a:xfrm flipH="1" flipV="1">
            <a:off x="5141403" y="1503261"/>
            <a:ext cx="0" cy="655270"/>
          </a:xfrm>
          <a:prstGeom prst="line">
            <a:avLst/>
          </a:prstGeom>
          <a:ln w="12700">
            <a:solidFill>
              <a:srgbClr val="4E5A60">
                <a:alpha val="66000"/>
              </a:srgbClr>
            </a:solidFill>
          </a:ln>
        </p:spPr>
        <p:txBody>
          <a:bodyPr lIns="26789" tIns="26789" rIns="26789" bIns="26789" anchor="ctr"/>
          <a:lstStyle/>
          <a:p>
            <a:pPr algn="l" defTabSz="241121">
              <a:defRPr sz="1200">
                <a:latin typeface="+mn-lt"/>
                <a:ea typeface="+mn-ea"/>
                <a:cs typeface="+mn-cs"/>
                <a:sym typeface="Helvetica"/>
              </a:defRPr>
            </a:pPr>
            <a:endParaRPr sz="600"/>
          </a:p>
        </p:txBody>
      </p:sp>
      <p:sp>
        <p:nvSpPr>
          <p:cNvPr id="104" name="Shape 750"/>
          <p:cNvSpPr/>
          <p:nvPr/>
        </p:nvSpPr>
        <p:spPr>
          <a:xfrm>
            <a:off x="5160584" y="1789187"/>
            <a:ext cx="566789"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defRPr sz="1800"/>
            </a:pPr>
            <a:r>
              <a:rPr lang="ga-IE" sz="1200" b="1" dirty="0" smtClean="0">
                <a:solidFill>
                  <a:srgbClr val="5E6E75"/>
                </a:solidFill>
              </a:rPr>
              <a:t>500</a:t>
            </a:r>
            <a:endParaRPr sz="1200" b="1" dirty="0">
              <a:solidFill>
                <a:srgbClr val="5E6E75"/>
              </a:solidFill>
            </a:endParaRPr>
          </a:p>
        </p:txBody>
      </p:sp>
      <p:sp>
        <p:nvSpPr>
          <p:cNvPr id="105" name="Shape 754"/>
          <p:cNvSpPr/>
          <p:nvPr/>
        </p:nvSpPr>
        <p:spPr>
          <a:xfrm rot="16200000">
            <a:off x="3808634" y="1968022"/>
            <a:ext cx="560981" cy="223136"/>
          </a:xfrm>
          <a:prstGeom prst="rect">
            <a:avLst/>
          </a:prstGeom>
          <a:ln w="12700">
            <a:miter lim="400000"/>
          </a:ln>
          <a:extLst>
            <a:ext uri="{C572A759-6A51-4108-AA02-DFA0A04FC94B}">
              <ma14:wrappingTextBoxFlag xmlns:ma14="http://schemas.microsoft.com/office/mac/drawingml/2011/main" xmlns="" val="1"/>
            </a:ext>
          </a:extLst>
        </p:spPr>
        <p:txBody>
          <a:bodyPr wrap="none" lIns="34289" tIns="34289" rIns="34289" bIns="34289">
            <a:spAutoFit/>
          </a:bodyPr>
          <a:lstStyle>
            <a:lvl1pPr algn="l" defTabSz="830862">
              <a:defRPr sz="1400" b="1">
                <a:solidFill>
                  <a:srgbClr val="02B0D6"/>
                </a:solidFill>
              </a:defRPr>
            </a:lvl1pPr>
          </a:lstStyle>
          <a:p>
            <a:pPr lvl="0">
              <a:defRPr sz="1800" b="0">
                <a:solidFill>
                  <a:srgbClr val="000000"/>
                </a:solidFill>
              </a:defRPr>
            </a:pPr>
            <a:r>
              <a:rPr sz="1000" dirty="0"/>
              <a:t>Services</a:t>
            </a:r>
            <a:endParaRPr sz="700" dirty="0"/>
          </a:p>
        </p:txBody>
      </p:sp>
      <p:sp>
        <p:nvSpPr>
          <p:cNvPr id="106" name="Shape 756"/>
          <p:cNvSpPr/>
          <p:nvPr/>
        </p:nvSpPr>
        <p:spPr>
          <a:xfrm>
            <a:off x="4200819" y="1655161"/>
            <a:ext cx="940584" cy="225516"/>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lstStyle/>
          <a:p>
            <a:pPr algn="l" defTabSz="241121">
              <a:defRPr sz="1800"/>
            </a:pPr>
            <a:r>
              <a:rPr sz="600" dirty="0">
                <a:solidFill>
                  <a:srgbClr val="5E6E75"/>
                </a:solidFill>
                <a:latin typeface="Helvetica Neue Medium"/>
                <a:ea typeface="Helvetica Neue Medium"/>
                <a:cs typeface="Helvetica Neue Medium"/>
                <a:sym typeface="Helvetica Neue Medium"/>
              </a:rPr>
              <a:t>Data &amp; </a:t>
            </a:r>
            <a:r>
              <a:rPr sz="600" dirty="0" smtClean="0">
                <a:solidFill>
                  <a:srgbClr val="5E6E75"/>
                </a:solidFill>
                <a:latin typeface="Helvetica Neue Medium"/>
                <a:ea typeface="Helvetica Neue Medium"/>
                <a:cs typeface="Helvetica Neue Medium"/>
                <a:sym typeface="Helvetica Neue Medium"/>
              </a:rPr>
              <a:t>Session</a:t>
            </a:r>
            <a:r>
              <a:rPr lang="ga-IE" sz="600" dirty="0" smtClean="0">
                <a:solidFill>
                  <a:srgbClr val="5E6E75"/>
                </a:solidFill>
                <a:latin typeface="Helvetica Neue Medium"/>
                <a:ea typeface="Helvetica Neue Medium"/>
                <a:cs typeface="Helvetica Neue Medium"/>
                <a:sym typeface="Helvetica Neue Medium"/>
              </a:rPr>
              <a:t> </a:t>
            </a:r>
            <a:r>
              <a:rPr sz="600" dirty="0" smtClean="0">
                <a:solidFill>
                  <a:srgbClr val="5E6E75"/>
                </a:solidFill>
                <a:latin typeface="Helvetica Neue Medium"/>
                <a:ea typeface="Helvetica Neue Medium"/>
                <a:cs typeface="Helvetica Neue Medium"/>
                <a:sym typeface="Helvetica Neue Medium"/>
              </a:rPr>
              <a:t>Cache</a:t>
            </a:r>
            <a:endParaRPr sz="600" dirty="0">
              <a:solidFill>
                <a:srgbClr val="5E6E75"/>
              </a:solidFill>
              <a:latin typeface="Helvetica Neue Medium"/>
              <a:ea typeface="Helvetica Neue Medium"/>
              <a:cs typeface="Helvetica Neue Medium"/>
              <a:sym typeface="Helvetica Neue Medium"/>
            </a:endParaRPr>
          </a:p>
        </p:txBody>
      </p:sp>
      <p:grpSp>
        <p:nvGrpSpPr>
          <p:cNvPr id="107" name="Group 761"/>
          <p:cNvGrpSpPr/>
          <p:nvPr/>
        </p:nvGrpSpPr>
        <p:grpSpPr>
          <a:xfrm>
            <a:off x="4243516" y="1407597"/>
            <a:ext cx="360926" cy="319677"/>
            <a:chOff x="0" y="0"/>
            <a:chExt cx="684421" cy="606201"/>
          </a:xfrm>
        </p:grpSpPr>
        <p:sp>
          <p:nvSpPr>
            <p:cNvPr id="108" name="Shape 757"/>
            <p:cNvSpPr/>
            <p:nvPr/>
          </p:nvSpPr>
          <p:spPr>
            <a:xfrm>
              <a:off x="39189" y="25750"/>
              <a:ext cx="590357" cy="530547"/>
            </a:xfrm>
            <a:custGeom>
              <a:avLst/>
              <a:gdLst/>
              <a:ahLst/>
              <a:cxnLst>
                <a:cxn ang="0">
                  <a:pos x="wd2" y="hd2"/>
                </a:cxn>
                <a:cxn ang="5400000">
                  <a:pos x="wd2" y="hd2"/>
                </a:cxn>
                <a:cxn ang="10800000">
                  <a:pos x="wd2" y="hd2"/>
                </a:cxn>
                <a:cxn ang="16200000">
                  <a:pos x="wd2" y="hd2"/>
                </a:cxn>
              </a:cxnLst>
              <a:rect l="0" t="0" r="r" b="b"/>
              <a:pathLst>
                <a:path w="21600" h="21600" extrusionOk="0">
                  <a:moveTo>
                    <a:pt x="0" y="10903"/>
                  </a:moveTo>
                  <a:lnTo>
                    <a:pt x="5396" y="0"/>
                  </a:lnTo>
                  <a:lnTo>
                    <a:pt x="16209" y="60"/>
                  </a:lnTo>
                  <a:lnTo>
                    <a:pt x="21600" y="10847"/>
                  </a:lnTo>
                  <a:lnTo>
                    <a:pt x="16183" y="21573"/>
                  </a:lnTo>
                  <a:lnTo>
                    <a:pt x="5371" y="21600"/>
                  </a:lnTo>
                  <a:lnTo>
                    <a:pt x="0" y="10903"/>
                  </a:lnTo>
                  <a:close/>
                </a:path>
              </a:pathLst>
            </a:custGeom>
            <a:solidFill>
              <a:srgbClr val="FFFFFF">
                <a:alpha val="90000"/>
              </a:srgbClr>
            </a:solidFill>
            <a:ln w="12700" cap="flat">
              <a:noFill/>
              <a:miter lim="400000"/>
            </a:ln>
            <a:effectLst/>
          </p:spPr>
          <p:txBody>
            <a:bodyPr wrap="square" lIns="142875" tIns="142875" rIns="142875" bIns="142875" numCol="1" anchor="ctr">
              <a:noAutofit/>
            </a:bodyPr>
            <a:lstStyle/>
            <a:p>
              <a:pPr algn="l" defTabSz="241121">
                <a:defRPr sz="1200">
                  <a:latin typeface="+mn-lt"/>
                  <a:ea typeface="+mn-ea"/>
                  <a:cs typeface="+mn-cs"/>
                  <a:sym typeface="Helvetica"/>
                </a:defRPr>
              </a:pPr>
              <a:endParaRPr sz="600"/>
            </a:p>
          </p:txBody>
        </p:sp>
        <p:grpSp>
          <p:nvGrpSpPr>
            <p:cNvPr id="109" name="Group 760"/>
            <p:cNvGrpSpPr/>
            <p:nvPr/>
          </p:nvGrpSpPr>
          <p:grpSpPr>
            <a:xfrm>
              <a:off x="0" y="0"/>
              <a:ext cx="684422" cy="606202"/>
              <a:chOff x="0" y="0"/>
              <a:chExt cx="684421" cy="606201"/>
            </a:xfrm>
          </p:grpSpPr>
          <p:pic>
            <p:nvPicPr>
              <p:cNvPr id="110" name="image71.png"/>
              <p:cNvPicPr/>
              <p:nvPr/>
            </p:nvPicPr>
            <p:blipFill>
              <a:blip r:embed="rId2">
                <a:extLst/>
              </a:blip>
              <a:stretch>
                <a:fillRect/>
              </a:stretch>
            </p:blipFill>
            <p:spPr>
              <a:xfrm>
                <a:off x="170710" y="132914"/>
                <a:ext cx="327344" cy="327586"/>
              </a:xfrm>
              <a:prstGeom prst="rect">
                <a:avLst/>
              </a:prstGeom>
              <a:ln w="12700" cap="flat">
                <a:noFill/>
                <a:miter lim="400000"/>
              </a:ln>
              <a:effectLst/>
            </p:spPr>
          </p:pic>
          <p:pic>
            <p:nvPicPr>
              <p:cNvPr id="111" name="image27.png"/>
              <p:cNvPicPr/>
              <p:nvPr/>
            </p:nvPicPr>
            <p:blipFill>
              <a:blip r:embed="rId3">
                <a:extLst/>
              </a:blip>
              <a:stretch>
                <a:fillRect/>
              </a:stretch>
            </p:blipFill>
            <p:spPr>
              <a:xfrm>
                <a:off x="0" y="0"/>
                <a:ext cx="684422" cy="606202"/>
              </a:xfrm>
              <a:prstGeom prst="rect">
                <a:avLst/>
              </a:prstGeom>
              <a:ln w="12700" cap="flat">
                <a:noFill/>
                <a:miter lim="400000"/>
              </a:ln>
              <a:effectLst/>
            </p:spPr>
          </p:pic>
        </p:grpSp>
      </p:grpSp>
      <p:grpSp>
        <p:nvGrpSpPr>
          <p:cNvPr id="112" name="Group 764"/>
          <p:cNvGrpSpPr/>
          <p:nvPr/>
        </p:nvGrpSpPr>
        <p:grpSpPr>
          <a:xfrm>
            <a:off x="4586555" y="1399086"/>
            <a:ext cx="360926" cy="319677"/>
            <a:chOff x="0" y="0"/>
            <a:chExt cx="684421" cy="606201"/>
          </a:xfrm>
        </p:grpSpPr>
        <p:sp>
          <p:nvSpPr>
            <p:cNvPr id="113" name="Shape 762"/>
            <p:cNvSpPr/>
            <p:nvPr/>
          </p:nvSpPr>
          <p:spPr>
            <a:xfrm>
              <a:off x="39189" y="25750"/>
              <a:ext cx="590357" cy="530547"/>
            </a:xfrm>
            <a:custGeom>
              <a:avLst/>
              <a:gdLst/>
              <a:ahLst/>
              <a:cxnLst>
                <a:cxn ang="0">
                  <a:pos x="wd2" y="hd2"/>
                </a:cxn>
                <a:cxn ang="5400000">
                  <a:pos x="wd2" y="hd2"/>
                </a:cxn>
                <a:cxn ang="10800000">
                  <a:pos x="wd2" y="hd2"/>
                </a:cxn>
                <a:cxn ang="16200000">
                  <a:pos x="wd2" y="hd2"/>
                </a:cxn>
              </a:cxnLst>
              <a:rect l="0" t="0" r="r" b="b"/>
              <a:pathLst>
                <a:path w="21600" h="21600" extrusionOk="0">
                  <a:moveTo>
                    <a:pt x="0" y="10903"/>
                  </a:moveTo>
                  <a:lnTo>
                    <a:pt x="5396" y="0"/>
                  </a:lnTo>
                  <a:lnTo>
                    <a:pt x="16209" y="60"/>
                  </a:lnTo>
                  <a:lnTo>
                    <a:pt x="21600" y="10847"/>
                  </a:lnTo>
                  <a:lnTo>
                    <a:pt x="16183" y="21573"/>
                  </a:lnTo>
                  <a:lnTo>
                    <a:pt x="5371" y="21600"/>
                  </a:lnTo>
                  <a:lnTo>
                    <a:pt x="0" y="10903"/>
                  </a:lnTo>
                  <a:close/>
                </a:path>
              </a:pathLst>
            </a:custGeom>
            <a:solidFill>
              <a:srgbClr val="FFFFFF">
                <a:alpha val="90000"/>
              </a:srgbClr>
            </a:solidFill>
            <a:ln w="12700" cap="flat">
              <a:noFill/>
              <a:miter lim="400000"/>
            </a:ln>
            <a:effectLst/>
          </p:spPr>
          <p:txBody>
            <a:bodyPr wrap="square" lIns="142875" tIns="142875" rIns="142875" bIns="142875" numCol="1" anchor="ctr">
              <a:noAutofit/>
            </a:bodyPr>
            <a:lstStyle/>
            <a:p>
              <a:pPr algn="l" defTabSz="241121">
                <a:defRPr sz="1200">
                  <a:latin typeface="+mn-lt"/>
                  <a:ea typeface="+mn-ea"/>
                  <a:cs typeface="+mn-cs"/>
                  <a:sym typeface="Helvetica"/>
                </a:defRPr>
              </a:pPr>
              <a:endParaRPr sz="600"/>
            </a:p>
          </p:txBody>
        </p:sp>
        <p:pic>
          <p:nvPicPr>
            <p:cNvPr id="114" name="image27.png"/>
            <p:cNvPicPr/>
            <p:nvPr/>
          </p:nvPicPr>
          <p:blipFill>
            <a:blip r:embed="rId3">
              <a:extLst/>
            </a:blip>
            <a:stretch>
              <a:fillRect/>
            </a:stretch>
          </p:blipFill>
          <p:spPr>
            <a:xfrm>
              <a:off x="0" y="0"/>
              <a:ext cx="684422" cy="606202"/>
            </a:xfrm>
            <a:prstGeom prst="rect">
              <a:avLst/>
            </a:prstGeom>
            <a:ln w="12700" cap="flat">
              <a:noFill/>
              <a:miter lim="400000"/>
            </a:ln>
            <a:effectLst/>
          </p:spPr>
        </p:pic>
      </p:grpSp>
      <p:pic>
        <p:nvPicPr>
          <p:cNvPr id="115" name="image70.png"/>
          <p:cNvPicPr/>
          <p:nvPr/>
        </p:nvPicPr>
        <p:blipFill>
          <a:blip r:embed="rId4">
            <a:extLst/>
          </a:blip>
          <a:stretch>
            <a:fillRect/>
          </a:stretch>
        </p:blipFill>
        <p:spPr>
          <a:xfrm>
            <a:off x="4682409" y="1474334"/>
            <a:ext cx="169218" cy="169160"/>
          </a:xfrm>
          <a:prstGeom prst="rect">
            <a:avLst/>
          </a:prstGeom>
          <a:ln w="12700">
            <a:miter lim="400000"/>
          </a:ln>
        </p:spPr>
      </p:pic>
      <p:sp>
        <p:nvSpPr>
          <p:cNvPr id="116" name="Shape 750"/>
          <p:cNvSpPr/>
          <p:nvPr/>
        </p:nvSpPr>
        <p:spPr>
          <a:xfrm>
            <a:off x="5158106" y="1959921"/>
            <a:ext cx="566789" cy="176969"/>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l" defTabSz="241121">
              <a:spcBef>
                <a:spcPts val="1266"/>
              </a:spcBef>
              <a:defRPr sz="1800"/>
            </a:pPr>
            <a:r>
              <a:rPr lang="ga-IE" sz="700" dirty="0" smtClean="0">
                <a:solidFill>
                  <a:srgbClr val="5E6E75"/>
                </a:solidFill>
                <a:latin typeface="Helvetica Neue Light"/>
                <a:ea typeface="Helvetica Neue Light"/>
                <a:cs typeface="Helvetica Neue Light"/>
                <a:sym typeface="Helvetica Neue Light"/>
              </a:rPr>
              <a:t>API Calls</a:t>
            </a:r>
            <a:endParaRPr sz="700" dirty="0">
              <a:solidFill>
                <a:srgbClr val="5E6E75"/>
              </a:solidFill>
              <a:latin typeface="Helvetica Neue Light"/>
              <a:ea typeface="Helvetica Neue Light"/>
              <a:cs typeface="Helvetica Neue Light"/>
              <a:sym typeface="Helvetica Neue Light"/>
            </a:endParaRPr>
          </a:p>
        </p:txBody>
      </p:sp>
      <p:grpSp>
        <p:nvGrpSpPr>
          <p:cNvPr id="124" name="Group 107"/>
          <p:cNvGrpSpPr>
            <a:grpSpLocks/>
          </p:cNvGrpSpPr>
          <p:nvPr/>
        </p:nvGrpSpPr>
        <p:grpSpPr bwMode="auto">
          <a:xfrm>
            <a:off x="5223534" y="1432266"/>
            <a:ext cx="263917" cy="234322"/>
            <a:chOff x="0" y="0"/>
            <a:chExt cx="1027287" cy="905367"/>
          </a:xfrm>
        </p:grpSpPr>
        <p:pic>
          <p:nvPicPr>
            <p:cNvPr id="125" name="image88.png" descr="cloudmonitoring64"/>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20700" y="142952"/>
              <a:ext cx="609705" cy="6099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pic>
          <p:nvPicPr>
            <p:cNvPr id="126" name="image36.png" descr="C:\Users\Bryan\Desktop\blue rect.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0" y="0"/>
              <a:ext cx="1027288" cy="9053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grpSp>
      <p:sp>
        <p:nvSpPr>
          <p:cNvPr id="127" name="Shape 756"/>
          <p:cNvSpPr/>
          <p:nvPr/>
        </p:nvSpPr>
        <p:spPr>
          <a:xfrm>
            <a:off x="5200998" y="1620697"/>
            <a:ext cx="766750" cy="277087"/>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lstStyle/>
          <a:p>
            <a:pPr algn="l" defTabSz="241121">
              <a:defRPr sz="1800"/>
            </a:pPr>
            <a:r>
              <a:rPr lang="ga-IE" sz="600" dirty="0" smtClean="0">
                <a:solidFill>
                  <a:srgbClr val="5E6E75"/>
                </a:solidFill>
                <a:latin typeface="Helvetica Neue Medium"/>
                <a:ea typeface="Helvetica Neue Medium"/>
                <a:cs typeface="Helvetica Neue Medium"/>
                <a:sym typeface="Helvetica Neue Medium"/>
              </a:rPr>
              <a:t>API Management</a:t>
            </a:r>
            <a:endParaRPr sz="600" dirty="0">
              <a:solidFill>
                <a:srgbClr val="5E6E75"/>
              </a:solidFill>
              <a:latin typeface="Helvetica Neue Medium"/>
              <a:ea typeface="Helvetica Neue Medium"/>
              <a:cs typeface="Helvetica Neue Medium"/>
              <a:sym typeface="Helvetica Neue Medium"/>
            </a:endParaRPr>
          </a:p>
        </p:txBody>
      </p:sp>
      <p:sp>
        <p:nvSpPr>
          <p:cNvPr id="128" name="Shape 750"/>
          <p:cNvSpPr/>
          <p:nvPr/>
        </p:nvSpPr>
        <p:spPr>
          <a:xfrm>
            <a:off x="5552686" y="1985717"/>
            <a:ext cx="566789" cy="253914"/>
          </a:xfrm>
          <a:prstGeom prst="rect">
            <a:avLst/>
          </a:prstGeom>
          <a:ln w="12700">
            <a:miter lim="400000"/>
          </a:ln>
          <a:extLst>
            <a:ext uri="{C572A759-6A51-4108-AA02-DFA0A04FC94B}">
              <ma14:wrappingTextBoxFlag xmlns:ma14="http://schemas.microsoft.com/office/mac/drawingml/2011/main" xmlns="" val="1"/>
            </a:ext>
          </a:extLst>
        </p:spPr>
        <p:txBody>
          <a:bodyPr lIns="34289" tIns="34289" rIns="34289" bIns="34289">
            <a:spAutoFit/>
          </a:bodyPr>
          <a:lstStyle/>
          <a:p>
            <a:pPr algn="r" defTabSz="241121">
              <a:defRPr sz="1800"/>
            </a:pPr>
            <a:r>
              <a:rPr lang="ga-IE" sz="1200" b="1" dirty="0" smtClean="0">
                <a:solidFill>
                  <a:srgbClr val="5E6E75"/>
                </a:solidFill>
              </a:rPr>
              <a:t>250GB</a:t>
            </a:r>
            <a:endParaRPr sz="1200" b="1" dirty="0">
              <a:solidFill>
                <a:srgbClr val="5E6E75"/>
              </a:solidFill>
            </a:endParaRPr>
          </a:p>
        </p:txBody>
      </p:sp>
      <p:sp>
        <p:nvSpPr>
          <p:cNvPr id="129" name="Shape 750"/>
          <p:cNvSpPr/>
          <p:nvPr/>
        </p:nvSpPr>
        <p:spPr>
          <a:xfrm>
            <a:off x="5200998" y="2155094"/>
            <a:ext cx="904991" cy="176969"/>
          </a:xfrm>
          <a:prstGeom prst="rect">
            <a:avLst/>
          </a:prstGeom>
          <a:ln w="12700">
            <a:miter lim="400000"/>
          </a:ln>
          <a:extLst>
            <a:ext uri="{C572A759-6A51-4108-AA02-DFA0A04FC94B}">
              <ma14:wrappingTextBoxFlag xmlns:ma14="http://schemas.microsoft.com/office/mac/drawingml/2011/main" xmlns="" val="1"/>
            </a:ext>
          </a:extLst>
        </p:spPr>
        <p:txBody>
          <a:bodyPr wrap="square" lIns="34289" tIns="34289" rIns="34289" bIns="34289">
            <a:spAutoFit/>
          </a:bodyPr>
          <a:lstStyle/>
          <a:p>
            <a:pPr algn="r" defTabSz="241121">
              <a:spcBef>
                <a:spcPts val="1266"/>
              </a:spcBef>
              <a:defRPr sz="1800"/>
            </a:pPr>
            <a:r>
              <a:rPr lang="ga-IE" sz="700" dirty="0" smtClean="0">
                <a:solidFill>
                  <a:srgbClr val="5E6E75"/>
                </a:solidFill>
                <a:latin typeface="Helvetica Neue Light"/>
                <a:ea typeface="Helvetica Neue Light"/>
                <a:cs typeface="Helvetica Neue Light"/>
                <a:sym typeface="Helvetica Neue Light"/>
              </a:rPr>
              <a:t>Data Storage</a:t>
            </a:r>
            <a:endParaRPr sz="700" dirty="0">
              <a:solidFill>
                <a:srgbClr val="5E6E75"/>
              </a:solidFill>
              <a:latin typeface="Helvetica Neue Light"/>
              <a:ea typeface="Helvetica Neue Light"/>
              <a:cs typeface="Helvetica Neue Light"/>
              <a:sym typeface="Helvetica Neue Light"/>
            </a:endParaRPr>
          </a:p>
        </p:txBody>
      </p:sp>
      <p:sp>
        <p:nvSpPr>
          <p:cNvPr id="130" name="Shape 792"/>
          <p:cNvSpPr/>
          <p:nvPr/>
        </p:nvSpPr>
        <p:spPr>
          <a:xfrm>
            <a:off x="3822104" y="1236244"/>
            <a:ext cx="415491" cy="6463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91438" tIns="91438" rIns="91438" bIns="91438" numCol="1" anchor="t">
            <a:spAutoFit/>
          </a:bodyPr>
          <a:lstStyle>
            <a:lvl1pPr algn="l" defTabSz="830862">
              <a:defRPr sz="5600">
                <a:solidFill>
                  <a:srgbClr val="5F6E75">
                    <a:alpha val="28000"/>
                  </a:srgbClr>
                </a:solidFill>
                <a:latin typeface="Helvetica Neue Medium"/>
                <a:ea typeface="Helvetica Neue Medium"/>
                <a:cs typeface="Helvetica Neue Medium"/>
                <a:sym typeface="Helvetica Neue Medium"/>
              </a:defRPr>
            </a:lvl1pPr>
          </a:lstStyle>
          <a:p>
            <a:pPr lvl="0">
              <a:defRPr sz="1800">
                <a:solidFill>
                  <a:srgbClr val="000000"/>
                </a:solidFill>
              </a:defRPr>
            </a:pPr>
            <a:r>
              <a:rPr sz="3000" dirty="0"/>
              <a:t>+</a:t>
            </a:r>
          </a:p>
        </p:txBody>
      </p:sp>
    </p:spTree>
    <p:extLst>
      <p:ext uri="{BB962C8B-B14F-4D97-AF65-F5344CB8AC3E}">
        <p14:creationId xmlns:p14="http://schemas.microsoft.com/office/powerpoint/2010/main" val="1262386249"/>
      </p:ext>
    </p:extLst>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p:nvPr/>
        </p:nvSpPr>
        <p:spPr>
          <a:xfrm>
            <a:off x="2171195" y="1002491"/>
            <a:ext cx="3086327" cy="30777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gn="ctr" defTabSz="309562">
              <a:defRPr sz="3000">
                <a:solidFill>
                  <a:srgbClr val="FFFFFF"/>
                </a:solidFill>
                <a:latin typeface="HelvNeue Light for IBM"/>
                <a:ea typeface="HelvNeue Light for IBM"/>
                <a:cs typeface="HelvNeue Light for IBM"/>
                <a:sym typeface="HelvNeue Light for IBM"/>
              </a:defRPr>
            </a:lvl1pPr>
          </a:lstStyle>
          <a:p>
            <a:pPr lvl="0">
              <a:defRPr sz="1800">
                <a:solidFill>
                  <a:srgbClr val="000000"/>
                </a:solidFill>
              </a:defRPr>
            </a:pPr>
            <a:r>
              <a:rPr sz="1400" dirty="0">
                <a:solidFill>
                  <a:srgbClr val="FFFFFF"/>
                </a:solidFill>
              </a:rPr>
              <a:t>Innovation makes disruption possible.</a:t>
            </a:r>
          </a:p>
        </p:txBody>
      </p:sp>
      <p:sp>
        <p:nvSpPr>
          <p:cNvPr id="5" name="Shape 168"/>
          <p:cNvSpPr/>
          <p:nvPr/>
        </p:nvSpPr>
        <p:spPr>
          <a:xfrm>
            <a:off x="-2" y="-5882"/>
            <a:ext cx="9144001" cy="5149384"/>
          </a:xfrm>
          <a:prstGeom prst="rect">
            <a:avLst/>
          </a:prstGeom>
          <a:solidFill>
            <a:srgbClr val="062451">
              <a:alpha val="80000"/>
            </a:srgbClr>
          </a:solidFill>
          <a:ln w="12700">
            <a:miter lim="400000"/>
            <a:tailEnd type="triangle"/>
          </a:ln>
        </p:spPr>
        <p:txBody>
          <a:bodyPr lIns="60959" tIns="60959" rIns="60959" bIns="60959" anchor="ctr"/>
          <a:lstStyle/>
          <a:p>
            <a:pPr lvl="0" algn="ctr" defTabSz="457200">
              <a:defRPr sz="4200">
                <a:solidFill>
                  <a:srgbClr val="FFFFFF"/>
                </a:solidFill>
                <a:latin typeface="+mj-lt"/>
                <a:ea typeface="+mj-ea"/>
                <a:cs typeface="+mj-cs"/>
                <a:sym typeface="Helvetica"/>
              </a:defRPr>
            </a:pPr>
            <a:endParaRPr/>
          </a:p>
        </p:txBody>
      </p:sp>
      <p:sp>
        <p:nvSpPr>
          <p:cNvPr id="6" name="Shape 169"/>
          <p:cNvSpPr/>
          <p:nvPr/>
        </p:nvSpPr>
        <p:spPr>
          <a:xfrm>
            <a:off x="295796" y="1871548"/>
            <a:ext cx="5047177" cy="1169551"/>
          </a:xfrm>
          <a:prstGeom prst="rect">
            <a:avLst/>
          </a:prstGeom>
          <a:noFill/>
          <a:ln w="12700">
            <a:miter lim="400000"/>
          </a:ln>
          <a:extLst>
            <a:ext uri="{C572A759-6A51-4108-AA02-DFA0A04FC94B}">
              <ma14:wrappingTextBoxFlag xmlns:ma14="http://schemas.microsoft.com/office/mac/drawingml/2011/main" xmlns="" val="1"/>
            </a:ext>
          </a:extLst>
        </p:spPr>
        <p:txBody>
          <a:bodyPr wrap="square" lIns="0" tIns="0" rIns="0" bIns="0">
            <a:spAutoFit/>
          </a:bodyPr>
          <a:lstStyle/>
          <a:p>
            <a:pPr lvl="0" defTabSz="457200"/>
            <a:endParaRPr sz="1200" b="1" dirty="0">
              <a:solidFill>
                <a:srgbClr val="1976D2"/>
              </a:solidFill>
              <a:latin typeface="+mj-lt"/>
              <a:ea typeface="+mj-ea"/>
              <a:cs typeface="+mj-cs"/>
              <a:sym typeface="Helvetica"/>
            </a:endParaRPr>
          </a:p>
          <a:p>
            <a:pPr lvl="0" defTabSz="457200"/>
            <a:endParaRPr sz="400" dirty="0">
              <a:solidFill>
                <a:srgbClr val="1976D2"/>
              </a:solidFill>
              <a:latin typeface="+mj-lt"/>
              <a:ea typeface="+mj-ea"/>
              <a:cs typeface="+mj-cs"/>
              <a:sym typeface="Helvetica"/>
            </a:endParaRPr>
          </a:p>
          <a:p>
            <a:pPr lvl="0" defTabSz="457200"/>
            <a:r>
              <a:rPr lang="en-US" sz="3200" b="1" dirty="0" smtClean="0">
                <a:solidFill>
                  <a:srgbClr val="FFFFFF"/>
                </a:solidFill>
                <a:latin typeface="Helvetica"/>
                <a:ea typeface="+mj-ea"/>
                <a:cs typeface="Helvetica"/>
                <a:sym typeface="Helvetica"/>
              </a:rPr>
              <a:t>Bluemix </a:t>
            </a:r>
            <a:r>
              <a:rPr lang="en-US" sz="3200" b="1" dirty="0" smtClean="0">
                <a:solidFill>
                  <a:srgbClr val="3ABB9F"/>
                </a:solidFill>
                <a:latin typeface="Helvetica"/>
                <a:ea typeface="+mj-ea"/>
                <a:cs typeface="Helvetica"/>
                <a:sym typeface="Helvetica"/>
              </a:rPr>
              <a:t>helps</a:t>
            </a:r>
          </a:p>
          <a:p>
            <a:pPr lvl="0" defTabSz="457200"/>
            <a:r>
              <a:rPr lang="en-US" sz="2800" dirty="0" smtClean="0">
                <a:solidFill>
                  <a:srgbClr val="FFFFFF"/>
                </a:solidFill>
                <a:latin typeface="Helvetica"/>
                <a:ea typeface="+mj-ea"/>
                <a:cs typeface="Helvetica"/>
                <a:sym typeface="Helvetica"/>
              </a:rPr>
              <a:t>So your never alone</a:t>
            </a:r>
            <a:endParaRPr sz="2800" dirty="0">
              <a:solidFill>
                <a:srgbClr val="FFFFFF"/>
              </a:solidFill>
              <a:latin typeface="Helvetica"/>
              <a:ea typeface="+mj-ea"/>
              <a:cs typeface="Helvetica"/>
              <a:sym typeface="Helvetica"/>
            </a:endParaRPr>
          </a:p>
        </p:txBody>
      </p:sp>
    </p:spTree>
    <p:extLst>
      <p:ext uri="{BB962C8B-B14F-4D97-AF65-F5344CB8AC3E}">
        <p14:creationId xmlns:p14="http://schemas.microsoft.com/office/powerpoint/2010/main" val="210816077"/>
      </p:ext>
    </p:extLst>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Shape 273"/>
          <p:cNvSpPr/>
          <p:nvPr/>
        </p:nvSpPr>
        <p:spPr>
          <a:xfrm>
            <a:off x="-1" y="4"/>
            <a:ext cx="9168010" cy="5143501"/>
          </a:xfrm>
          <a:prstGeom prst="rect">
            <a:avLst/>
          </a:prstGeom>
          <a:solidFill>
            <a:srgbClr val="D9D9D9"/>
          </a:solidFill>
          <a:ln w="12700">
            <a:miter lim="400000"/>
            <a:tailEnd type="triangle"/>
          </a:ln>
        </p:spPr>
        <p:txBody>
          <a:bodyPr lIns="60959" tIns="60959" rIns="60959" bIns="60959" anchor="ctr"/>
          <a:lstStyle/>
          <a:p>
            <a:pPr lvl="0" algn="ctr" defTabSz="457200">
              <a:defRPr sz="2400">
                <a:solidFill>
                  <a:srgbClr val="FFFFFF"/>
                </a:solidFill>
                <a:latin typeface="Calibri"/>
                <a:ea typeface="Calibri"/>
                <a:cs typeface="Calibri"/>
                <a:sym typeface="Calibri"/>
              </a:defRPr>
            </a:pPr>
            <a:endParaRPr/>
          </a:p>
        </p:txBody>
      </p:sp>
      <p:sp>
        <p:nvSpPr>
          <p:cNvPr id="274" name="Shape 274"/>
          <p:cNvSpPr/>
          <p:nvPr/>
        </p:nvSpPr>
        <p:spPr>
          <a:xfrm>
            <a:off x="-1" y="5"/>
            <a:ext cx="9168010" cy="5148971"/>
          </a:xfrm>
          <a:prstGeom prst="rect">
            <a:avLst/>
          </a:prstGeom>
          <a:solidFill>
            <a:srgbClr val="062451">
              <a:alpha val="66000"/>
            </a:srgbClr>
          </a:solidFill>
          <a:ln w="12700">
            <a:miter lim="400000"/>
            <a:tailEnd type="triangle"/>
          </a:ln>
        </p:spPr>
        <p:txBody>
          <a:bodyPr lIns="60959" tIns="60959" rIns="60959" bIns="60959" anchor="ctr"/>
          <a:lstStyle/>
          <a:p>
            <a:pPr lvl="0" algn="ctr" defTabSz="457200">
              <a:defRPr sz="4200">
                <a:solidFill>
                  <a:srgbClr val="FFFFFF"/>
                </a:solidFill>
                <a:latin typeface="+mj-lt"/>
                <a:ea typeface="+mj-ea"/>
                <a:cs typeface="+mj-cs"/>
                <a:sym typeface="Helvetica"/>
              </a:defRPr>
            </a:pPr>
            <a:endParaRPr/>
          </a:p>
        </p:txBody>
      </p:sp>
      <p:sp>
        <p:nvSpPr>
          <p:cNvPr id="275" name="Shape 275"/>
          <p:cNvSpPr/>
          <p:nvPr/>
        </p:nvSpPr>
        <p:spPr>
          <a:xfrm>
            <a:off x="-242533" y="1910976"/>
            <a:ext cx="9629070" cy="1526570"/>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nchor="ctr">
            <a:spAutoFit/>
          </a:bodyPr>
          <a:lstStyle/>
          <a:p>
            <a:pPr lvl="0" algn="ctr" defTabSz="457200">
              <a:lnSpc>
                <a:spcPct val="140000"/>
              </a:lnSpc>
            </a:pPr>
            <a:r>
              <a:rPr sz="4800" b="1">
                <a:solidFill>
                  <a:srgbClr val="FFFFFF"/>
                </a:solidFill>
                <a:latin typeface="+mj-lt"/>
                <a:ea typeface="+mj-ea"/>
                <a:cs typeface="+mj-cs"/>
                <a:sym typeface="Helvetica"/>
              </a:rPr>
              <a:t>THANK YOU</a:t>
            </a:r>
            <a:endParaRPr sz="900" b="1">
              <a:solidFill>
                <a:srgbClr val="FFFFFF"/>
              </a:solidFill>
              <a:latin typeface="+mj-lt"/>
              <a:ea typeface="+mj-ea"/>
              <a:cs typeface="+mj-cs"/>
              <a:sym typeface="Helvetica"/>
            </a:endParaRPr>
          </a:p>
          <a:p>
            <a:pPr lvl="0" algn="ctr" defTabSz="457200"/>
            <a:r>
              <a:rPr sz="2400">
                <a:solidFill>
                  <a:srgbClr val="FFFFFF"/>
                </a:solidFill>
                <a:latin typeface="+mj-lt"/>
                <a:ea typeface="+mj-ea"/>
                <a:cs typeface="+mj-cs"/>
                <a:sym typeface="Helvetica"/>
              </a:rPr>
              <a:t>QUESTIONS?</a:t>
            </a:r>
          </a:p>
        </p:txBody>
      </p:sp>
      <p:sp>
        <p:nvSpPr>
          <p:cNvPr id="276" name="Shape 276"/>
          <p:cNvSpPr/>
          <p:nvPr/>
        </p:nvSpPr>
        <p:spPr>
          <a:xfrm>
            <a:off x="3949189" y="962868"/>
            <a:ext cx="1215656" cy="909917"/>
          </a:xfrm>
          <a:custGeom>
            <a:avLst/>
            <a:gdLst/>
            <a:ahLst/>
            <a:cxnLst>
              <a:cxn ang="0">
                <a:pos x="wd2" y="hd2"/>
              </a:cxn>
              <a:cxn ang="5400000">
                <a:pos x="wd2" y="hd2"/>
              </a:cxn>
              <a:cxn ang="10800000">
                <a:pos x="wd2" y="hd2"/>
              </a:cxn>
              <a:cxn ang="16200000">
                <a:pos x="wd2" y="hd2"/>
              </a:cxn>
            </a:cxnLst>
            <a:rect l="0" t="0" r="r" b="b"/>
            <a:pathLst>
              <a:path w="21080" h="21600" extrusionOk="0">
                <a:moveTo>
                  <a:pt x="3638" y="12143"/>
                </a:moveTo>
                <a:cubicBezTo>
                  <a:pt x="0" y="21600"/>
                  <a:pt x="0" y="21600"/>
                  <a:pt x="0" y="21600"/>
                </a:cubicBezTo>
                <a:cubicBezTo>
                  <a:pt x="9322" y="17864"/>
                  <a:pt x="9322" y="17864"/>
                  <a:pt x="9322" y="17864"/>
                </a:cubicBezTo>
                <a:cubicBezTo>
                  <a:pt x="9095" y="17864"/>
                  <a:pt x="8981" y="17864"/>
                  <a:pt x="8754" y="17864"/>
                </a:cubicBezTo>
                <a:cubicBezTo>
                  <a:pt x="5912" y="17864"/>
                  <a:pt x="3297" y="15062"/>
                  <a:pt x="3638" y="12143"/>
                </a:cubicBezTo>
                <a:close/>
                <a:moveTo>
                  <a:pt x="1705" y="19849"/>
                </a:moveTo>
                <a:cubicBezTo>
                  <a:pt x="3411" y="15412"/>
                  <a:pt x="3411" y="15412"/>
                  <a:pt x="3411" y="15412"/>
                </a:cubicBezTo>
                <a:cubicBezTo>
                  <a:pt x="3638" y="15879"/>
                  <a:pt x="3979" y="16346"/>
                  <a:pt x="4320" y="16696"/>
                </a:cubicBezTo>
                <a:cubicBezTo>
                  <a:pt x="4775" y="17280"/>
                  <a:pt x="5343" y="17747"/>
                  <a:pt x="6025" y="18097"/>
                </a:cubicBezTo>
                <a:lnTo>
                  <a:pt x="1705" y="19849"/>
                </a:lnTo>
                <a:close/>
                <a:moveTo>
                  <a:pt x="12846" y="11792"/>
                </a:moveTo>
                <a:cubicBezTo>
                  <a:pt x="13187" y="11792"/>
                  <a:pt x="13415" y="11559"/>
                  <a:pt x="13415" y="11325"/>
                </a:cubicBezTo>
                <a:cubicBezTo>
                  <a:pt x="13415" y="11092"/>
                  <a:pt x="13187" y="10858"/>
                  <a:pt x="12846" y="10858"/>
                </a:cubicBezTo>
                <a:cubicBezTo>
                  <a:pt x="12619" y="10858"/>
                  <a:pt x="12392" y="11092"/>
                  <a:pt x="12392" y="11325"/>
                </a:cubicBezTo>
                <a:cubicBezTo>
                  <a:pt x="12392" y="11559"/>
                  <a:pt x="12619" y="11792"/>
                  <a:pt x="12846" y="11792"/>
                </a:cubicBezTo>
                <a:close/>
                <a:moveTo>
                  <a:pt x="20918" y="117"/>
                </a:moveTo>
                <a:cubicBezTo>
                  <a:pt x="20804" y="0"/>
                  <a:pt x="20463" y="0"/>
                  <a:pt x="20122" y="0"/>
                </a:cubicBezTo>
                <a:cubicBezTo>
                  <a:pt x="18076" y="0"/>
                  <a:pt x="12846" y="1518"/>
                  <a:pt x="10004" y="4437"/>
                </a:cubicBezTo>
                <a:cubicBezTo>
                  <a:pt x="9322" y="5137"/>
                  <a:pt x="7048" y="7239"/>
                  <a:pt x="6594" y="7939"/>
                </a:cubicBezTo>
                <a:cubicBezTo>
                  <a:pt x="4888" y="8406"/>
                  <a:pt x="2501" y="9341"/>
                  <a:pt x="1137" y="10625"/>
                </a:cubicBezTo>
                <a:cubicBezTo>
                  <a:pt x="1137" y="10625"/>
                  <a:pt x="2842" y="10625"/>
                  <a:pt x="4775" y="12026"/>
                </a:cubicBezTo>
                <a:cubicBezTo>
                  <a:pt x="4547" y="13194"/>
                  <a:pt x="4888" y="14478"/>
                  <a:pt x="5912" y="15529"/>
                </a:cubicBezTo>
                <a:cubicBezTo>
                  <a:pt x="6707" y="16346"/>
                  <a:pt x="7617" y="16813"/>
                  <a:pt x="8526" y="16813"/>
                </a:cubicBezTo>
                <a:cubicBezTo>
                  <a:pt x="8867" y="16813"/>
                  <a:pt x="9095" y="16696"/>
                  <a:pt x="9322" y="16696"/>
                </a:cubicBezTo>
                <a:cubicBezTo>
                  <a:pt x="10686" y="18681"/>
                  <a:pt x="10686" y="20432"/>
                  <a:pt x="10686" y="20432"/>
                </a:cubicBezTo>
                <a:cubicBezTo>
                  <a:pt x="11937" y="19031"/>
                  <a:pt x="12846" y="16579"/>
                  <a:pt x="13301" y="14828"/>
                </a:cubicBezTo>
                <a:cubicBezTo>
                  <a:pt x="14097" y="14361"/>
                  <a:pt x="16029" y="12026"/>
                  <a:pt x="16712" y="11325"/>
                </a:cubicBezTo>
                <a:cubicBezTo>
                  <a:pt x="20122" y="7939"/>
                  <a:pt x="21600" y="817"/>
                  <a:pt x="20918" y="117"/>
                </a:cubicBezTo>
                <a:close/>
                <a:moveTo>
                  <a:pt x="12392" y="14595"/>
                </a:moveTo>
                <a:cubicBezTo>
                  <a:pt x="12051" y="15879"/>
                  <a:pt x="11596" y="17163"/>
                  <a:pt x="11141" y="18097"/>
                </a:cubicBezTo>
                <a:cubicBezTo>
                  <a:pt x="10914" y="17514"/>
                  <a:pt x="10573" y="16813"/>
                  <a:pt x="10118" y="16112"/>
                </a:cubicBezTo>
                <a:cubicBezTo>
                  <a:pt x="10004" y="15879"/>
                  <a:pt x="9663" y="15645"/>
                  <a:pt x="9322" y="15645"/>
                </a:cubicBezTo>
                <a:cubicBezTo>
                  <a:pt x="9322" y="15645"/>
                  <a:pt x="9208" y="15645"/>
                  <a:pt x="9095" y="15762"/>
                </a:cubicBezTo>
                <a:cubicBezTo>
                  <a:pt x="8981" y="15762"/>
                  <a:pt x="8754" y="15762"/>
                  <a:pt x="8526" y="15762"/>
                </a:cubicBezTo>
                <a:cubicBezTo>
                  <a:pt x="7844" y="15762"/>
                  <a:pt x="7162" y="15412"/>
                  <a:pt x="6594" y="14828"/>
                </a:cubicBezTo>
                <a:cubicBezTo>
                  <a:pt x="5798" y="14128"/>
                  <a:pt x="5457" y="13194"/>
                  <a:pt x="5684" y="12259"/>
                </a:cubicBezTo>
                <a:cubicBezTo>
                  <a:pt x="5798" y="11792"/>
                  <a:pt x="5684" y="11442"/>
                  <a:pt x="5343" y="11209"/>
                </a:cubicBezTo>
                <a:cubicBezTo>
                  <a:pt x="4661" y="10742"/>
                  <a:pt x="3979" y="10391"/>
                  <a:pt x="3411" y="10158"/>
                </a:cubicBezTo>
                <a:cubicBezTo>
                  <a:pt x="4320" y="9691"/>
                  <a:pt x="5571" y="9224"/>
                  <a:pt x="6821" y="8874"/>
                </a:cubicBezTo>
                <a:cubicBezTo>
                  <a:pt x="6821" y="8874"/>
                  <a:pt x="6821" y="8874"/>
                  <a:pt x="6935" y="8757"/>
                </a:cubicBezTo>
                <a:cubicBezTo>
                  <a:pt x="12505" y="14478"/>
                  <a:pt x="12505" y="14478"/>
                  <a:pt x="12505" y="14478"/>
                </a:cubicBezTo>
                <a:cubicBezTo>
                  <a:pt x="12505" y="14595"/>
                  <a:pt x="12392" y="14595"/>
                  <a:pt x="12392" y="14595"/>
                </a:cubicBezTo>
                <a:close/>
                <a:moveTo>
                  <a:pt x="16029" y="10625"/>
                </a:moveTo>
                <a:cubicBezTo>
                  <a:pt x="15916" y="10858"/>
                  <a:pt x="15575" y="11209"/>
                  <a:pt x="15234" y="11559"/>
                </a:cubicBezTo>
                <a:cubicBezTo>
                  <a:pt x="14665" y="12259"/>
                  <a:pt x="13642" y="13194"/>
                  <a:pt x="13074" y="13777"/>
                </a:cubicBezTo>
                <a:cubicBezTo>
                  <a:pt x="7617" y="8173"/>
                  <a:pt x="7617" y="8173"/>
                  <a:pt x="7617" y="8173"/>
                </a:cubicBezTo>
                <a:cubicBezTo>
                  <a:pt x="8185" y="7589"/>
                  <a:pt x="9095" y="6538"/>
                  <a:pt x="9777" y="5955"/>
                </a:cubicBezTo>
                <a:cubicBezTo>
                  <a:pt x="10118" y="5604"/>
                  <a:pt x="10459" y="5254"/>
                  <a:pt x="10686" y="5137"/>
                </a:cubicBezTo>
                <a:cubicBezTo>
                  <a:pt x="13187" y="2452"/>
                  <a:pt x="18189" y="934"/>
                  <a:pt x="20122" y="934"/>
                </a:cubicBezTo>
                <a:cubicBezTo>
                  <a:pt x="20122" y="2569"/>
                  <a:pt x="18758" y="7939"/>
                  <a:pt x="16029" y="10625"/>
                </a:cubicBezTo>
                <a:close/>
                <a:moveTo>
                  <a:pt x="10004" y="7823"/>
                </a:moveTo>
                <a:cubicBezTo>
                  <a:pt x="9777" y="7823"/>
                  <a:pt x="9549" y="8056"/>
                  <a:pt x="9549" y="8406"/>
                </a:cubicBezTo>
                <a:cubicBezTo>
                  <a:pt x="9549" y="8640"/>
                  <a:pt x="9777" y="8874"/>
                  <a:pt x="10004" y="8874"/>
                </a:cubicBezTo>
                <a:cubicBezTo>
                  <a:pt x="10232" y="8874"/>
                  <a:pt x="10459" y="8640"/>
                  <a:pt x="10459" y="8406"/>
                </a:cubicBezTo>
                <a:cubicBezTo>
                  <a:pt x="10459" y="8056"/>
                  <a:pt x="10232" y="7823"/>
                  <a:pt x="10004" y="7823"/>
                </a:cubicBezTo>
                <a:close/>
                <a:moveTo>
                  <a:pt x="15802" y="6889"/>
                </a:moveTo>
                <a:cubicBezTo>
                  <a:pt x="16598" y="6889"/>
                  <a:pt x="17166" y="6188"/>
                  <a:pt x="17166" y="5371"/>
                </a:cubicBezTo>
                <a:cubicBezTo>
                  <a:pt x="17166" y="4554"/>
                  <a:pt x="16598" y="3970"/>
                  <a:pt x="15802" y="3970"/>
                </a:cubicBezTo>
                <a:cubicBezTo>
                  <a:pt x="15006" y="3970"/>
                  <a:pt x="14324" y="4554"/>
                  <a:pt x="14324" y="5371"/>
                </a:cubicBezTo>
                <a:cubicBezTo>
                  <a:pt x="14324" y="6188"/>
                  <a:pt x="15006" y="6889"/>
                  <a:pt x="15802" y="6889"/>
                </a:cubicBezTo>
                <a:close/>
                <a:moveTo>
                  <a:pt x="15802" y="4904"/>
                </a:moveTo>
                <a:cubicBezTo>
                  <a:pt x="16029" y="4904"/>
                  <a:pt x="16257" y="5137"/>
                  <a:pt x="16257" y="5371"/>
                </a:cubicBezTo>
                <a:cubicBezTo>
                  <a:pt x="16257" y="5721"/>
                  <a:pt x="16029" y="5838"/>
                  <a:pt x="15802" y="5838"/>
                </a:cubicBezTo>
                <a:cubicBezTo>
                  <a:pt x="15461" y="5838"/>
                  <a:pt x="15347" y="5721"/>
                  <a:pt x="15347" y="5371"/>
                </a:cubicBezTo>
                <a:cubicBezTo>
                  <a:pt x="15347" y="5137"/>
                  <a:pt x="15461" y="4904"/>
                  <a:pt x="15802" y="4904"/>
                </a:cubicBezTo>
                <a:close/>
                <a:moveTo>
                  <a:pt x="11482" y="10275"/>
                </a:moveTo>
                <a:cubicBezTo>
                  <a:pt x="11709" y="10275"/>
                  <a:pt x="11937" y="10158"/>
                  <a:pt x="11937" y="9808"/>
                </a:cubicBezTo>
                <a:cubicBezTo>
                  <a:pt x="11937" y="9574"/>
                  <a:pt x="11709" y="9341"/>
                  <a:pt x="11482" y="9341"/>
                </a:cubicBezTo>
                <a:cubicBezTo>
                  <a:pt x="11141" y="9341"/>
                  <a:pt x="11027" y="9574"/>
                  <a:pt x="11027" y="9808"/>
                </a:cubicBezTo>
                <a:cubicBezTo>
                  <a:pt x="11027" y="10158"/>
                  <a:pt x="11141" y="10275"/>
                  <a:pt x="11482" y="10275"/>
                </a:cubicBezTo>
                <a:close/>
              </a:path>
            </a:pathLst>
          </a:custGeom>
          <a:solidFill>
            <a:srgbClr val="FFFFFF"/>
          </a:solidFill>
          <a:ln w="12700">
            <a:miter lim="400000"/>
            <a:tailEnd type="triangle"/>
          </a:ln>
        </p:spPr>
        <p:txBody>
          <a:bodyPr lIns="60959" tIns="60959" rIns="60959" bIns="60959"/>
          <a:lstStyle/>
          <a:p>
            <a:pPr lvl="0" defTabSz="457200">
              <a:defRPr sz="1600">
                <a:latin typeface="Calibri"/>
                <a:ea typeface="Calibri"/>
                <a:cs typeface="Calibri"/>
                <a:sym typeface="Calibri"/>
              </a:defRPr>
            </a:pPr>
            <a:endParaRPr/>
          </a:p>
        </p:txBody>
      </p:sp>
      <p:pic>
        <p:nvPicPr>
          <p:cNvPr id="4" name="Picture 3"/>
          <p:cNvPicPr>
            <a:picLocks noChangeAspect="1"/>
          </p:cNvPicPr>
          <p:nvPr/>
        </p:nvPicPr>
        <p:blipFill>
          <a:blip r:embed="rId3"/>
          <a:stretch>
            <a:fillRect/>
          </a:stretch>
        </p:blipFill>
        <p:spPr>
          <a:xfrm>
            <a:off x="213651" y="226236"/>
            <a:ext cx="482291" cy="482291"/>
          </a:xfrm>
          <a:prstGeom prst="rect">
            <a:avLst/>
          </a:prstGeom>
        </p:spPr>
      </p:pic>
      <p:pic>
        <p:nvPicPr>
          <p:cNvPr id="5" name="Picture 4"/>
          <p:cNvPicPr>
            <a:picLocks noChangeAspect="1"/>
          </p:cNvPicPr>
          <p:nvPr/>
        </p:nvPicPr>
        <p:blipFill>
          <a:blip r:embed="rId4"/>
          <a:stretch>
            <a:fillRect/>
          </a:stretch>
        </p:blipFill>
        <p:spPr>
          <a:xfrm>
            <a:off x="5389492" y="4170947"/>
            <a:ext cx="758658" cy="758658"/>
          </a:xfrm>
          <a:prstGeom prst="rect">
            <a:avLst/>
          </a:prstGeom>
        </p:spPr>
      </p:pic>
      <p:pic>
        <p:nvPicPr>
          <p:cNvPr id="6" name="Picture 5"/>
          <p:cNvPicPr>
            <a:picLocks noChangeAspect="1"/>
          </p:cNvPicPr>
          <p:nvPr/>
        </p:nvPicPr>
        <p:blipFill>
          <a:blip r:embed="rId5"/>
          <a:stretch>
            <a:fillRect/>
          </a:stretch>
        </p:blipFill>
        <p:spPr>
          <a:xfrm>
            <a:off x="6176892" y="4170947"/>
            <a:ext cx="758658" cy="758658"/>
          </a:xfrm>
          <a:prstGeom prst="rect">
            <a:avLst/>
          </a:prstGeom>
        </p:spPr>
      </p:pic>
      <p:pic>
        <p:nvPicPr>
          <p:cNvPr id="7" name="Picture 6"/>
          <p:cNvPicPr>
            <a:picLocks noChangeAspect="1"/>
          </p:cNvPicPr>
          <p:nvPr/>
        </p:nvPicPr>
        <p:blipFill>
          <a:blip r:embed="rId6"/>
          <a:stretch>
            <a:fillRect/>
          </a:stretch>
        </p:blipFill>
        <p:spPr>
          <a:xfrm>
            <a:off x="6932212" y="4170947"/>
            <a:ext cx="758658" cy="758658"/>
          </a:xfrm>
          <a:prstGeom prst="rect">
            <a:avLst/>
          </a:prstGeom>
        </p:spPr>
      </p:pic>
      <p:pic>
        <p:nvPicPr>
          <p:cNvPr id="8" name="Picture 7"/>
          <p:cNvPicPr>
            <a:picLocks noChangeAspect="1"/>
          </p:cNvPicPr>
          <p:nvPr/>
        </p:nvPicPr>
        <p:blipFill>
          <a:blip r:embed="rId7"/>
          <a:stretch>
            <a:fillRect/>
          </a:stretch>
        </p:blipFill>
        <p:spPr>
          <a:xfrm>
            <a:off x="7740332" y="4224420"/>
            <a:ext cx="642358" cy="642358"/>
          </a:xfrm>
          <a:prstGeom prst="rect">
            <a:avLst/>
          </a:prstGeom>
        </p:spPr>
      </p:pic>
      <p:pic>
        <p:nvPicPr>
          <p:cNvPr id="9" name="Picture 8"/>
          <p:cNvPicPr>
            <a:picLocks noChangeAspect="1"/>
          </p:cNvPicPr>
          <p:nvPr/>
        </p:nvPicPr>
        <p:blipFill>
          <a:blip r:embed="rId8"/>
          <a:stretch>
            <a:fillRect/>
          </a:stretch>
        </p:blipFill>
        <p:spPr>
          <a:xfrm>
            <a:off x="8406365" y="4197684"/>
            <a:ext cx="708172" cy="708172"/>
          </a:xfrm>
          <a:prstGeom prst="rect">
            <a:avLst/>
          </a:prstGeom>
        </p:spPr>
      </p:pic>
      <p:sp>
        <p:nvSpPr>
          <p:cNvPr id="12" name="Shape 93"/>
          <p:cNvSpPr/>
          <p:nvPr/>
        </p:nvSpPr>
        <p:spPr>
          <a:xfrm>
            <a:off x="722398" y="437932"/>
            <a:ext cx="8477143" cy="310618"/>
          </a:xfrm>
          <a:prstGeom prst="rect">
            <a:avLst/>
          </a:prstGeom>
          <a:ln w="12700">
            <a:miter lim="400000"/>
          </a:ln>
          <a:extLst>
            <a:ext uri="{C572A759-6A51-4108-AA02-DFA0A04FC94B}">
              <ma14:wrappingTextBoxFlag xmlns:ma14="http://schemas.microsoft.com/office/mac/drawingml/2011/main" xmlns="" val="1"/>
            </a:ext>
          </a:extLst>
        </p:spPr>
        <p:txBody>
          <a:bodyPr lIns="31887" tIns="31887" rIns="31887" bIns="31887" anchor="ctr">
            <a:spAutoFit/>
          </a:bodyPr>
          <a:lstStyle/>
          <a:p>
            <a:pPr lvl="0" algn="l">
              <a:defRPr sz="1800"/>
            </a:pPr>
            <a:r>
              <a:rPr sz="1600" dirty="0">
                <a:solidFill>
                  <a:srgbClr val="FFFFFF"/>
                </a:solidFill>
                <a:latin typeface="Helvetica Neue Thin"/>
                <a:ea typeface="Helvetica Neue Thin"/>
                <a:cs typeface="Helvetica Neue Thin"/>
                <a:sym typeface="Helvetica Neue Thin"/>
              </a:rPr>
              <a:t>IBM</a:t>
            </a:r>
            <a:r>
              <a:rPr sz="1600" b="1" dirty="0">
                <a:solidFill>
                  <a:srgbClr val="FFFFFF"/>
                </a:solidFill>
                <a:latin typeface="Helvetica Neue"/>
                <a:ea typeface="Helvetica Neue"/>
                <a:cs typeface="Helvetica Neue"/>
                <a:sym typeface="Helvetica Neue"/>
              </a:rPr>
              <a:t> Bluemix</a:t>
            </a:r>
          </a:p>
        </p:txBody>
      </p:sp>
    </p:spTree>
    <p:extLst>
      <p:ext uri="{BB962C8B-B14F-4D97-AF65-F5344CB8AC3E}">
        <p14:creationId xmlns:p14="http://schemas.microsoft.com/office/powerpoint/2010/main" val="641993091"/>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p:nvPr/>
        </p:nvSpPr>
        <p:spPr>
          <a:xfrm>
            <a:off x="-1" y="4"/>
            <a:ext cx="9144002" cy="5143501"/>
          </a:xfrm>
          <a:prstGeom prst="rect">
            <a:avLst/>
          </a:prstGeom>
          <a:solidFill>
            <a:srgbClr val="D9D9D9"/>
          </a:solidFill>
          <a:ln w="12700">
            <a:miter lim="400000"/>
            <a:tailEnd type="triangle"/>
          </a:ln>
        </p:spPr>
        <p:txBody>
          <a:bodyPr lIns="60959" tIns="60959" rIns="60959" bIns="60959" anchor="ctr"/>
          <a:lstStyle/>
          <a:p>
            <a:pPr lvl="0" algn="ctr" defTabSz="457200">
              <a:defRPr sz="2400">
                <a:solidFill>
                  <a:srgbClr val="FFFFFF"/>
                </a:solidFill>
                <a:latin typeface="Calibri"/>
                <a:ea typeface="Calibri"/>
                <a:cs typeface="Calibri"/>
                <a:sym typeface="Calibri"/>
              </a:defRPr>
            </a:pPr>
            <a:endParaRPr/>
          </a:p>
        </p:txBody>
      </p:sp>
      <p:sp>
        <p:nvSpPr>
          <p:cNvPr id="168" name="Shape 168"/>
          <p:cNvSpPr/>
          <p:nvPr/>
        </p:nvSpPr>
        <p:spPr>
          <a:xfrm>
            <a:off x="-1" y="-5882"/>
            <a:ext cx="3985528" cy="5149384"/>
          </a:xfrm>
          <a:prstGeom prst="rect">
            <a:avLst/>
          </a:prstGeom>
          <a:solidFill>
            <a:srgbClr val="062451">
              <a:alpha val="80000"/>
            </a:srgbClr>
          </a:solidFill>
          <a:ln w="12700">
            <a:miter lim="400000"/>
            <a:tailEnd type="triangle"/>
          </a:ln>
        </p:spPr>
        <p:txBody>
          <a:bodyPr lIns="60959" tIns="60959" rIns="60959" bIns="60959" anchor="ctr"/>
          <a:lstStyle/>
          <a:p>
            <a:pPr lvl="0" algn="ctr" defTabSz="457200">
              <a:defRPr sz="4200">
                <a:solidFill>
                  <a:srgbClr val="FFFFFF"/>
                </a:solidFill>
                <a:latin typeface="+mj-lt"/>
                <a:ea typeface="+mj-ea"/>
                <a:cs typeface="+mj-cs"/>
                <a:sym typeface="Helvetica"/>
              </a:defRPr>
            </a:pPr>
            <a:endParaRPr/>
          </a:p>
        </p:txBody>
      </p:sp>
      <p:sp>
        <p:nvSpPr>
          <p:cNvPr id="169" name="Shape 169"/>
          <p:cNvSpPr/>
          <p:nvPr/>
        </p:nvSpPr>
        <p:spPr>
          <a:xfrm>
            <a:off x="295795" y="1871546"/>
            <a:ext cx="3779726" cy="123110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lvl="0" defTabSz="457200"/>
            <a:endParaRPr sz="1200" b="1" dirty="0">
              <a:solidFill>
                <a:srgbClr val="1976D2"/>
              </a:solidFill>
              <a:latin typeface="+mj-lt"/>
              <a:ea typeface="+mj-ea"/>
              <a:cs typeface="+mj-cs"/>
              <a:sym typeface="Helvetica"/>
            </a:endParaRPr>
          </a:p>
          <a:p>
            <a:pPr lvl="0" defTabSz="457200"/>
            <a:endParaRPr sz="400" dirty="0">
              <a:solidFill>
                <a:srgbClr val="1976D2"/>
              </a:solidFill>
              <a:latin typeface="+mj-lt"/>
              <a:ea typeface="+mj-ea"/>
              <a:cs typeface="+mj-cs"/>
              <a:sym typeface="Helvetica"/>
            </a:endParaRPr>
          </a:p>
          <a:p>
            <a:pPr lvl="0" defTabSz="457200"/>
            <a:r>
              <a:rPr sz="3200" b="1" dirty="0" smtClean="0">
                <a:solidFill>
                  <a:srgbClr val="FFFFFF"/>
                </a:solidFill>
                <a:latin typeface="+mj-lt"/>
                <a:ea typeface="+mj-ea"/>
                <a:cs typeface="+mj-cs"/>
                <a:sym typeface="Helvetica"/>
              </a:rPr>
              <a:t>Enterprise</a:t>
            </a:r>
            <a:r>
              <a:rPr lang="ga-IE" sz="3200" b="1" dirty="0" smtClean="0">
                <a:solidFill>
                  <a:srgbClr val="FFFFFF"/>
                </a:solidFill>
                <a:latin typeface="+mj-lt"/>
                <a:ea typeface="+mj-ea"/>
                <a:cs typeface="+mj-cs"/>
                <a:sym typeface="Helvetica"/>
              </a:rPr>
              <a:t> want to disrupt, but...</a:t>
            </a:r>
            <a:endParaRPr sz="3200" b="1" dirty="0">
              <a:solidFill>
                <a:srgbClr val="FFFFFF"/>
              </a:solidFill>
              <a:latin typeface="+mj-lt"/>
              <a:ea typeface="+mj-ea"/>
              <a:cs typeface="+mj-cs"/>
              <a:sym typeface="Helvetica"/>
            </a:endParaRPr>
          </a:p>
        </p:txBody>
      </p:sp>
      <p:pic>
        <p:nvPicPr>
          <p:cNvPr id="170" name="pasted-image.pdf"/>
          <p:cNvPicPr/>
          <p:nvPr/>
        </p:nvPicPr>
        <p:blipFill>
          <a:blip r:embed="rId2">
            <a:extLst/>
          </a:blip>
          <a:srcRect l="319" t="16" b="576"/>
          <a:stretch>
            <a:fillRect/>
          </a:stretch>
        </p:blipFill>
        <p:spPr>
          <a:xfrm>
            <a:off x="3985529" y="-11610"/>
            <a:ext cx="5177485" cy="5166713"/>
          </a:xfrm>
          <a:prstGeom prst="rect">
            <a:avLst/>
          </a:prstGeom>
          <a:ln w="12700">
            <a:miter lim="400000"/>
          </a:ln>
        </p:spPr>
      </p:pic>
      <p:sp>
        <p:nvSpPr>
          <p:cNvPr id="171" name="Shape 171"/>
          <p:cNvSpPr/>
          <p:nvPr/>
        </p:nvSpPr>
        <p:spPr>
          <a:xfrm>
            <a:off x="7116297" y="167244"/>
            <a:ext cx="1987922" cy="707886"/>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lgn="ctr" defTabSz="457200">
              <a:defRPr sz="3200" b="1">
                <a:solidFill>
                  <a:srgbClr val="FFFFFF"/>
                </a:solidFill>
              </a:defRPr>
            </a:lvl1pPr>
          </a:lstStyle>
          <a:p>
            <a:pPr lvl="0">
              <a:defRPr sz="1800" b="0">
                <a:solidFill>
                  <a:srgbClr val="000000"/>
                </a:solidFill>
              </a:defRPr>
            </a:pPr>
            <a:r>
              <a:rPr sz="2000" b="1" dirty="0">
                <a:solidFill>
                  <a:srgbClr val="FFFFFF"/>
                </a:solidFill>
              </a:rPr>
              <a:t>New Business Value</a:t>
            </a:r>
          </a:p>
        </p:txBody>
      </p:sp>
      <p:sp>
        <p:nvSpPr>
          <p:cNvPr id="172" name="Shape 172"/>
          <p:cNvSpPr/>
          <p:nvPr/>
        </p:nvSpPr>
        <p:spPr>
          <a:xfrm>
            <a:off x="4190041" y="3722446"/>
            <a:ext cx="1939141" cy="83099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lvl="0" algn="ctr" defTabSz="457200"/>
            <a:r>
              <a:rPr sz="2400" b="1" dirty="0">
                <a:solidFill>
                  <a:srgbClr val="FFFFFF"/>
                </a:solidFill>
              </a:rPr>
              <a:t>Existing </a:t>
            </a:r>
          </a:p>
          <a:p>
            <a:pPr lvl="0" algn="ctr" defTabSz="457200"/>
            <a:r>
              <a:rPr sz="2400" b="1" dirty="0">
                <a:solidFill>
                  <a:srgbClr val="FFFFFF"/>
                </a:solidFill>
              </a:rPr>
              <a:t>Applications</a:t>
            </a:r>
          </a:p>
        </p:txBody>
      </p:sp>
    </p:spTree>
  </p:cSld>
  <p:clrMapOvr>
    <a:masterClrMapping/>
  </p:clrMapOvr>
  <p:transition spd="med">
    <p:dissolv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p:cNvGrpSpPr>
          <p:nvPr/>
        </p:nvGrpSpPr>
        <p:grpSpPr bwMode="auto">
          <a:xfrm>
            <a:off x="929888" y="734633"/>
            <a:ext cx="4436374" cy="3316378"/>
            <a:chOff x="275107" y="770833"/>
            <a:chExt cx="5904656" cy="4625098"/>
          </a:xfrm>
        </p:grpSpPr>
        <p:pic>
          <p:nvPicPr>
            <p:cNvPr id="4" name="Picture 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65340" y="2269949"/>
              <a:ext cx="2118044" cy="19109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5" name="Group 200"/>
            <p:cNvGrpSpPr>
              <a:grpSpLocks/>
            </p:cNvGrpSpPr>
            <p:nvPr/>
          </p:nvGrpSpPr>
          <p:grpSpPr bwMode="auto">
            <a:xfrm>
              <a:off x="513878" y="1067775"/>
              <a:ext cx="4399038" cy="477967"/>
              <a:chOff x="1666875" y="773658"/>
              <a:chExt cx="4873627" cy="477839"/>
            </a:xfrm>
            <a:solidFill>
              <a:srgbClr val="003F69"/>
            </a:solidFill>
          </p:grpSpPr>
          <p:grpSp>
            <p:nvGrpSpPr>
              <p:cNvPr id="42" name="Group 24"/>
              <p:cNvGrpSpPr>
                <a:grpSpLocks/>
              </p:cNvGrpSpPr>
              <p:nvPr/>
            </p:nvGrpSpPr>
            <p:grpSpPr bwMode="auto">
              <a:xfrm>
                <a:off x="1666875" y="773658"/>
                <a:ext cx="4873627" cy="146050"/>
                <a:chOff x="1819636" y="1550794"/>
                <a:chExt cx="4872733" cy="146533"/>
              </a:xfrm>
              <a:grpFill/>
            </p:grpSpPr>
            <p:sp>
              <p:nvSpPr>
                <p:cNvPr id="44" name="Chevron 68"/>
                <p:cNvSpPr>
                  <a:spLocks noChangeArrowheads="1"/>
                </p:cNvSpPr>
                <p:nvPr/>
              </p:nvSpPr>
              <p:spPr bwMode="auto">
                <a:xfrm>
                  <a:off x="1819636" y="1550794"/>
                  <a:ext cx="611949" cy="146533"/>
                </a:xfrm>
                <a:prstGeom prst="chevron">
                  <a:avLst>
                    <a:gd name="adj" fmla="val 49998"/>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sp>
              <p:nvSpPr>
                <p:cNvPr id="45" name="Chevron 69"/>
                <p:cNvSpPr>
                  <a:spLocks noChangeArrowheads="1"/>
                </p:cNvSpPr>
                <p:nvPr/>
              </p:nvSpPr>
              <p:spPr bwMode="auto">
                <a:xfrm>
                  <a:off x="2431585" y="1550794"/>
                  <a:ext cx="608432" cy="146533"/>
                </a:xfrm>
                <a:prstGeom prst="chevron">
                  <a:avLst>
                    <a:gd name="adj" fmla="val 50018"/>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sp>
              <p:nvSpPr>
                <p:cNvPr id="46" name="Chevron 70"/>
                <p:cNvSpPr>
                  <a:spLocks noChangeArrowheads="1"/>
                </p:cNvSpPr>
                <p:nvPr/>
              </p:nvSpPr>
              <p:spPr bwMode="auto">
                <a:xfrm>
                  <a:off x="3029467" y="1550794"/>
                  <a:ext cx="608432" cy="146533"/>
                </a:xfrm>
                <a:prstGeom prst="chevron">
                  <a:avLst>
                    <a:gd name="adj" fmla="val 50018"/>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sp>
              <p:nvSpPr>
                <p:cNvPr id="47" name="Chevron 71"/>
                <p:cNvSpPr>
                  <a:spLocks noChangeArrowheads="1"/>
                </p:cNvSpPr>
                <p:nvPr/>
              </p:nvSpPr>
              <p:spPr bwMode="auto">
                <a:xfrm>
                  <a:off x="3637899" y="1550794"/>
                  <a:ext cx="611949" cy="146533"/>
                </a:xfrm>
                <a:prstGeom prst="chevron">
                  <a:avLst>
                    <a:gd name="adj" fmla="val 49998"/>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sp>
              <p:nvSpPr>
                <p:cNvPr id="48" name="Chevron 72"/>
                <p:cNvSpPr>
                  <a:spLocks noChangeArrowheads="1"/>
                </p:cNvSpPr>
                <p:nvPr/>
              </p:nvSpPr>
              <p:spPr bwMode="auto">
                <a:xfrm>
                  <a:off x="4262157" y="1550794"/>
                  <a:ext cx="611949" cy="146533"/>
                </a:xfrm>
                <a:prstGeom prst="chevron">
                  <a:avLst>
                    <a:gd name="adj" fmla="val 49998"/>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sp>
              <p:nvSpPr>
                <p:cNvPr id="49" name="Chevron 73"/>
                <p:cNvSpPr>
                  <a:spLocks noChangeArrowheads="1"/>
                </p:cNvSpPr>
                <p:nvPr/>
              </p:nvSpPr>
              <p:spPr bwMode="auto">
                <a:xfrm>
                  <a:off x="4874106" y="1550794"/>
                  <a:ext cx="608432" cy="146533"/>
                </a:xfrm>
                <a:prstGeom prst="chevron">
                  <a:avLst>
                    <a:gd name="adj" fmla="val 50018"/>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sp>
              <p:nvSpPr>
                <p:cNvPr id="50" name="Chevron 74"/>
                <p:cNvSpPr>
                  <a:spLocks noChangeArrowheads="1"/>
                </p:cNvSpPr>
                <p:nvPr/>
              </p:nvSpPr>
              <p:spPr bwMode="auto">
                <a:xfrm>
                  <a:off x="5471988" y="1550794"/>
                  <a:ext cx="608432" cy="146533"/>
                </a:xfrm>
                <a:prstGeom prst="chevron">
                  <a:avLst>
                    <a:gd name="adj" fmla="val 50018"/>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sp>
              <p:nvSpPr>
                <p:cNvPr id="51" name="Chevron 75"/>
                <p:cNvSpPr>
                  <a:spLocks noChangeArrowheads="1"/>
                </p:cNvSpPr>
                <p:nvPr/>
              </p:nvSpPr>
              <p:spPr bwMode="auto">
                <a:xfrm>
                  <a:off x="6080420" y="1550794"/>
                  <a:ext cx="611949" cy="146533"/>
                </a:xfrm>
                <a:prstGeom prst="chevron">
                  <a:avLst>
                    <a:gd name="adj" fmla="val 49998"/>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grpSp>
          <p:sp>
            <p:nvSpPr>
              <p:cNvPr id="43" name="Rectangle 55"/>
              <p:cNvSpPr>
                <a:spLocks noChangeArrowheads="1"/>
              </p:cNvSpPr>
              <p:nvPr/>
            </p:nvSpPr>
            <p:spPr bwMode="auto">
              <a:xfrm>
                <a:off x="2987676" y="976859"/>
                <a:ext cx="2179638" cy="274638"/>
              </a:xfrm>
              <a:prstGeom prst="rect">
                <a:avLst/>
              </a:prstGeom>
              <a:grpFill/>
              <a:ln>
                <a:noFill/>
              </a:ln>
              <a:extLst/>
            </p:spPr>
            <p:txBody>
              <a:bodyPr lIns="0" rIns="0"/>
              <a:lstStyle/>
              <a:p>
                <a:pPr algn="ctr">
                  <a:defRPr/>
                </a:pPr>
                <a:r>
                  <a:rPr lang="en-US" altLang="en-US" sz="900" b="1" dirty="0">
                    <a:solidFill>
                      <a:srgbClr val="FFFFFF"/>
                    </a:solidFill>
                    <a:latin typeface="+mn-lt"/>
                    <a:ea typeface="MS PGothic" pitchFamily="34" charset="-128"/>
                    <a:cs typeface="+mn-cs"/>
                  </a:rPr>
                  <a:t>Rapid iterations</a:t>
                </a:r>
              </a:p>
            </p:txBody>
          </p:sp>
        </p:grpSp>
        <p:sp>
          <p:nvSpPr>
            <p:cNvPr id="6" name="AutoShape 11"/>
            <p:cNvSpPr>
              <a:spLocks noChangeArrowheads="1"/>
            </p:cNvSpPr>
            <p:nvPr/>
          </p:nvSpPr>
          <p:spPr bwMode="auto">
            <a:xfrm>
              <a:off x="304324" y="1626725"/>
              <a:ext cx="863615" cy="476378"/>
            </a:xfrm>
            <a:prstGeom prst="roundRect">
              <a:avLst>
                <a:gd name="adj" fmla="val 0"/>
              </a:avLst>
            </a:prstGeom>
            <a:solidFill>
              <a:srgbClr val="003F69"/>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0" tIns="91448" rIns="0" bIns="91448" anchor="ct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dirty="0">
                  <a:solidFill>
                    <a:schemeClr val="bg1"/>
                  </a:solidFill>
                  <a:ea typeface="SimSun" panose="02010600030101010101" pitchFamily="2" charset="-122"/>
                </a:rPr>
                <a:t>Develop</a:t>
              </a:r>
            </a:p>
          </p:txBody>
        </p:sp>
        <p:cxnSp>
          <p:nvCxnSpPr>
            <p:cNvPr id="7" name="AutoShape 85"/>
            <p:cNvCxnSpPr>
              <a:cxnSpLocks noChangeShapeType="1"/>
              <a:stCxn id="6" idx="3"/>
              <a:endCxn id="8" idx="1"/>
            </p:cNvCxnSpPr>
            <p:nvPr/>
          </p:nvCxnSpPr>
          <p:spPr bwMode="auto">
            <a:xfrm>
              <a:off x="1167939" y="1864914"/>
              <a:ext cx="323856" cy="0"/>
            </a:xfrm>
            <a:prstGeom prst="straightConnector1">
              <a:avLst/>
            </a:prstGeom>
            <a:noFill/>
            <a:ln w="38100">
              <a:solidFill>
                <a:srgbClr val="003F69"/>
              </a:solidFill>
              <a:round/>
              <a:headEnd/>
              <a:tailEnd type="triangle" w="med" len="med"/>
            </a:ln>
            <a:extLst>
              <a:ext uri="{909E8E84-426E-40dd-AFC4-6F175D3DCCD1}">
                <a14:hiddenFill xmlns:a14="http://schemas.microsoft.com/office/drawing/2010/main" xmlns="">
                  <a:noFill/>
                </a14:hiddenFill>
              </a:ext>
            </a:extLst>
          </p:spPr>
        </p:cxnSp>
        <p:sp>
          <p:nvSpPr>
            <p:cNvPr id="8" name="AutoShape 11"/>
            <p:cNvSpPr>
              <a:spLocks noChangeArrowheads="1"/>
            </p:cNvSpPr>
            <p:nvPr/>
          </p:nvSpPr>
          <p:spPr bwMode="auto">
            <a:xfrm>
              <a:off x="1491795" y="1626725"/>
              <a:ext cx="865203" cy="476378"/>
            </a:xfrm>
            <a:prstGeom prst="roundRect">
              <a:avLst>
                <a:gd name="adj" fmla="val 0"/>
              </a:avLst>
            </a:prstGeom>
            <a:solidFill>
              <a:srgbClr val="003F69"/>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0" tIns="91448" rIns="0" bIns="91448" anchor="ct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dirty="0">
                  <a:solidFill>
                    <a:schemeClr val="bg1"/>
                  </a:solidFill>
                  <a:ea typeface="SimSun" panose="02010600030101010101" pitchFamily="2" charset="-122"/>
                </a:rPr>
                <a:t>Build</a:t>
              </a:r>
            </a:p>
          </p:txBody>
        </p:sp>
        <p:sp>
          <p:nvSpPr>
            <p:cNvPr id="9" name="AutoShape 11"/>
            <p:cNvSpPr>
              <a:spLocks noChangeArrowheads="1"/>
            </p:cNvSpPr>
            <p:nvPr/>
          </p:nvSpPr>
          <p:spPr bwMode="auto">
            <a:xfrm>
              <a:off x="2680853" y="1626725"/>
              <a:ext cx="863615" cy="476378"/>
            </a:xfrm>
            <a:prstGeom prst="roundRect">
              <a:avLst>
                <a:gd name="adj" fmla="val 0"/>
              </a:avLst>
            </a:prstGeom>
            <a:solidFill>
              <a:srgbClr val="003F69"/>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0" tIns="91448" rIns="0" bIns="91448" anchor="ct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a:solidFill>
                    <a:schemeClr val="bg1"/>
                  </a:solidFill>
                  <a:ea typeface="SimSun" panose="02010600030101010101" pitchFamily="2" charset="-122"/>
                </a:rPr>
                <a:t>Test</a:t>
              </a:r>
            </a:p>
          </p:txBody>
        </p:sp>
        <p:cxnSp>
          <p:nvCxnSpPr>
            <p:cNvPr id="10" name="AutoShape 85"/>
            <p:cNvCxnSpPr>
              <a:cxnSpLocks noChangeShapeType="1"/>
              <a:stCxn id="8" idx="3"/>
              <a:endCxn id="9" idx="1"/>
            </p:cNvCxnSpPr>
            <p:nvPr/>
          </p:nvCxnSpPr>
          <p:spPr bwMode="auto">
            <a:xfrm>
              <a:off x="2356998" y="1864914"/>
              <a:ext cx="323856" cy="0"/>
            </a:xfrm>
            <a:prstGeom prst="straightConnector1">
              <a:avLst/>
            </a:prstGeom>
            <a:noFill/>
            <a:ln w="38100">
              <a:solidFill>
                <a:srgbClr val="003F69"/>
              </a:solidFill>
              <a:round/>
              <a:headEnd/>
              <a:tailEnd type="triangle" w="med" len="med"/>
            </a:ln>
            <a:extLst>
              <a:ext uri="{909E8E84-426E-40dd-AFC4-6F175D3DCCD1}">
                <a14:hiddenFill xmlns:a14="http://schemas.microsoft.com/office/drawing/2010/main" xmlns="">
                  <a:noFill/>
                </a14:hiddenFill>
              </a:ext>
            </a:extLst>
          </p:spPr>
        </p:cxnSp>
        <p:cxnSp>
          <p:nvCxnSpPr>
            <p:cNvPr id="11" name="AutoShape 85"/>
            <p:cNvCxnSpPr>
              <a:cxnSpLocks noChangeShapeType="1"/>
              <a:stCxn id="9" idx="3"/>
            </p:cNvCxnSpPr>
            <p:nvPr/>
          </p:nvCxnSpPr>
          <p:spPr bwMode="auto">
            <a:xfrm>
              <a:off x="3544468" y="1864914"/>
              <a:ext cx="323856" cy="1588"/>
            </a:xfrm>
            <a:prstGeom prst="straightConnector1">
              <a:avLst/>
            </a:prstGeom>
            <a:noFill/>
            <a:ln w="38100">
              <a:solidFill>
                <a:srgbClr val="003F69"/>
              </a:solidFill>
              <a:round/>
              <a:headEnd/>
              <a:tailEnd type="triangle" w="med" len="med"/>
            </a:ln>
            <a:extLst>
              <a:ext uri="{909E8E84-426E-40dd-AFC4-6F175D3DCCD1}">
                <a14:hiddenFill xmlns:a14="http://schemas.microsoft.com/office/drawing/2010/main" xmlns="">
                  <a:noFill/>
                </a14:hiddenFill>
              </a:ext>
            </a:extLst>
          </p:spPr>
        </p:cxnSp>
        <p:cxnSp>
          <p:nvCxnSpPr>
            <p:cNvPr id="12" name="AutoShape 85"/>
            <p:cNvCxnSpPr>
              <a:cxnSpLocks noChangeShapeType="1"/>
            </p:cNvCxnSpPr>
            <p:nvPr/>
          </p:nvCxnSpPr>
          <p:spPr bwMode="auto">
            <a:xfrm>
              <a:off x="4793851" y="1623549"/>
              <a:ext cx="398470" cy="3176"/>
            </a:xfrm>
            <a:prstGeom prst="straightConnector1">
              <a:avLst/>
            </a:prstGeom>
            <a:noFill/>
            <a:ln w="38100">
              <a:solidFill>
                <a:srgbClr val="003F69"/>
              </a:solidFill>
              <a:round/>
              <a:headEnd/>
              <a:tailEnd type="triangle" w="med" len="med"/>
            </a:ln>
            <a:extLst>
              <a:ext uri="{909E8E84-426E-40dd-AFC4-6F175D3DCCD1}">
                <a14:hiddenFill xmlns:a14="http://schemas.microsoft.com/office/drawing/2010/main" xmlns="">
                  <a:noFill/>
                </a14:hiddenFill>
              </a:ext>
            </a:extLst>
          </p:spPr>
        </p:cxnSp>
        <p:grpSp>
          <p:nvGrpSpPr>
            <p:cNvPr id="13" name="Group 255"/>
            <p:cNvGrpSpPr>
              <a:grpSpLocks/>
            </p:cNvGrpSpPr>
            <p:nvPr/>
          </p:nvGrpSpPr>
          <p:grpSpPr bwMode="auto">
            <a:xfrm>
              <a:off x="3868323" y="1544153"/>
              <a:ext cx="949341" cy="558950"/>
              <a:chOff x="5903832" y="1249070"/>
              <a:chExt cx="948056" cy="559456"/>
            </a:xfrm>
            <a:solidFill>
              <a:srgbClr val="003F69"/>
            </a:solidFill>
          </p:grpSpPr>
          <p:sp>
            <p:nvSpPr>
              <p:cNvPr id="39" name="Rectangle 38"/>
              <p:cNvSpPr>
                <a:spLocks noChangeArrowheads="1"/>
              </p:cNvSpPr>
              <p:nvPr/>
            </p:nvSpPr>
            <p:spPr bwMode="auto">
              <a:xfrm>
                <a:off x="5987857" y="1249070"/>
                <a:ext cx="864031" cy="475220"/>
              </a:xfrm>
              <a:prstGeom prst="rect">
                <a:avLst/>
              </a:prstGeom>
              <a:grpFill/>
              <a:ln w="9525" algn="ctr">
                <a:solidFill>
                  <a:srgbClr val="C0C0C0"/>
                </a:solidFill>
                <a:miter lim="800000"/>
                <a:headEnd/>
                <a:tailEnd/>
              </a:ln>
            </p:spPr>
            <p:txBody>
              <a:bodyPr lIns="0" rIns="0" anchor="ctr"/>
              <a:lstStyle/>
              <a:p>
                <a:pPr algn="ctr">
                  <a:defRPr/>
                </a:pPr>
                <a:endParaRPr lang="en-US" sz="700" dirty="0">
                  <a:solidFill>
                    <a:schemeClr val="bg1"/>
                  </a:solidFill>
                  <a:latin typeface="+mn-lt"/>
                  <a:cs typeface="Arial" charset="0"/>
                </a:endParaRPr>
              </a:p>
            </p:txBody>
          </p:sp>
          <p:sp>
            <p:nvSpPr>
              <p:cNvPr id="40" name="Rectangle 39"/>
              <p:cNvSpPr>
                <a:spLocks noChangeArrowheads="1"/>
              </p:cNvSpPr>
              <p:nvPr/>
            </p:nvSpPr>
            <p:spPr bwMode="auto">
              <a:xfrm>
                <a:off x="5945052" y="1290393"/>
                <a:ext cx="865616" cy="476809"/>
              </a:xfrm>
              <a:prstGeom prst="rect">
                <a:avLst/>
              </a:prstGeom>
              <a:grpFill/>
              <a:ln w="9525" algn="ctr">
                <a:solidFill>
                  <a:srgbClr val="C0C0C0"/>
                </a:solidFill>
                <a:miter lim="800000"/>
                <a:headEnd/>
                <a:tailEnd/>
              </a:ln>
            </p:spPr>
            <p:txBody>
              <a:bodyPr lIns="0" rIns="0" anchor="ctr"/>
              <a:lstStyle/>
              <a:p>
                <a:pPr algn="ctr">
                  <a:defRPr/>
                </a:pPr>
                <a:endParaRPr lang="en-US" sz="700" dirty="0">
                  <a:solidFill>
                    <a:schemeClr val="bg1"/>
                  </a:solidFill>
                  <a:latin typeface="+mn-lt"/>
                  <a:cs typeface="Arial" charset="0"/>
                </a:endParaRPr>
              </a:p>
            </p:txBody>
          </p:sp>
          <p:sp>
            <p:nvSpPr>
              <p:cNvPr id="41" name="Rectangle 40"/>
              <p:cNvSpPr>
                <a:spLocks noChangeArrowheads="1"/>
              </p:cNvSpPr>
              <p:nvPr/>
            </p:nvSpPr>
            <p:spPr bwMode="auto">
              <a:xfrm>
                <a:off x="5903832" y="1333307"/>
                <a:ext cx="864030" cy="475219"/>
              </a:xfrm>
              <a:prstGeom prst="rect">
                <a:avLst/>
              </a:prstGeom>
              <a:grpFill/>
              <a:ln w="9525" algn="ctr">
                <a:solidFill>
                  <a:srgbClr val="C0C0C0"/>
                </a:solidFill>
                <a:miter lim="800000"/>
                <a:headEnd/>
                <a:tailEnd/>
              </a:ln>
            </p:spPr>
            <p:txBody>
              <a:bodyPr lIns="0" rIns="0" anchor="ctr"/>
              <a:lstStyle/>
              <a:p>
                <a:pPr algn="ctr">
                  <a:defRPr/>
                </a:pPr>
                <a:r>
                  <a:rPr lang="en-US" sz="900" b="1" dirty="0">
                    <a:solidFill>
                      <a:schemeClr val="bg1"/>
                    </a:solidFill>
                    <a:latin typeface="+mn-lt"/>
                    <a:ea typeface="SimSun" charset="0"/>
                    <a:cs typeface="SimSun" charset="0"/>
                  </a:rPr>
                  <a:t>Deploy</a:t>
                </a:r>
                <a:endParaRPr lang="en-US" sz="900" dirty="0">
                  <a:solidFill>
                    <a:schemeClr val="bg1"/>
                  </a:solidFill>
                  <a:latin typeface="+mn-lt"/>
                  <a:cs typeface="Arial" charset="0"/>
                </a:endParaRPr>
              </a:p>
            </p:txBody>
          </p:sp>
        </p:grpSp>
        <p:cxnSp>
          <p:nvCxnSpPr>
            <p:cNvPr id="14" name="AutoShape 85"/>
            <p:cNvCxnSpPr>
              <a:cxnSpLocks noChangeShapeType="1"/>
            </p:cNvCxnSpPr>
            <p:nvPr/>
          </p:nvCxnSpPr>
          <p:spPr bwMode="auto">
            <a:xfrm>
              <a:off x="5525702" y="770833"/>
              <a:ext cx="398469" cy="3176"/>
            </a:xfrm>
            <a:prstGeom prst="straightConnector1">
              <a:avLst/>
            </a:prstGeom>
            <a:noFill/>
            <a:ln w="38100">
              <a:solidFill>
                <a:schemeClr val="bg1"/>
              </a:solidFill>
              <a:round/>
              <a:headEnd/>
              <a:tailEnd type="triangle" w="med" len="med"/>
            </a:ln>
            <a:extLst>
              <a:ext uri="{909E8E84-426E-40dd-AFC4-6F175D3DCCD1}">
                <a14:hiddenFill xmlns:a14="http://schemas.microsoft.com/office/drawing/2010/main" xmlns="">
                  <a:noFill/>
                </a14:hiddenFill>
              </a:ext>
            </a:extLst>
          </p:spPr>
        </p:cxnSp>
        <p:sp>
          <p:nvSpPr>
            <p:cNvPr id="15" name="AutoShape 11"/>
            <p:cNvSpPr>
              <a:spLocks noChangeArrowheads="1"/>
            </p:cNvSpPr>
            <p:nvPr/>
          </p:nvSpPr>
          <p:spPr bwMode="auto">
            <a:xfrm>
              <a:off x="5216134" y="1317080"/>
              <a:ext cx="939816" cy="592296"/>
            </a:xfrm>
            <a:prstGeom prst="roundRect">
              <a:avLst>
                <a:gd name="adj" fmla="val 0"/>
              </a:avLst>
            </a:prstGeom>
            <a:solidFill>
              <a:srgbClr val="003F69"/>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0" tIns="91448" rIns="0" bIns="91448" anchor="ct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a:solidFill>
                    <a:schemeClr val="bg1"/>
                  </a:solidFill>
                  <a:ea typeface="MS PGothic" panose="020B0600070205080204" pitchFamily="34" charset="-128"/>
                </a:rPr>
                <a:t>Production</a:t>
              </a:r>
            </a:p>
          </p:txBody>
        </p:sp>
        <p:sp>
          <p:nvSpPr>
            <p:cNvPr id="16" name="Snip Diagonal Corner Rectangle 275"/>
            <p:cNvSpPr>
              <a:spLocks/>
            </p:cNvSpPr>
            <p:nvPr/>
          </p:nvSpPr>
          <p:spPr bwMode="auto">
            <a:xfrm>
              <a:off x="5209783" y="2006240"/>
              <a:ext cx="969980" cy="376338"/>
            </a:xfrm>
            <a:custGeom>
              <a:avLst/>
              <a:gdLst>
                <a:gd name="T0" fmla="*/ 0 w 969962"/>
                <a:gd name="T1" fmla="*/ 0 h 376237"/>
                <a:gd name="T2" fmla="*/ 571 w 969962"/>
                <a:gd name="T3" fmla="*/ 0 h 376237"/>
                <a:gd name="T4" fmla="*/ 611 w 969962"/>
                <a:gd name="T5" fmla="*/ 40 h 376237"/>
                <a:gd name="T6" fmla="*/ 611 w 969962"/>
                <a:gd name="T7" fmla="*/ 237 h 376237"/>
                <a:gd name="T8" fmla="*/ 611 w 969962"/>
                <a:gd name="T9" fmla="*/ 237 h 376237"/>
                <a:gd name="T10" fmla="*/ 40 w 969962"/>
                <a:gd name="T11" fmla="*/ 237 h 376237"/>
                <a:gd name="T12" fmla="*/ 0 w 969962"/>
                <a:gd name="T13" fmla="*/ 197 h 376237"/>
                <a:gd name="T14" fmla="*/ 0 w 969962"/>
                <a:gd name="T15" fmla="*/ 0 h 376237"/>
                <a:gd name="T16" fmla="*/ 0 60000 65536"/>
                <a:gd name="T17" fmla="*/ 0 60000 65536"/>
                <a:gd name="T18" fmla="*/ 0 60000 65536"/>
                <a:gd name="T19" fmla="*/ 0 60000 65536"/>
                <a:gd name="T20" fmla="*/ 0 60000 65536"/>
                <a:gd name="T21" fmla="*/ 0 60000 65536"/>
                <a:gd name="T22" fmla="*/ 0 60000 65536"/>
                <a:gd name="T23" fmla="*/ 0 60000 65536"/>
                <a:gd name="T24" fmla="*/ 0 w 969962"/>
                <a:gd name="T25" fmla="*/ 0 h 376237"/>
                <a:gd name="T26" fmla="*/ 969962 w 969962"/>
                <a:gd name="T27" fmla="*/ 376237 h 37623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969962" h="376237">
                  <a:moveTo>
                    <a:pt x="0" y="0"/>
                  </a:moveTo>
                  <a:lnTo>
                    <a:pt x="907255" y="0"/>
                  </a:lnTo>
                  <a:lnTo>
                    <a:pt x="969962" y="62707"/>
                  </a:lnTo>
                  <a:lnTo>
                    <a:pt x="969962" y="376237"/>
                  </a:lnTo>
                  <a:lnTo>
                    <a:pt x="62707" y="376237"/>
                  </a:lnTo>
                  <a:lnTo>
                    <a:pt x="0" y="313530"/>
                  </a:lnTo>
                  <a:lnTo>
                    <a:pt x="0" y="0"/>
                  </a:lnTo>
                  <a:close/>
                </a:path>
              </a:pathLst>
            </a:custGeom>
            <a:solidFill>
              <a:srgbClr val="003F69"/>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91448" rIns="0" bIns="91448" anchor="ct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a:solidFill>
                    <a:schemeClr val="bg1"/>
                  </a:solidFill>
                  <a:ea typeface="SimSun" panose="02010600030101010101" pitchFamily="2" charset="-122"/>
                </a:rPr>
                <a:t>API</a:t>
              </a:r>
              <a:br>
                <a:rPr lang="en-US" altLang="en-US" sz="900" b="1">
                  <a:solidFill>
                    <a:schemeClr val="bg1"/>
                  </a:solidFill>
                  <a:ea typeface="SimSun" panose="02010600030101010101" pitchFamily="2" charset="-122"/>
                </a:rPr>
              </a:br>
              <a:r>
                <a:rPr lang="en-US" altLang="en-US" sz="900" b="1">
                  <a:solidFill>
                    <a:schemeClr val="bg1"/>
                  </a:solidFill>
                  <a:ea typeface="SimSun" panose="02010600030101010101" pitchFamily="2" charset="-122"/>
                </a:rPr>
                <a:t>Catalog</a:t>
              </a:r>
            </a:p>
          </p:txBody>
        </p:sp>
        <p:grpSp>
          <p:nvGrpSpPr>
            <p:cNvPr id="17" name="Group 26"/>
            <p:cNvGrpSpPr>
              <a:grpSpLocks/>
            </p:cNvGrpSpPr>
            <p:nvPr/>
          </p:nvGrpSpPr>
          <p:grpSpPr bwMode="auto">
            <a:xfrm>
              <a:off x="528268" y="4289146"/>
              <a:ext cx="4381245" cy="161969"/>
              <a:chOff x="1819637" y="5177461"/>
              <a:chExt cx="5092555" cy="160809"/>
            </a:xfrm>
            <a:solidFill>
              <a:srgbClr val="83D1F5"/>
            </a:solidFill>
          </p:grpSpPr>
          <p:sp>
            <p:nvSpPr>
              <p:cNvPr id="37" name="Chevron 100"/>
              <p:cNvSpPr>
                <a:spLocks noChangeArrowheads="1"/>
              </p:cNvSpPr>
              <p:nvPr/>
            </p:nvSpPr>
            <p:spPr bwMode="auto">
              <a:xfrm>
                <a:off x="1819637" y="5177461"/>
                <a:ext cx="2613100" cy="160809"/>
              </a:xfrm>
              <a:prstGeom prst="chevron">
                <a:avLst>
                  <a:gd name="adj" fmla="val 50028"/>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sp>
            <p:nvSpPr>
              <p:cNvPr id="38" name="Chevron 101"/>
              <p:cNvSpPr>
                <a:spLocks noChangeArrowheads="1"/>
              </p:cNvSpPr>
              <p:nvPr/>
            </p:nvSpPr>
            <p:spPr bwMode="auto">
              <a:xfrm>
                <a:off x="4408118" y="5177461"/>
                <a:ext cx="2504074" cy="159232"/>
              </a:xfrm>
              <a:prstGeom prst="chevron">
                <a:avLst>
                  <a:gd name="adj" fmla="val 50017"/>
                </a:avLst>
              </a:prstGeom>
              <a:grpFill/>
              <a:ln>
                <a:noFill/>
              </a:ln>
              <a:extLst/>
            </p:spPr>
            <p:txBody>
              <a:bodyPr lIns="0" rIns="0" anchor="ctr"/>
              <a:lstStyle/>
              <a:p>
                <a:pPr>
                  <a:defRPr/>
                </a:pPr>
                <a:endParaRPr lang="en-US" altLang="en-US" sz="700">
                  <a:solidFill>
                    <a:srgbClr val="000000"/>
                  </a:solidFill>
                  <a:latin typeface="+mn-lt"/>
                  <a:ea typeface="MS PGothic" pitchFamily="34" charset="-128"/>
                  <a:cs typeface="+mn-cs"/>
                </a:endParaRPr>
              </a:p>
            </p:txBody>
          </p:sp>
        </p:grpSp>
        <p:sp>
          <p:nvSpPr>
            <p:cNvPr id="18" name="AutoShape 11"/>
            <p:cNvSpPr>
              <a:spLocks noChangeArrowheads="1"/>
            </p:cNvSpPr>
            <p:nvPr/>
          </p:nvSpPr>
          <p:spPr bwMode="auto">
            <a:xfrm>
              <a:off x="305747" y="4919553"/>
              <a:ext cx="863615" cy="476378"/>
            </a:xfrm>
            <a:prstGeom prst="roundRect">
              <a:avLst>
                <a:gd name="adj" fmla="val 0"/>
              </a:avLst>
            </a:prstGeom>
            <a:solidFill>
              <a:srgbClr val="83D1F5"/>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0" tIns="91448" rIns="0" bIns="91448" anchor="ct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a:solidFill>
                    <a:srgbClr val="000000"/>
                  </a:solidFill>
                  <a:ea typeface="SimSun" panose="02010600030101010101" pitchFamily="2" charset="-122"/>
                </a:rPr>
                <a:t>Develop</a:t>
              </a:r>
            </a:p>
          </p:txBody>
        </p:sp>
        <p:cxnSp>
          <p:nvCxnSpPr>
            <p:cNvPr id="19" name="AutoShape 85"/>
            <p:cNvCxnSpPr>
              <a:cxnSpLocks noChangeShapeType="1"/>
              <a:stCxn id="18" idx="3"/>
              <a:endCxn id="20" idx="1"/>
            </p:cNvCxnSpPr>
            <p:nvPr/>
          </p:nvCxnSpPr>
          <p:spPr bwMode="auto">
            <a:xfrm>
              <a:off x="1169361" y="5157742"/>
              <a:ext cx="325444" cy="0"/>
            </a:xfrm>
            <a:prstGeom prst="straightConnector1">
              <a:avLst/>
            </a:prstGeom>
            <a:noFill/>
            <a:ln w="38100">
              <a:solidFill>
                <a:srgbClr val="83D1F5"/>
              </a:solidFill>
              <a:round/>
              <a:headEnd/>
              <a:tailEnd type="triangle" w="med" len="med"/>
            </a:ln>
            <a:extLst>
              <a:ext uri="{909E8E84-426E-40dd-AFC4-6F175D3DCCD1}">
                <a14:hiddenFill xmlns:a14="http://schemas.microsoft.com/office/drawing/2010/main" xmlns="">
                  <a:noFill/>
                </a14:hiddenFill>
              </a:ext>
            </a:extLst>
          </p:spPr>
        </p:cxnSp>
        <p:sp>
          <p:nvSpPr>
            <p:cNvPr id="20" name="AutoShape 11"/>
            <p:cNvSpPr>
              <a:spLocks noChangeArrowheads="1"/>
            </p:cNvSpPr>
            <p:nvPr/>
          </p:nvSpPr>
          <p:spPr bwMode="auto">
            <a:xfrm>
              <a:off x="1494805" y="4919553"/>
              <a:ext cx="863615" cy="476378"/>
            </a:xfrm>
            <a:prstGeom prst="roundRect">
              <a:avLst>
                <a:gd name="adj" fmla="val 0"/>
              </a:avLst>
            </a:prstGeom>
            <a:solidFill>
              <a:srgbClr val="83D1F5"/>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0" tIns="91448" rIns="0" bIns="91448" anchor="ct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a:solidFill>
                    <a:srgbClr val="000000"/>
                  </a:solidFill>
                  <a:ea typeface="SimSun" panose="02010600030101010101" pitchFamily="2" charset="-122"/>
                </a:rPr>
                <a:t>Build</a:t>
              </a:r>
            </a:p>
          </p:txBody>
        </p:sp>
        <p:sp>
          <p:nvSpPr>
            <p:cNvPr id="21" name="AutoShape 11"/>
            <p:cNvSpPr>
              <a:spLocks noChangeArrowheads="1"/>
            </p:cNvSpPr>
            <p:nvPr/>
          </p:nvSpPr>
          <p:spPr bwMode="auto">
            <a:xfrm>
              <a:off x="2682275" y="4919553"/>
              <a:ext cx="863615" cy="476378"/>
            </a:xfrm>
            <a:prstGeom prst="roundRect">
              <a:avLst>
                <a:gd name="adj" fmla="val 0"/>
              </a:avLst>
            </a:prstGeom>
            <a:solidFill>
              <a:srgbClr val="83D1F5"/>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0" tIns="91448" rIns="0" bIns="91448" anchor="ct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a:solidFill>
                    <a:srgbClr val="000000"/>
                  </a:solidFill>
                  <a:ea typeface="SimSun" panose="02010600030101010101" pitchFamily="2" charset="-122"/>
                </a:rPr>
                <a:t>Test</a:t>
              </a:r>
            </a:p>
          </p:txBody>
        </p:sp>
        <p:cxnSp>
          <p:nvCxnSpPr>
            <p:cNvPr id="22" name="AutoShape 85"/>
            <p:cNvCxnSpPr>
              <a:cxnSpLocks noChangeShapeType="1"/>
              <a:stCxn id="20" idx="3"/>
              <a:endCxn id="21" idx="1"/>
            </p:cNvCxnSpPr>
            <p:nvPr/>
          </p:nvCxnSpPr>
          <p:spPr bwMode="auto">
            <a:xfrm>
              <a:off x="2358420" y="5157742"/>
              <a:ext cx="323856" cy="0"/>
            </a:xfrm>
            <a:prstGeom prst="straightConnector1">
              <a:avLst/>
            </a:prstGeom>
            <a:noFill/>
            <a:ln w="38100">
              <a:solidFill>
                <a:srgbClr val="83D1F5"/>
              </a:solidFill>
              <a:round/>
              <a:headEnd/>
              <a:tailEnd type="triangle" w="med" len="med"/>
            </a:ln>
            <a:extLst>
              <a:ext uri="{909E8E84-426E-40dd-AFC4-6F175D3DCCD1}">
                <a14:hiddenFill xmlns:a14="http://schemas.microsoft.com/office/drawing/2010/main" xmlns="">
                  <a:noFill/>
                </a14:hiddenFill>
              </a:ext>
            </a:extLst>
          </p:spPr>
        </p:cxnSp>
        <p:cxnSp>
          <p:nvCxnSpPr>
            <p:cNvPr id="23" name="AutoShape 85"/>
            <p:cNvCxnSpPr>
              <a:cxnSpLocks noChangeShapeType="1"/>
              <a:stCxn id="21" idx="3"/>
            </p:cNvCxnSpPr>
            <p:nvPr/>
          </p:nvCxnSpPr>
          <p:spPr bwMode="auto">
            <a:xfrm>
              <a:off x="3545890" y="5157742"/>
              <a:ext cx="323856" cy="0"/>
            </a:xfrm>
            <a:prstGeom prst="straightConnector1">
              <a:avLst/>
            </a:prstGeom>
            <a:noFill/>
            <a:ln w="38100">
              <a:solidFill>
                <a:srgbClr val="83D1F5"/>
              </a:solidFill>
              <a:round/>
              <a:headEnd/>
              <a:tailEnd type="triangle" w="med" len="med"/>
            </a:ln>
            <a:extLst>
              <a:ext uri="{909E8E84-426E-40dd-AFC4-6F175D3DCCD1}">
                <a14:hiddenFill xmlns:a14="http://schemas.microsoft.com/office/drawing/2010/main" xmlns="">
                  <a:noFill/>
                </a14:hiddenFill>
              </a:ext>
            </a:extLst>
          </p:spPr>
        </p:cxnSp>
        <p:grpSp>
          <p:nvGrpSpPr>
            <p:cNvPr id="24" name="Group 268"/>
            <p:cNvGrpSpPr>
              <a:grpSpLocks/>
            </p:cNvGrpSpPr>
            <p:nvPr/>
          </p:nvGrpSpPr>
          <p:grpSpPr bwMode="auto">
            <a:xfrm>
              <a:off x="3869745" y="4835393"/>
              <a:ext cx="949341" cy="558950"/>
              <a:chOff x="5903832" y="1249070"/>
              <a:chExt cx="948056" cy="559456"/>
            </a:xfrm>
            <a:solidFill>
              <a:srgbClr val="83D1F5"/>
            </a:solidFill>
          </p:grpSpPr>
          <p:sp>
            <p:nvSpPr>
              <p:cNvPr id="34" name="Rectangle 33"/>
              <p:cNvSpPr>
                <a:spLocks noChangeArrowheads="1"/>
              </p:cNvSpPr>
              <p:nvPr/>
            </p:nvSpPr>
            <p:spPr bwMode="auto">
              <a:xfrm>
                <a:off x="5987857" y="1249070"/>
                <a:ext cx="864031" cy="475219"/>
              </a:xfrm>
              <a:prstGeom prst="rect">
                <a:avLst/>
              </a:prstGeom>
              <a:grpFill/>
              <a:ln w="9525" algn="ctr">
                <a:solidFill>
                  <a:schemeClr val="bg1"/>
                </a:solidFill>
                <a:miter lim="800000"/>
                <a:headEnd/>
                <a:tailEnd/>
              </a:ln>
            </p:spPr>
            <p:txBody>
              <a:bodyPr lIns="0" rIns="0" anchor="ctr"/>
              <a:lstStyle/>
              <a:p>
                <a:pPr algn="ctr">
                  <a:defRPr/>
                </a:pPr>
                <a:endParaRPr lang="en-US" sz="700" dirty="0">
                  <a:solidFill>
                    <a:srgbClr val="FFFFFF"/>
                  </a:solidFill>
                  <a:latin typeface="+mn-lt"/>
                  <a:cs typeface="Arial" charset="0"/>
                </a:endParaRPr>
              </a:p>
            </p:txBody>
          </p:sp>
          <p:sp>
            <p:nvSpPr>
              <p:cNvPr id="35" name="Rectangle 34"/>
              <p:cNvSpPr>
                <a:spLocks noChangeArrowheads="1"/>
              </p:cNvSpPr>
              <p:nvPr/>
            </p:nvSpPr>
            <p:spPr bwMode="auto">
              <a:xfrm>
                <a:off x="5945052" y="1290393"/>
                <a:ext cx="865616" cy="476809"/>
              </a:xfrm>
              <a:prstGeom prst="rect">
                <a:avLst/>
              </a:prstGeom>
              <a:grpFill/>
              <a:ln w="9525" algn="ctr">
                <a:solidFill>
                  <a:schemeClr val="bg1"/>
                </a:solidFill>
                <a:miter lim="800000"/>
                <a:headEnd/>
                <a:tailEnd/>
              </a:ln>
            </p:spPr>
            <p:txBody>
              <a:bodyPr lIns="0" rIns="0" anchor="ctr"/>
              <a:lstStyle/>
              <a:p>
                <a:pPr algn="ctr">
                  <a:defRPr/>
                </a:pPr>
                <a:endParaRPr lang="en-US" sz="700" dirty="0">
                  <a:solidFill>
                    <a:srgbClr val="FFFFFF"/>
                  </a:solidFill>
                  <a:latin typeface="+mn-lt"/>
                  <a:cs typeface="Arial" charset="0"/>
                </a:endParaRPr>
              </a:p>
            </p:txBody>
          </p:sp>
          <p:sp>
            <p:nvSpPr>
              <p:cNvPr id="36" name="Rectangle 35"/>
              <p:cNvSpPr>
                <a:spLocks noChangeArrowheads="1"/>
              </p:cNvSpPr>
              <p:nvPr/>
            </p:nvSpPr>
            <p:spPr bwMode="auto">
              <a:xfrm>
                <a:off x="5903832" y="1333306"/>
                <a:ext cx="864030" cy="475220"/>
              </a:xfrm>
              <a:prstGeom prst="rect">
                <a:avLst/>
              </a:prstGeom>
              <a:grpFill/>
              <a:ln w="9525" algn="ctr">
                <a:solidFill>
                  <a:schemeClr val="bg1"/>
                </a:solidFill>
                <a:miter lim="800000"/>
                <a:headEnd/>
                <a:tailEnd/>
              </a:ln>
            </p:spPr>
            <p:txBody>
              <a:bodyPr lIns="0" rIns="0" anchor="ctr"/>
              <a:lstStyle/>
              <a:p>
                <a:pPr algn="ctr">
                  <a:defRPr/>
                </a:pPr>
                <a:r>
                  <a:rPr lang="en-US" sz="900" b="1" dirty="0">
                    <a:solidFill>
                      <a:srgbClr val="000000"/>
                    </a:solidFill>
                    <a:latin typeface="+mn-lt"/>
                    <a:ea typeface="SimSun" charset="0"/>
                    <a:cs typeface="SimSun" charset="0"/>
                  </a:rPr>
                  <a:t>Deploy</a:t>
                </a:r>
                <a:endParaRPr lang="en-US" sz="900" dirty="0">
                  <a:solidFill>
                    <a:srgbClr val="FFFFFF"/>
                  </a:solidFill>
                  <a:latin typeface="+mn-lt"/>
                  <a:cs typeface="Arial" charset="0"/>
                </a:endParaRPr>
              </a:p>
            </p:txBody>
          </p:sp>
        </p:grpSp>
        <p:cxnSp>
          <p:nvCxnSpPr>
            <p:cNvPr id="25" name="AutoShape 85"/>
            <p:cNvCxnSpPr>
              <a:cxnSpLocks noChangeShapeType="1"/>
            </p:cNvCxnSpPr>
            <p:nvPr/>
          </p:nvCxnSpPr>
          <p:spPr bwMode="auto">
            <a:xfrm>
              <a:off x="4788923" y="5106928"/>
              <a:ext cx="398470" cy="3176"/>
            </a:xfrm>
            <a:prstGeom prst="straightConnector1">
              <a:avLst/>
            </a:prstGeom>
            <a:noFill/>
            <a:ln w="38100">
              <a:solidFill>
                <a:srgbClr val="83D1F5"/>
              </a:solidFill>
              <a:round/>
              <a:headEnd/>
              <a:tailEnd type="triangle" w="med" len="med"/>
            </a:ln>
            <a:extLst>
              <a:ext uri="{909E8E84-426E-40dd-AFC4-6F175D3DCCD1}">
                <a14:hiddenFill xmlns:a14="http://schemas.microsoft.com/office/drawing/2010/main" xmlns="">
                  <a:noFill/>
                </a14:hiddenFill>
              </a:ext>
            </a:extLst>
          </p:spPr>
        </p:cxnSp>
        <p:sp>
          <p:nvSpPr>
            <p:cNvPr id="26" name="Rectangle 93"/>
            <p:cNvSpPr>
              <a:spLocks noChangeArrowheads="1"/>
            </p:cNvSpPr>
            <p:nvPr/>
          </p:nvSpPr>
          <p:spPr bwMode="auto">
            <a:xfrm>
              <a:off x="1885694" y="4515939"/>
              <a:ext cx="1693958" cy="356187"/>
            </a:xfrm>
            <a:prstGeom prst="rect">
              <a:avLst/>
            </a:prstGeom>
            <a:solidFill>
              <a:srgbClr val="83D1F5"/>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91448" rIns="0" bIns="91448"/>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dirty="0">
                  <a:solidFill>
                    <a:schemeClr val="tx2"/>
                  </a:solidFill>
                  <a:ea typeface="MS PGothic" panose="020B0600070205080204" pitchFamily="34" charset="-128"/>
                </a:rPr>
                <a:t>Slower iterations</a:t>
              </a:r>
            </a:p>
          </p:txBody>
        </p:sp>
        <p:sp>
          <p:nvSpPr>
            <p:cNvPr id="27" name="AutoShape 11"/>
            <p:cNvSpPr>
              <a:spLocks noChangeArrowheads="1"/>
            </p:cNvSpPr>
            <p:nvPr/>
          </p:nvSpPr>
          <p:spPr bwMode="auto">
            <a:xfrm>
              <a:off x="5217556" y="4798870"/>
              <a:ext cx="939816" cy="592297"/>
            </a:xfrm>
            <a:prstGeom prst="roundRect">
              <a:avLst>
                <a:gd name="adj" fmla="val 0"/>
              </a:avLst>
            </a:prstGeom>
            <a:solidFill>
              <a:srgbClr val="83D1F5"/>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0" tIns="91448" rIns="0" bIns="91448" anchor="ct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900" b="1">
                  <a:solidFill>
                    <a:srgbClr val="000000"/>
                  </a:solidFill>
                  <a:ea typeface="MS PGothic" panose="020B0600070205080204" pitchFamily="34" charset="-128"/>
                </a:rPr>
                <a:t>Production</a:t>
              </a:r>
            </a:p>
          </p:txBody>
        </p:sp>
        <p:pic>
          <p:nvPicPr>
            <p:cNvPr id="28" name="Picture 57"/>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5107" y="2192935"/>
              <a:ext cx="392616" cy="4379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5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5107" y="3765561"/>
              <a:ext cx="392616" cy="392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0" name="TextBox 59"/>
            <p:cNvSpPr txBox="1">
              <a:spLocks noChangeArrowheads="1"/>
            </p:cNvSpPr>
            <p:nvPr/>
          </p:nvSpPr>
          <p:spPr bwMode="auto">
            <a:xfrm>
              <a:off x="647096" y="2194001"/>
              <a:ext cx="1366003" cy="5733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2896" tIns="91448" rIns="182896" bIns="91448">
              <a:spAutoFit/>
            </a:bodyP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900" dirty="0">
                  <a:solidFill>
                    <a:srgbClr val="003F69"/>
                  </a:solidFill>
                </a:rPr>
                <a:t>Systems of Interaction</a:t>
              </a:r>
            </a:p>
          </p:txBody>
        </p:sp>
        <p:sp>
          <p:nvSpPr>
            <p:cNvPr id="31" name="TextBox 60"/>
            <p:cNvSpPr txBox="1">
              <a:spLocks noChangeArrowheads="1"/>
            </p:cNvSpPr>
            <p:nvPr/>
          </p:nvSpPr>
          <p:spPr bwMode="auto">
            <a:xfrm>
              <a:off x="789590" y="3731498"/>
              <a:ext cx="1366003" cy="5733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2896" tIns="91448" rIns="182896" bIns="91448">
              <a:spAutoFit/>
            </a:bodyP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900">
                  <a:solidFill>
                    <a:srgbClr val="83D1F5"/>
                  </a:solidFill>
                </a:rPr>
                <a:t>Systems of Record</a:t>
              </a:r>
            </a:p>
          </p:txBody>
        </p:sp>
        <p:sp>
          <p:nvSpPr>
            <p:cNvPr id="32" name="TextBox 31"/>
            <p:cNvSpPr txBox="1">
              <a:spLocks noChangeArrowheads="1"/>
            </p:cNvSpPr>
            <p:nvPr/>
          </p:nvSpPr>
          <p:spPr bwMode="auto">
            <a:xfrm>
              <a:off x="3276729" y="2304153"/>
              <a:ext cx="1250589" cy="535129"/>
            </a:xfrm>
            <a:prstGeom prst="rect">
              <a:avLst/>
            </a:prstGeom>
            <a:noFill/>
            <a:ln>
              <a:noFill/>
            </a:ln>
            <a:extLst/>
          </p:spPr>
          <p:txBody>
            <a:bodyPr wrap="square" lIns="182896" tIns="91448" rIns="182896" bIns="91448">
              <a:spAutoFit/>
            </a:bodyPr>
            <a:lstStyle>
              <a:lvl1pPr defTabSz="1219200">
                <a:defRPr>
                  <a:solidFill>
                    <a:schemeClr val="tx1"/>
                  </a:solidFill>
                  <a:latin typeface="Arial" panose="020B0604020202020204" pitchFamily="34" charset="0"/>
                  <a:cs typeface="Arial" panose="020B0604020202020204" pitchFamily="34" charset="0"/>
                </a:defRPr>
              </a:lvl1pPr>
              <a:lvl2pPr marL="990600" indent="-381000" defTabSz="1219200">
                <a:defRPr>
                  <a:solidFill>
                    <a:schemeClr val="tx1"/>
                  </a:solidFill>
                  <a:latin typeface="Arial" panose="020B0604020202020204" pitchFamily="34" charset="0"/>
                  <a:cs typeface="Arial" panose="020B0604020202020204" pitchFamily="34" charset="0"/>
                </a:defRPr>
              </a:lvl2pPr>
              <a:lvl3pPr marL="1524000" indent="-304800" defTabSz="1219200">
                <a:defRPr>
                  <a:solidFill>
                    <a:schemeClr val="tx1"/>
                  </a:solidFill>
                  <a:latin typeface="Arial" panose="020B0604020202020204" pitchFamily="34" charset="0"/>
                  <a:cs typeface="Arial" panose="020B0604020202020204" pitchFamily="34" charset="0"/>
                </a:defRPr>
              </a:lvl3pPr>
              <a:lvl4pPr marL="2133600" indent="-304800" defTabSz="1219200">
                <a:defRPr>
                  <a:solidFill>
                    <a:schemeClr val="tx1"/>
                  </a:solidFill>
                  <a:latin typeface="Arial" panose="020B0604020202020204" pitchFamily="34" charset="0"/>
                  <a:cs typeface="Arial" panose="020B0604020202020204" pitchFamily="34" charset="0"/>
                </a:defRPr>
              </a:lvl4pPr>
              <a:lvl5pPr marL="2743200" indent="-304800" defTabSz="1219200">
                <a:defRPr>
                  <a:solidFill>
                    <a:schemeClr val="tx1"/>
                  </a:solidFill>
                  <a:latin typeface="Arial" panose="020B0604020202020204" pitchFamily="34" charset="0"/>
                  <a:cs typeface="Arial" panose="020B0604020202020204" pitchFamily="34" charset="0"/>
                </a:defRPr>
              </a:lvl5pPr>
              <a:lvl6pPr marL="3200400" indent="-3048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3657600" indent="-3048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4114800" indent="-3048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4572000" indent="-3048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defRPr/>
              </a:pPr>
              <a:r>
                <a:rPr lang="en-US" altLang="en-US" sz="800" b="1" dirty="0">
                  <a:solidFill>
                    <a:srgbClr val="003F69"/>
                  </a:solidFill>
                  <a:latin typeface="Arial Narrow" panose="020B0606020202030204" pitchFamily="34" charset="0"/>
                </a:rPr>
                <a:t>Digital</a:t>
              </a:r>
              <a:r>
                <a:rPr lang="en-US" altLang="en-US" sz="700" b="1" dirty="0">
                  <a:solidFill>
                    <a:srgbClr val="003F69"/>
                  </a:solidFill>
                  <a:latin typeface="Arial Narrow" panose="020B0606020202030204" pitchFamily="34" charset="0"/>
                </a:rPr>
                <a:t> </a:t>
              </a:r>
              <a:r>
                <a:rPr lang="en-US" altLang="en-US" sz="800" b="1" dirty="0">
                  <a:solidFill>
                    <a:srgbClr val="003F69"/>
                  </a:solidFill>
                  <a:latin typeface="Arial Narrow" panose="020B0606020202030204" pitchFamily="34" charset="0"/>
                </a:rPr>
                <a:t>Applications</a:t>
              </a:r>
            </a:p>
          </p:txBody>
        </p:sp>
        <p:sp>
          <p:nvSpPr>
            <p:cNvPr id="33" name="TextBox 62"/>
            <p:cNvSpPr txBox="1">
              <a:spLocks noChangeArrowheads="1"/>
            </p:cNvSpPr>
            <p:nvPr/>
          </p:nvSpPr>
          <p:spPr bwMode="auto">
            <a:xfrm>
              <a:off x="2108626" y="3735349"/>
              <a:ext cx="1115819" cy="5351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82896" tIns="91448" rIns="182896" bIns="91448">
              <a:spAutoFit/>
            </a:bodyPr>
            <a:lstStyle>
              <a:lvl1pPr defTabSz="1219200">
                <a:defRPr>
                  <a:solidFill>
                    <a:schemeClr val="tx1"/>
                  </a:solidFill>
                  <a:latin typeface="Arial" panose="020B0604020202020204" pitchFamily="34" charset="0"/>
                  <a:cs typeface="Arial" panose="020B0604020202020204" pitchFamily="34" charset="0"/>
                </a:defRPr>
              </a:lvl1pPr>
              <a:lvl2pPr marL="742950" indent="-285750" defTabSz="1219200">
                <a:defRPr>
                  <a:solidFill>
                    <a:schemeClr val="tx1"/>
                  </a:solidFill>
                  <a:latin typeface="Arial" panose="020B0604020202020204" pitchFamily="34" charset="0"/>
                  <a:cs typeface="Arial" panose="020B0604020202020204" pitchFamily="34" charset="0"/>
                </a:defRPr>
              </a:lvl2pPr>
              <a:lvl3pPr marL="1143000" indent="-228600" defTabSz="1219200">
                <a:defRPr>
                  <a:solidFill>
                    <a:schemeClr val="tx1"/>
                  </a:solidFill>
                  <a:latin typeface="Arial" panose="020B0604020202020204" pitchFamily="34" charset="0"/>
                  <a:cs typeface="Arial" panose="020B0604020202020204" pitchFamily="34" charset="0"/>
                </a:defRPr>
              </a:lvl3pPr>
              <a:lvl4pPr marL="1600200" indent="-228600" defTabSz="1219200">
                <a:defRPr>
                  <a:solidFill>
                    <a:schemeClr val="tx1"/>
                  </a:solidFill>
                  <a:latin typeface="Arial" panose="020B0604020202020204" pitchFamily="34" charset="0"/>
                  <a:cs typeface="Arial" panose="020B0604020202020204" pitchFamily="34" charset="0"/>
                </a:defRPr>
              </a:lvl4pPr>
              <a:lvl5pPr marL="2057400" indent="-228600" defTabSz="1219200">
                <a:defRPr>
                  <a:solidFill>
                    <a:schemeClr val="tx1"/>
                  </a:solidFill>
                  <a:latin typeface="Arial" panose="020B0604020202020204" pitchFamily="34" charset="0"/>
                  <a:cs typeface="Arial" panose="020B0604020202020204" pitchFamily="34" charset="0"/>
                </a:defRPr>
              </a:lvl5pPr>
              <a:lvl6pPr marL="25146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1219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800" b="1" dirty="0">
                  <a:solidFill>
                    <a:srgbClr val="83D1F5"/>
                  </a:solidFill>
                  <a:latin typeface="Arial Narrow" panose="020B0606020202030204" pitchFamily="34" charset="0"/>
                </a:rPr>
                <a:t>Enterprise Applications</a:t>
              </a:r>
            </a:p>
          </p:txBody>
        </p:sp>
      </p:grpSp>
      <p:sp>
        <p:nvSpPr>
          <p:cNvPr id="52" name="Text Placeholder 5"/>
          <p:cNvSpPr txBox="1">
            <a:spLocks/>
          </p:cNvSpPr>
          <p:nvPr/>
        </p:nvSpPr>
        <p:spPr>
          <a:xfrm>
            <a:off x="116417" y="29515"/>
            <a:ext cx="6033477" cy="309152"/>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lnSpc>
                <a:spcPct val="90000"/>
              </a:lnSpc>
              <a:spcBef>
                <a:spcPts val="338"/>
              </a:spcBef>
              <a:buNone/>
              <a:defRPr/>
            </a:pPr>
            <a:r>
              <a:rPr lang="en-US" altLang="en-US" sz="1800" b="1" dirty="0" smtClean="0">
                <a:solidFill>
                  <a:schemeClr val="accent1"/>
                </a:solidFill>
              </a:rPr>
              <a:t>Enterprises need instrumented, automated coordination for two-speed IT</a:t>
            </a:r>
            <a:endParaRPr lang="en-US" altLang="en-US" sz="1800" b="1" dirty="0">
              <a:solidFill>
                <a:schemeClr val="accent1"/>
              </a:solidFill>
            </a:endParaRPr>
          </a:p>
        </p:txBody>
      </p:sp>
      <p:sp>
        <p:nvSpPr>
          <p:cNvPr id="53" name="Shape 168"/>
          <p:cNvSpPr/>
          <p:nvPr/>
        </p:nvSpPr>
        <p:spPr>
          <a:xfrm>
            <a:off x="6149895" y="0"/>
            <a:ext cx="2994104" cy="5143501"/>
          </a:xfrm>
          <a:prstGeom prst="rect">
            <a:avLst/>
          </a:prstGeom>
          <a:solidFill>
            <a:srgbClr val="062451">
              <a:alpha val="80000"/>
            </a:srgbClr>
          </a:solidFill>
          <a:ln w="12700">
            <a:miter lim="400000"/>
            <a:tailEnd type="triangle"/>
          </a:ln>
        </p:spPr>
        <p:txBody>
          <a:bodyPr lIns="60959" tIns="60959" rIns="60959" bIns="60959" anchor="ctr"/>
          <a:lstStyle/>
          <a:p>
            <a:pPr defTabSz="457200"/>
            <a:endParaRPr lang="en-US" sz="4400" b="1" dirty="0" smtClean="0">
              <a:solidFill>
                <a:srgbClr val="FFFFFF"/>
              </a:solidFill>
              <a:latin typeface="Helvetica"/>
              <a:cs typeface="Helvetica"/>
              <a:sym typeface="Helvetica"/>
            </a:endParaRPr>
          </a:p>
          <a:p>
            <a:pPr defTabSz="457200"/>
            <a:endParaRPr lang="en-US" sz="4400" b="1" dirty="0">
              <a:solidFill>
                <a:srgbClr val="FFFFFF"/>
              </a:solidFill>
              <a:latin typeface="Helvetica"/>
              <a:cs typeface="Helvetica"/>
              <a:sym typeface="Helvetica"/>
            </a:endParaRPr>
          </a:p>
          <a:p>
            <a:pPr defTabSz="457200"/>
            <a:endParaRPr lang="en-US" sz="4400" b="1" dirty="0" smtClean="0">
              <a:solidFill>
                <a:srgbClr val="FFFFFF"/>
              </a:solidFill>
              <a:latin typeface="Helvetica"/>
              <a:cs typeface="Helvetica"/>
              <a:sym typeface="Helvetica"/>
            </a:endParaRPr>
          </a:p>
          <a:p>
            <a:pPr defTabSz="457200"/>
            <a:endParaRPr lang="en-US" sz="4400" b="1" dirty="0">
              <a:solidFill>
                <a:srgbClr val="FFFFFF"/>
              </a:solidFill>
              <a:latin typeface="Helvetica"/>
              <a:cs typeface="Helvetica"/>
              <a:sym typeface="Helvetica"/>
            </a:endParaRPr>
          </a:p>
          <a:p>
            <a:pPr defTabSz="457200"/>
            <a:endParaRPr lang="en-US" sz="4400" b="1" dirty="0" smtClean="0">
              <a:solidFill>
                <a:srgbClr val="FFFFFF"/>
              </a:solidFill>
              <a:latin typeface="Helvetica"/>
              <a:cs typeface="Helvetica"/>
              <a:sym typeface="Helvetica"/>
            </a:endParaRPr>
          </a:p>
          <a:p>
            <a:pPr algn="r" defTabSz="457200"/>
            <a:endParaRPr lang="en-US" b="1" dirty="0" smtClean="0">
              <a:solidFill>
                <a:srgbClr val="FFFFFF"/>
              </a:solidFill>
              <a:latin typeface="Helvetica"/>
              <a:cs typeface="Helvetica"/>
              <a:sym typeface="Helvetica"/>
            </a:endParaRPr>
          </a:p>
          <a:p>
            <a:pPr algn="r" defTabSz="457200"/>
            <a:endParaRPr lang="en-US" b="1" dirty="0">
              <a:solidFill>
                <a:srgbClr val="FFFFFF"/>
              </a:solidFill>
              <a:latin typeface="Helvetica"/>
              <a:cs typeface="Helvetica"/>
              <a:sym typeface="Helvetica"/>
            </a:endParaRPr>
          </a:p>
          <a:p>
            <a:pPr algn="r" defTabSz="457200"/>
            <a:endParaRPr lang="en-US" b="1" dirty="0" smtClean="0">
              <a:solidFill>
                <a:srgbClr val="FFFFFF"/>
              </a:solidFill>
              <a:latin typeface="Helvetica"/>
              <a:cs typeface="Helvetica"/>
              <a:sym typeface="Helvetica"/>
            </a:endParaRPr>
          </a:p>
          <a:p>
            <a:pPr algn="r" defTabSz="457200"/>
            <a:endParaRPr lang="en-US" b="1" dirty="0">
              <a:solidFill>
                <a:srgbClr val="FFFFFF"/>
              </a:solidFill>
              <a:latin typeface="Helvetica"/>
              <a:cs typeface="Helvetica"/>
              <a:sym typeface="Helvetica"/>
            </a:endParaRPr>
          </a:p>
          <a:p>
            <a:pPr algn="r" defTabSz="457200"/>
            <a:endParaRPr lang="en-US" b="1" dirty="0" smtClean="0">
              <a:solidFill>
                <a:srgbClr val="FFFFFF"/>
              </a:solidFill>
              <a:latin typeface="Helvetica"/>
              <a:cs typeface="Helvetica"/>
              <a:sym typeface="Helvetica"/>
            </a:endParaRPr>
          </a:p>
          <a:p>
            <a:pPr algn="r" defTabSz="457200"/>
            <a:r>
              <a:rPr lang="en-US" b="1" dirty="0" smtClean="0">
                <a:solidFill>
                  <a:srgbClr val="FFFFFF"/>
                </a:solidFill>
                <a:latin typeface="Helvetica"/>
                <a:cs typeface="Helvetica"/>
                <a:sym typeface="Helvetica"/>
              </a:rPr>
              <a:t>Bluemix </a:t>
            </a:r>
            <a:r>
              <a:rPr lang="en-US" b="1" dirty="0" smtClean="0">
                <a:solidFill>
                  <a:srgbClr val="3ABB9F"/>
                </a:solidFill>
                <a:latin typeface="Helvetica"/>
                <a:cs typeface="Helvetica"/>
                <a:sym typeface="Helvetica"/>
              </a:rPr>
              <a:t>enables</a:t>
            </a:r>
            <a:endParaRPr lang="en-US" b="1" dirty="0">
              <a:solidFill>
                <a:srgbClr val="3ABB9F"/>
              </a:solidFill>
              <a:latin typeface="Helvetica"/>
              <a:cs typeface="Helvetica"/>
              <a:sym typeface="Helvetica"/>
            </a:endParaRPr>
          </a:p>
          <a:p>
            <a:pPr lvl="0" defTabSz="457200"/>
            <a:endParaRPr lang="en-US" sz="4400" b="1" dirty="0">
              <a:solidFill>
                <a:srgbClr val="3ABB9F"/>
              </a:solidFill>
              <a:latin typeface="Helvetica"/>
              <a:cs typeface="Helvetica"/>
              <a:sym typeface="Helvetica"/>
            </a:endParaRPr>
          </a:p>
        </p:txBody>
      </p:sp>
      <p:sp>
        <p:nvSpPr>
          <p:cNvPr id="55" name="TextBox 187"/>
          <p:cNvSpPr txBox="1">
            <a:spLocks noChangeArrowheads="1"/>
          </p:cNvSpPr>
          <p:nvPr/>
        </p:nvSpPr>
        <p:spPr bwMode="auto">
          <a:xfrm>
            <a:off x="6460458" y="666191"/>
            <a:ext cx="2404582" cy="30128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28801" rIns="57601" bIns="28801">
            <a:spAutoFit/>
          </a:bodyPr>
          <a:lstStyle>
            <a:lvl1pPr defTabSz="639763">
              <a:defRPr>
                <a:solidFill>
                  <a:schemeClr val="tx1"/>
                </a:solidFill>
                <a:latin typeface="Arial" panose="020B0604020202020204" pitchFamily="34" charset="0"/>
                <a:cs typeface="Arial" panose="020B0604020202020204" pitchFamily="34" charset="0"/>
              </a:defRPr>
            </a:lvl1pPr>
            <a:lvl2pPr marL="742950" indent="-285750" defTabSz="639763">
              <a:defRPr>
                <a:solidFill>
                  <a:schemeClr val="tx1"/>
                </a:solidFill>
                <a:latin typeface="Arial" panose="020B0604020202020204" pitchFamily="34" charset="0"/>
                <a:cs typeface="Arial" panose="020B0604020202020204" pitchFamily="34" charset="0"/>
              </a:defRPr>
            </a:lvl2pPr>
            <a:lvl3pPr marL="1143000" indent="-228600" defTabSz="639763">
              <a:defRPr>
                <a:solidFill>
                  <a:schemeClr val="tx1"/>
                </a:solidFill>
                <a:latin typeface="Arial" panose="020B0604020202020204" pitchFamily="34" charset="0"/>
                <a:cs typeface="Arial" panose="020B0604020202020204" pitchFamily="34" charset="0"/>
              </a:defRPr>
            </a:lvl3pPr>
            <a:lvl4pPr marL="1600200" indent="-228600" defTabSz="639763">
              <a:defRPr>
                <a:solidFill>
                  <a:schemeClr val="tx1"/>
                </a:solidFill>
                <a:latin typeface="Arial" panose="020B0604020202020204" pitchFamily="34" charset="0"/>
                <a:cs typeface="Arial" panose="020B0604020202020204" pitchFamily="34" charset="0"/>
              </a:defRPr>
            </a:lvl4pPr>
            <a:lvl5pPr marL="2057400" indent="-228600" defTabSz="639763">
              <a:defRPr>
                <a:solidFill>
                  <a:schemeClr val="tx1"/>
                </a:solidFill>
                <a:latin typeface="Arial" panose="020B0604020202020204" pitchFamily="34" charset="0"/>
                <a:cs typeface="Arial" panose="020B0604020202020204" pitchFamily="34" charset="0"/>
              </a:defRPr>
            </a:lvl5pPr>
            <a:lvl6pPr marL="2514600" indent="-228600" defTabSz="639763"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39763"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39763"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39763"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600" b="1" i="1" dirty="0" smtClean="0">
                <a:solidFill>
                  <a:schemeClr val="bg1"/>
                </a:solidFill>
              </a:rPr>
              <a:t>Enterprises need to find a balance between IT &amp; Innovation. </a:t>
            </a:r>
          </a:p>
          <a:p>
            <a:pPr algn="ctr"/>
            <a:endParaRPr lang="en-US" altLang="en-US" sz="1600" b="1" i="1" dirty="0">
              <a:solidFill>
                <a:schemeClr val="bg1"/>
              </a:solidFill>
            </a:endParaRPr>
          </a:p>
          <a:p>
            <a:pPr algn="ctr"/>
            <a:r>
              <a:rPr lang="en-US" altLang="en-US" sz="1600" b="1" i="1" dirty="0" smtClean="0">
                <a:solidFill>
                  <a:schemeClr val="bg1"/>
                </a:solidFill>
              </a:rPr>
              <a:t>Hybrid is a great opportunity to develop new business via digital channels.</a:t>
            </a:r>
          </a:p>
          <a:p>
            <a:pPr algn="ctr"/>
            <a:endParaRPr lang="en-US" altLang="en-US" sz="1600" b="1" i="1" dirty="0">
              <a:solidFill>
                <a:schemeClr val="bg1"/>
              </a:solidFill>
            </a:endParaRPr>
          </a:p>
          <a:p>
            <a:pPr algn="ctr"/>
            <a:r>
              <a:rPr lang="en-US" altLang="en-US" sz="1600" b="1" i="1" dirty="0" smtClean="0">
                <a:solidFill>
                  <a:schemeClr val="bg1"/>
                </a:solidFill>
              </a:rPr>
              <a:t>Disruption can occur when enterprises are slow to adapt</a:t>
            </a:r>
            <a:endParaRPr lang="en-US" altLang="en-US" sz="1600" b="1" i="1" dirty="0">
              <a:solidFill>
                <a:schemeClr val="bg1"/>
              </a:solidFill>
            </a:endParaRPr>
          </a:p>
        </p:txBody>
      </p:sp>
      <p:sp>
        <p:nvSpPr>
          <p:cNvPr id="56" name="Shape 296"/>
          <p:cNvSpPr/>
          <p:nvPr/>
        </p:nvSpPr>
        <p:spPr>
          <a:xfrm>
            <a:off x="0" y="4273057"/>
            <a:ext cx="6149895" cy="918940"/>
          </a:xfrm>
          <a:prstGeom prst="rect">
            <a:avLst/>
          </a:prstGeom>
          <a:solidFill>
            <a:srgbClr val="5592DA">
              <a:alpha val="9396"/>
            </a:srgbClr>
          </a:solidFill>
          <a:ln w="12700">
            <a:miter lim="400000"/>
          </a:ln>
        </p:spPr>
        <p:txBody>
          <a:bodyPr lIns="0" tIns="0" rIns="0" bIns="0" anchor="ctr"/>
          <a:lstStyle/>
          <a:p>
            <a:pPr lvl="0"/>
            <a:endParaRPr sz="1400"/>
          </a:p>
        </p:txBody>
      </p:sp>
      <p:sp>
        <p:nvSpPr>
          <p:cNvPr id="57" name="Shape 308"/>
          <p:cNvSpPr/>
          <p:nvPr/>
        </p:nvSpPr>
        <p:spPr>
          <a:xfrm>
            <a:off x="3894992" y="4891400"/>
            <a:ext cx="1649089" cy="233664"/>
          </a:xfrm>
          <a:prstGeom prst="rect">
            <a:avLst/>
          </a:prstGeom>
          <a:ln w="12700">
            <a:miter lim="400000"/>
          </a:ln>
          <a:extLst>
            <a:ext uri="{C572A759-6A51-4108-AA02-DFA0A04FC94B}">
              <ma14:wrappingTextBoxFlag xmlns:ma14="http://schemas.microsoft.com/office/mac/drawingml/2011/main" xmlns="" val="1"/>
            </a:ext>
          </a:extLst>
        </p:spPr>
        <p:txBody>
          <a:bodyPr wrap="square" lIns="31882" tIns="31882" rIns="31882" bIns="31882" anchor="ctr">
            <a:spAutoFit/>
          </a:bodyPr>
          <a:lstStyle/>
          <a:p>
            <a:pPr marL="285750" indent="-285750" defTabSz="7972">
              <a:spcBef>
                <a:spcPts val="188"/>
              </a:spcBef>
              <a:buClr>
                <a:srgbClr val="5592DA"/>
              </a:buClr>
              <a:buSzPct val="75000"/>
              <a:buFont typeface="Wingdings" charset="2"/>
              <a:buChar char="²"/>
              <a:defRPr sz="1800"/>
            </a:pPr>
            <a:r>
              <a:rPr sz="1100" dirty="0">
                <a:latin typeface="Helvetica Neue Light"/>
                <a:ea typeface="Helvetica Neue Light"/>
                <a:cs typeface="Helvetica Neue Light"/>
                <a:sym typeface="Helvetica Neue Light"/>
              </a:rPr>
              <a:t>Security and </a:t>
            </a:r>
            <a:r>
              <a:rPr sz="1100" dirty="0" smtClean="0">
                <a:latin typeface="Helvetica Neue Light"/>
                <a:ea typeface="Helvetica Neue Light"/>
                <a:cs typeface="Helvetica Neue Light"/>
                <a:sym typeface="Helvetica Neue Light"/>
              </a:rPr>
              <a:t>Privacy</a:t>
            </a:r>
            <a:endParaRPr sz="1100" dirty="0">
              <a:latin typeface="Helvetica Neue Light"/>
              <a:ea typeface="Helvetica Neue Light"/>
              <a:cs typeface="Helvetica Neue Light"/>
              <a:sym typeface="Helvetica Neue Light"/>
            </a:endParaRPr>
          </a:p>
        </p:txBody>
      </p:sp>
      <p:sp>
        <p:nvSpPr>
          <p:cNvPr id="58" name="Shape 308"/>
          <p:cNvSpPr/>
          <p:nvPr/>
        </p:nvSpPr>
        <p:spPr>
          <a:xfrm>
            <a:off x="2269228" y="4868053"/>
            <a:ext cx="1554270" cy="233664"/>
          </a:xfrm>
          <a:prstGeom prst="rect">
            <a:avLst/>
          </a:prstGeom>
          <a:ln w="12700">
            <a:miter lim="400000"/>
          </a:ln>
          <a:extLst>
            <a:ext uri="{C572A759-6A51-4108-AA02-DFA0A04FC94B}">
              <ma14:wrappingTextBoxFlag xmlns:ma14="http://schemas.microsoft.com/office/mac/drawingml/2011/main" xmlns="" val="1"/>
            </a:ext>
          </a:extLst>
        </p:spPr>
        <p:txBody>
          <a:bodyPr wrap="square" lIns="31882" tIns="31882" rIns="31882" bIns="31882" anchor="ctr">
            <a:spAutoFit/>
          </a:bodyPr>
          <a:lstStyle/>
          <a:p>
            <a:pPr marL="285750" indent="-285750" defTabSz="7972">
              <a:spcBef>
                <a:spcPts val="188"/>
              </a:spcBef>
              <a:buClr>
                <a:srgbClr val="5592DA"/>
              </a:buClr>
              <a:buSzPct val="75000"/>
              <a:buFont typeface="Wingdings" charset="2"/>
              <a:buChar char="²"/>
              <a:defRPr sz="1800"/>
            </a:pPr>
            <a:r>
              <a:rPr lang="ga-IE" sz="1100" dirty="0" smtClean="0">
                <a:latin typeface="Helvetica Neue Light"/>
                <a:ea typeface="Helvetica Neue Light"/>
                <a:cs typeface="Helvetica Neue Light"/>
                <a:sym typeface="Helvetica Neue Light"/>
              </a:rPr>
              <a:t>LDAP Integration</a:t>
            </a:r>
            <a:endParaRPr sz="1100" dirty="0">
              <a:latin typeface="Helvetica Neue Light"/>
              <a:ea typeface="Helvetica Neue Light"/>
              <a:cs typeface="Helvetica Neue Light"/>
              <a:sym typeface="Helvetica Neue Light"/>
            </a:endParaRPr>
          </a:p>
        </p:txBody>
      </p:sp>
      <p:sp>
        <p:nvSpPr>
          <p:cNvPr id="59" name="Shape 308"/>
          <p:cNvSpPr/>
          <p:nvPr/>
        </p:nvSpPr>
        <p:spPr>
          <a:xfrm>
            <a:off x="4719537" y="4597412"/>
            <a:ext cx="1256063" cy="233664"/>
          </a:xfrm>
          <a:prstGeom prst="rect">
            <a:avLst/>
          </a:prstGeom>
          <a:ln w="12700">
            <a:miter lim="400000"/>
          </a:ln>
          <a:extLst>
            <a:ext uri="{C572A759-6A51-4108-AA02-DFA0A04FC94B}">
              <ma14:wrappingTextBoxFlag xmlns:ma14="http://schemas.microsoft.com/office/mac/drawingml/2011/main" xmlns="" val="1"/>
            </a:ext>
          </a:extLst>
        </p:spPr>
        <p:txBody>
          <a:bodyPr wrap="square" lIns="31882" tIns="31882" rIns="31882" bIns="31882" anchor="ctr">
            <a:spAutoFit/>
          </a:bodyPr>
          <a:lstStyle/>
          <a:p>
            <a:pPr marL="285750" indent="-285750" defTabSz="7972">
              <a:spcBef>
                <a:spcPts val="188"/>
              </a:spcBef>
              <a:buClr>
                <a:srgbClr val="5592DA"/>
              </a:buClr>
              <a:buSzPct val="75000"/>
              <a:buFont typeface="Wingdings" charset="2"/>
              <a:buChar char="²"/>
              <a:defRPr sz="1800"/>
            </a:pPr>
            <a:r>
              <a:rPr lang="ga-IE" sz="1100" dirty="0" smtClean="0">
                <a:latin typeface="Helvetica Neue Light"/>
                <a:ea typeface="Helvetica Neue Light"/>
                <a:cs typeface="Helvetica Neue Light"/>
                <a:sym typeface="Helvetica Neue Light"/>
              </a:rPr>
              <a:t>Regulations</a:t>
            </a:r>
            <a:endParaRPr sz="1100" dirty="0">
              <a:latin typeface="Helvetica Neue Light"/>
              <a:ea typeface="Helvetica Neue Light"/>
              <a:cs typeface="Helvetica Neue Light"/>
              <a:sym typeface="Helvetica Neue Light"/>
            </a:endParaRPr>
          </a:p>
        </p:txBody>
      </p:sp>
      <p:sp>
        <p:nvSpPr>
          <p:cNvPr id="60" name="Shape 308"/>
          <p:cNvSpPr/>
          <p:nvPr/>
        </p:nvSpPr>
        <p:spPr>
          <a:xfrm>
            <a:off x="2880516" y="4597412"/>
            <a:ext cx="1647946" cy="233664"/>
          </a:xfrm>
          <a:prstGeom prst="rect">
            <a:avLst/>
          </a:prstGeom>
          <a:ln w="12700">
            <a:miter lim="400000"/>
          </a:ln>
          <a:extLst>
            <a:ext uri="{C572A759-6A51-4108-AA02-DFA0A04FC94B}">
              <ma14:wrappingTextBoxFlag xmlns:ma14="http://schemas.microsoft.com/office/mac/drawingml/2011/main" xmlns="" val="1"/>
            </a:ext>
          </a:extLst>
        </p:spPr>
        <p:txBody>
          <a:bodyPr wrap="square" lIns="31882" tIns="31882" rIns="31882" bIns="31882" anchor="ctr">
            <a:spAutoFit/>
          </a:bodyPr>
          <a:lstStyle/>
          <a:p>
            <a:pPr marL="285750" indent="-285750" defTabSz="7972">
              <a:spcBef>
                <a:spcPts val="188"/>
              </a:spcBef>
              <a:buClr>
                <a:srgbClr val="5592DA"/>
              </a:buClr>
              <a:buSzPct val="75000"/>
              <a:buFont typeface="Wingdings" charset="2"/>
              <a:buChar char="²"/>
              <a:defRPr sz="1800"/>
            </a:pPr>
            <a:r>
              <a:rPr lang="ga-IE" sz="1100" dirty="0" smtClean="0">
                <a:latin typeface="Helvetica Neue Light"/>
                <a:ea typeface="Helvetica Neue Light"/>
                <a:cs typeface="Helvetica Neue Light"/>
                <a:sym typeface="Helvetica Neue Light"/>
              </a:rPr>
              <a:t>Corporate Policies</a:t>
            </a:r>
            <a:endParaRPr sz="1100" dirty="0">
              <a:latin typeface="Helvetica Neue Light"/>
              <a:ea typeface="Helvetica Neue Light"/>
              <a:cs typeface="Helvetica Neue Light"/>
              <a:sym typeface="Helvetica Neue Light"/>
            </a:endParaRPr>
          </a:p>
        </p:txBody>
      </p:sp>
      <p:sp>
        <p:nvSpPr>
          <p:cNvPr id="61" name="Shape 308"/>
          <p:cNvSpPr/>
          <p:nvPr/>
        </p:nvSpPr>
        <p:spPr>
          <a:xfrm>
            <a:off x="574935" y="4868053"/>
            <a:ext cx="1414443" cy="233664"/>
          </a:xfrm>
          <a:prstGeom prst="rect">
            <a:avLst/>
          </a:prstGeom>
          <a:ln w="12700">
            <a:miter lim="400000"/>
          </a:ln>
          <a:extLst>
            <a:ext uri="{C572A759-6A51-4108-AA02-DFA0A04FC94B}">
              <ma14:wrappingTextBoxFlag xmlns:ma14="http://schemas.microsoft.com/office/mac/drawingml/2011/main" xmlns="" val="1"/>
            </a:ext>
          </a:extLst>
        </p:spPr>
        <p:txBody>
          <a:bodyPr wrap="square" lIns="31882" tIns="31882" rIns="31882" bIns="31882" anchor="ctr">
            <a:spAutoFit/>
          </a:bodyPr>
          <a:lstStyle/>
          <a:p>
            <a:pPr marL="285750" indent="-285750" defTabSz="7972">
              <a:spcBef>
                <a:spcPts val="188"/>
              </a:spcBef>
              <a:buClr>
                <a:srgbClr val="5592DA"/>
              </a:buClr>
              <a:buSzPct val="75000"/>
              <a:buFont typeface="Wingdings" charset="2"/>
              <a:buChar char="²"/>
              <a:defRPr sz="1800"/>
            </a:pPr>
            <a:r>
              <a:rPr lang="ga-IE" sz="1100" dirty="0" smtClean="0">
                <a:latin typeface="Helvetica Neue Light"/>
                <a:ea typeface="Helvetica Neue Light"/>
                <a:cs typeface="Helvetica Neue Light"/>
                <a:sym typeface="Helvetica Neue Light"/>
              </a:rPr>
              <a:t>White Labelling</a:t>
            </a:r>
            <a:endParaRPr sz="1100" dirty="0">
              <a:latin typeface="Helvetica Neue Light"/>
              <a:ea typeface="Helvetica Neue Light"/>
              <a:cs typeface="Helvetica Neue Light"/>
              <a:sym typeface="Helvetica Neue Light"/>
            </a:endParaRPr>
          </a:p>
        </p:txBody>
      </p:sp>
      <p:sp>
        <p:nvSpPr>
          <p:cNvPr id="62" name="Shape 308"/>
          <p:cNvSpPr/>
          <p:nvPr/>
        </p:nvSpPr>
        <p:spPr>
          <a:xfrm>
            <a:off x="273862" y="4597412"/>
            <a:ext cx="2692668" cy="233664"/>
          </a:xfrm>
          <a:prstGeom prst="rect">
            <a:avLst/>
          </a:prstGeom>
          <a:ln w="12700">
            <a:miter lim="400000"/>
          </a:ln>
          <a:extLst>
            <a:ext uri="{C572A759-6A51-4108-AA02-DFA0A04FC94B}">
              <ma14:wrappingTextBoxFlag xmlns:ma14="http://schemas.microsoft.com/office/mac/drawingml/2011/main" xmlns="" val="1"/>
            </a:ext>
          </a:extLst>
        </p:spPr>
        <p:txBody>
          <a:bodyPr wrap="square" lIns="31882" tIns="31882" rIns="31882" bIns="31882" anchor="ctr">
            <a:spAutoFit/>
          </a:bodyPr>
          <a:lstStyle/>
          <a:p>
            <a:pPr marL="285750" indent="-285750" defTabSz="7972">
              <a:spcBef>
                <a:spcPts val="188"/>
              </a:spcBef>
              <a:buClr>
                <a:srgbClr val="5592DA"/>
              </a:buClr>
              <a:buSzPct val="75000"/>
              <a:buFont typeface="Wingdings" charset="2"/>
              <a:buChar char="²"/>
              <a:defRPr sz="1800"/>
            </a:pPr>
            <a:r>
              <a:rPr lang="ga-IE" sz="1100" dirty="0" smtClean="0">
                <a:latin typeface="Helvetica Neue Light"/>
                <a:ea typeface="Helvetica Neue Light"/>
                <a:cs typeface="Helvetica Neue Light"/>
                <a:sym typeface="Helvetica Neue Light"/>
              </a:rPr>
              <a:t>Application monitoring and loggin</a:t>
            </a:r>
            <a:endParaRPr sz="1100" dirty="0">
              <a:latin typeface="Helvetica Neue Light"/>
              <a:ea typeface="Helvetica Neue Light"/>
              <a:cs typeface="Helvetica Neue Light"/>
              <a:sym typeface="Helvetica Neue Light"/>
            </a:endParaRPr>
          </a:p>
        </p:txBody>
      </p:sp>
      <p:sp>
        <p:nvSpPr>
          <p:cNvPr id="63" name="Text Placeholder 5"/>
          <p:cNvSpPr txBox="1">
            <a:spLocks/>
          </p:cNvSpPr>
          <p:nvPr/>
        </p:nvSpPr>
        <p:spPr>
          <a:xfrm>
            <a:off x="-29647" y="4261617"/>
            <a:ext cx="5534111" cy="37706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90000"/>
              </a:lnSpc>
              <a:spcBef>
                <a:spcPts val="338"/>
              </a:spcBef>
              <a:buNone/>
              <a:defRPr/>
            </a:pPr>
            <a:r>
              <a:rPr lang="en-US" altLang="en-US" sz="1600" u="sng" dirty="0" smtClean="0">
                <a:solidFill>
                  <a:schemeClr val="accent1"/>
                </a:solidFill>
              </a:rPr>
              <a:t>Enterprise have different requirements</a:t>
            </a:r>
            <a:endParaRPr lang="en-US" altLang="en-US" sz="1600" u="sng" dirty="0">
              <a:solidFill>
                <a:schemeClr val="accent1"/>
              </a:solidFill>
            </a:endParaRPr>
          </a:p>
        </p:txBody>
      </p:sp>
      <p:sp>
        <p:nvSpPr>
          <p:cNvPr id="64" name="TextBox 63"/>
          <p:cNvSpPr txBox="1"/>
          <p:nvPr/>
        </p:nvSpPr>
        <p:spPr>
          <a:xfrm>
            <a:off x="1" y="536521"/>
            <a:ext cx="6128724" cy="261610"/>
          </a:xfrm>
          <a:prstGeom prst="rect">
            <a:avLst/>
          </a:prstGeom>
          <a:noFill/>
        </p:spPr>
        <p:txBody>
          <a:bodyPr wrap="square" rtlCol="0">
            <a:spAutoFit/>
          </a:bodyPr>
          <a:lstStyle/>
          <a:p>
            <a:pPr algn="ctr"/>
            <a:r>
              <a:rPr lang="en-US" sz="1100" dirty="0" smtClean="0">
                <a:solidFill>
                  <a:srgbClr val="3ABB9F"/>
                </a:solidFill>
              </a:rPr>
              <a:t>Possess a unique capability by leveraging existing systems </a:t>
            </a:r>
            <a:endParaRPr lang="en-US" sz="1100" dirty="0">
              <a:solidFill>
                <a:srgbClr val="3ABB9F"/>
              </a:solidFill>
            </a:endParaRPr>
          </a:p>
        </p:txBody>
      </p:sp>
    </p:spTree>
    <p:extLst>
      <p:ext uri="{BB962C8B-B14F-4D97-AF65-F5344CB8AC3E}">
        <p14:creationId xmlns:p14="http://schemas.microsoft.com/office/powerpoint/2010/main" val="227617630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blinds(horizontal)">
                                      <p:cBhvr>
                                        <p:cTn id="7" dur="500"/>
                                        <p:tgtEl>
                                          <p:spTgt spid="56"/>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blinds(horizontal)">
                                      <p:cBhvr>
                                        <p:cTn id="10" dur="500"/>
                                        <p:tgtEl>
                                          <p:spTgt spid="57"/>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blinds(horizontal)">
                                      <p:cBhvr>
                                        <p:cTn id="13" dur="500"/>
                                        <p:tgtEl>
                                          <p:spTgt spid="58"/>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blinds(horizontal)">
                                      <p:cBhvr>
                                        <p:cTn id="16" dur="500"/>
                                        <p:tgtEl>
                                          <p:spTgt spid="59"/>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blinds(horizontal)">
                                      <p:cBhvr>
                                        <p:cTn id="19" dur="500"/>
                                        <p:tgtEl>
                                          <p:spTgt spid="60"/>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1"/>
                                        </p:tgtEl>
                                        <p:attrNameLst>
                                          <p:attrName>style.visibility</p:attrName>
                                        </p:attrNameLst>
                                      </p:cBhvr>
                                      <p:to>
                                        <p:strVal val="visible"/>
                                      </p:to>
                                    </p:set>
                                    <p:animEffect transition="in" filter="blinds(horizontal)">
                                      <p:cBhvr>
                                        <p:cTn id="22" dur="500"/>
                                        <p:tgtEl>
                                          <p:spTgt spid="61"/>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blinds(horizontal)">
                                      <p:cBhvr>
                                        <p:cTn id="25" dur="500"/>
                                        <p:tgtEl>
                                          <p:spTgt spid="62"/>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63"/>
                                        </p:tgtEl>
                                        <p:attrNameLst>
                                          <p:attrName>style.visibility</p:attrName>
                                        </p:attrNameLst>
                                      </p:cBhvr>
                                      <p:to>
                                        <p:strVal val="visible"/>
                                      </p:to>
                                    </p:set>
                                    <p:animEffect transition="in" filter="blinds(horizontal)">
                                      <p:cBhvr>
                                        <p:cTn id="28" dur="500"/>
                                        <p:tgtEl>
                                          <p:spTgt spid="63"/>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blinds(horizontal)">
                                      <p:cBhvr>
                                        <p:cTn id="31" dur="500"/>
                                        <p:tgtEl>
                                          <p:spTgt spid="52"/>
                                        </p:tgtEl>
                                      </p:cBhvr>
                                    </p:animEffect>
                                  </p:childTnLst>
                                </p:cTn>
                              </p:par>
                            </p:childTnLst>
                          </p:cTn>
                        </p:par>
                      </p:childTnLst>
                    </p:cTn>
                  </p:par>
                  <p:par>
                    <p:cTn id="32" fill="hold">
                      <p:stCondLst>
                        <p:cond delay="indefinite"/>
                      </p:stCondLst>
                      <p:childTnLst>
                        <p:par>
                          <p:cTn id="33" fill="hold">
                            <p:stCondLst>
                              <p:cond delay="0"/>
                            </p:stCondLst>
                            <p:childTnLst>
                              <p:par>
                                <p:cTn id="34" presetID="12" presetClass="entr" presetSubtype="4" fill="hold" nodeType="clickEffect">
                                  <p:stCondLst>
                                    <p:cond delay="0"/>
                                  </p:stCondLst>
                                  <p:childTnLst>
                                    <p:set>
                                      <p:cBhvr>
                                        <p:cTn id="35" dur="1" fill="hold">
                                          <p:stCondLst>
                                            <p:cond delay="0"/>
                                          </p:stCondLst>
                                        </p:cTn>
                                        <p:tgtEl>
                                          <p:spTgt spid="3"/>
                                        </p:tgtEl>
                                        <p:attrNameLst>
                                          <p:attrName>style.visibility</p:attrName>
                                        </p:attrNameLst>
                                      </p:cBhvr>
                                      <p:to>
                                        <p:strVal val="visible"/>
                                      </p:to>
                                    </p:set>
                                    <p:anim calcmode="lin" valueType="num">
                                      <p:cBhvr additive="base">
                                        <p:cTn id="36" dur="500"/>
                                        <p:tgtEl>
                                          <p:spTgt spid="3"/>
                                        </p:tgtEl>
                                        <p:attrNameLst>
                                          <p:attrName>ppt_y</p:attrName>
                                        </p:attrNameLst>
                                      </p:cBhvr>
                                      <p:tavLst>
                                        <p:tav tm="0">
                                          <p:val>
                                            <p:strVal val="#ppt_y+#ppt_h*1.125000"/>
                                          </p:val>
                                        </p:tav>
                                        <p:tav tm="100000">
                                          <p:val>
                                            <p:strVal val="#ppt_y"/>
                                          </p:val>
                                        </p:tav>
                                      </p:tavLst>
                                    </p:anim>
                                    <p:animEffect transition="in" filter="wipe(up)">
                                      <p:cBhvr>
                                        <p:cTn id="3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6" grpId="0" animBg="1"/>
      <p:bldP spid="57" grpId="0" animBg="1"/>
      <p:bldP spid="58" grpId="0" animBg="1"/>
      <p:bldP spid="59" grpId="0" animBg="1"/>
      <p:bldP spid="60" grpId="0" animBg="1"/>
      <p:bldP spid="61" grpId="0" animBg="1"/>
      <p:bldP spid="62" grpId="0" animBg="1"/>
      <p:bldP spid="6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 name="Shape 566"/>
          <p:cNvSpPr/>
          <p:nvPr/>
        </p:nvSpPr>
        <p:spPr>
          <a:xfrm>
            <a:off x="-28982" y="4304122"/>
            <a:ext cx="9144000" cy="628754"/>
          </a:xfrm>
          <a:prstGeom prst="rect">
            <a:avLst/>
          </a:prstGeom>
          <a:solidFill>
            <a:srgbClr val="5596E6"/>
          </a:solidFill>
          <a:ln w="12700">
            <a:solidFill>
              <a:srgbClr val="91A1AA">
                <a:alpha val="2443"/>
              </a:srgbClr>
            </a:solidFill>
            <a:miter lim="400000"/>
          </a:ln>
        </p:spPr>
        <p:txBody>
          <a:bodyPr lIns="0" tIns="0" rIns="0" bIns="0" anchor="ctr"/>
          <a:lstStyle/>
          <a:p>
            <a:pPr lvl="0" algn="r">
              <a:defRPr>
                <a:latin typeface="Helvetica Light"/>
                <a:ea typeface="Helvetica Light"/>
                <a:cs typeface="Helvetica Light"/>
                <a:sym typeface="Helvetica Light"/>
              </a:defRPr>
            </a:pPr>
            <a:endParaRPr/>
          </a:p>
        </p:txBody>
      </p:sp>
      <p:sp>
        <p:nvSpPr>
          <p:cNvPr id="567" name="Shape 567"/>
          <p:cNvSpPr/>
          <p:nvPr/>
        </p:nvSpPr>
        <p:spPr>
          <a:xfrm>
            <a:off x="-4559" y="3361606"/>
            <a:ext cx="9144001" cy="594464"/>
          </a:xfrm>
          <a:prstGeom prst="rect">
            <a:avLst/>
          </a:prstGeom>
          <a:solidFill>
            <a:srgbClr val="5596E6"/>
          </a:solidFill>
          <a:ln w="12700">
            <a:solidFill>
              <a:srgbClr val="91A1AA">
                <a:alpha val="2443"/>
              </a:srgbClr>
            </a:solidFill>
            <a:miter lim="400000"/>
          </a:ln>
        </p:spPr>
        <p:txBody>
          <a:bodyPr lIns="0" tIns="0" rIns="0" bIns="0" anchor="ctr"/>
          <a:lstStyle/>
          <a:p>
            <a:pPr lvl="0" algn="r">
              <a:defRPr>
                <a:latin typeface="Helvetica Light"/>
                <a:ea typeface="Helvetica Light"/>
                <a:cs typeface="Helvetica Light"/>
                <a:sym typeface="Helvetica Light"/>
              </a:defRPr>
            </a:pPr>
            <a:endParaRPr/>
          </a:p>
        </p:txBody>
      </p:sp>
      <p:sp>
        <p:nvSpPr>
          <p:cNvPr id="568" name="Shape 568"/>
          <p:cNvSpPr/>
          <p:nvPr/>
        </p:nvSpPr>
        <p:spPr>
          <a:xfrm>
            <a:off x="1" y="2366984"/>
            <a:ext cx="9144000" cy="685538"/>
          </a:xfrm>
          <a:prstGeom prst="rect">
            <a:avLst/>
          </a:prstGeom>
          <a:solidFill>
            <a:srgbClr val="5596E6"/>
          </a:solidFill>
          <a:ln w="12700">
            <a:solidFill>
              <a:srgbClr val="91A1AA">
                <a:alpha val="2443"/>
              </a:srgbClr>
            </a:solidFill>
            <a:miter lim="400000"/>
          </a:ln>
        </p:spPr>
        <p:txBody>
          <a:bodyPr lIns="0" tIns="0" rIns="0" bIns="0" anchor="ctr"/>
          <a:lstStyle/>
          <a:p>
            <a:pPr indent="143480" algn="r">
              <a:defRPr>
                <a:latin typeface="Helvetica Light"/>
                <a:ea typeface="Helvetica Light"/>
                <a:cs typeface="Helvetica Light"/>
                <a:sym typeface="Helvetica Light"/>
              </a:defRPr>
            </a:pPr>
            <a:endParaRPr/>
          </a:p>
        </p:txBody>
      </p:sp>
      <p:grpSp>
        <p:nvGrpSpPr>
          <p:cNvPr id="571" name="Group 571"/>
          <p:cNvGrpSpPr/>
          <p:nvPr/>
        </p:nvGrpSpPr>
        <p:grpSpPr>
          <a:xfrm>
            <a:off x="321111" y="2532128"/>
            <a:ext cx="460186" cy="345102"/>
            <a:chOff x="-10" y="-10"/>
            <a:chExt cx="654486" cy="654413"/>
          </a:xfrm>
        </p:grpSpPr>
        <p:sp>
          <p:nvSpPr>
            <p:cNvPr id="569" name="Shape 569"/>
            <p:cNvSpPr/>
            <p:nvPr/>
          </p:nvSpPr>
          <p:spPr>
            <a:xfrm>
              <a:off x="-10" y="-10"/>
              <a:ext cx="654486" cy="654413"/>
            </a:xfrm>
            <a:custGeom>
              <a:avLst/>
              <a:gdLst/>
              <a:ahLst/>
              <a:cxnLst>
                <a:cxn ang="0">
                  <a:pos x="wd2" y="hd2"/>
                </a:cxn>
                <a:cxn ang="5400000">
                  <a:pos x="wd2" y="hd2"/>
                </a:cxn>
                <a:cxn ang="10800000">
                  <a:pos x="wd2" y="hd2"/>
                </a:cxn>
                <a:cxn ang="16200000">
                  <a:pos x="wd2" y="hd2"/>
                </a:cxn>
              </a:cxnLst>
              <a:rect l="0" t="0" r="r" b="b"/>
              <a:pathLst>
                <a:path w="19679" h="19678"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25400" cap="flat">
              <a:solidFill>
                <a:srgbClr val="0365C0"/>
              </a:solidFill>
              <a:prstDash val="solid"/>
              <a:bevel/>
            </a:ln>
            <a:effectLst/>
          </p:spPr>
          <p:txBody>
            <a:bodyPr wrap="square" lIns="0" tIns="0" rIns="0" bIns="0" numCol="1" anchor="ctr">
              <a:noAutofit/>
            </a:bodyPr>
            <a:lstStyle/>
            <a:p>
              <a:pPr lvl="0">
                <a:defRPr>
                  <a:latin typeface="Helvetica Light"/>
                  <a:ea typeface="Helvetica Light"/>
                  <a:cs typeface="Helvetica Light"/>
                  <a:sym typeface="Helvetica Light"/>
                </a:defRPr>
              </a:pPr>
              <a:endParaRPr/>
            </a:p>
          </p:txBody>
        </p:sp>
        <p:sp>
          <p:nvSpPr>
            <p:cNvPr id="570" name="Shape 570"/>
            <p:cNvSpPr/>
            <p:nvPr/>
          </p:nvSpPr>
          <p:spPr>
            <a:xfrm>
              <a:off x="204370" y="20804"/>
              <a:ext cx="194123" cy="61281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lgn="l">
                <a:defRPr sz="3300" b="1">
                  <a:solidFill>
                    <a:srgbClr val="4178BF"/>
                  </a:solidFill>
                  <a:latin typeface="+mj-lt"/>
                  <a:ea typeface="+mj-ea"/>
                  <a:cs typeface="+mj-cs"/>
                  <a:sym typeface="Helvetica Neue"/>
                </a:defRPr>
              </a:lvl1pPr>
            </a:lstStyle>
            <a:p>
              <a:pPr lvl="0">
                <a:defRPr sz="1800" b="0">
                  <a:solidFill>
                    <a:srgbClr val="000000"/>
                  </a:solidFill>
                </a:defRPr>
              </a:pPr>
              <a:r>
                <a:rPr sz="2100" dirty="0">
                  <a:solidFill>
                    <a:srgbClr val="3ABB9F"/>
                  </a:solidFill>
                </a:rPr>
                <a:t>1</a:t>
              </a:r>
            </a:p>
          </p:txBody>
        </p:sp>
      </p:grpSp>
      <p:grpSp>
        <p:nvGrpSpPr>
          <p:cNvPr id="574" name="Group 574"/>
          <p:cNvGrpSpPr/>
          <p:nvPr/>
        </p:nvGrpSpPr>
        <p:grpSpPr>
          <a:xfrm>
            <a:off x="340977" y="3487356"/>
            <a:ext cx="460186" cy="345102"/>
            <a:chOff x="-10" y="-10"/>
            <a:chExt cx="654486" cy="654414"/>
          </a:xfrm>
        </p:grpSpPr>
        <p:sp>
          <p:nvSpPr>
            <p:cNvPr id="572" name="Shape 572"/>
            <p:cNvSpPr/>
            <p:nvPr/>
          </p:nvSpPr>
          <p:spPr>
            <a:xfrm>
              <a:off x="-10" y="-10"/>
              <a:ext cx="654486" cy="6544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25400" cap="flat">
              <a:solidFill>
                <a:srgbClr val="0365C0"/>
              </a:solidFill>
              <a:prstDash val="solid"/>
              <a:bevel/>
            </a:ln>
            <a:effectLst/>
          </p:spPr>
          <p:txBody>
            <a:bodyPr wrap="square" lIns="0" tIns="0" rIns="0" bIns="0" numCol="1" anchor="ctr">
              <a:noAutofit/>
            </a:bodyPr>
            <a:lstStyle/>
            <a:p>
              <a:pPr lvl="0">
                <a:defRPr>
                  <a:latin typeface="Helvetica Light"/>
                  <a:ea typeface="Helvetica Light"/>
                  <a:cs typeface="Helvetica Light"/>
                  <a:sym typeface="Helvetica Light"/>
                </a:defRPr>
              </a:pPr>
              <a:endParaRPr/>
            </a:p>
          </p:txBody>
        </p:sp>
        <p:sp>
          <p:nvSpPr>
            <p:cNvPr id="573" name="Shape 573"/>
            <p:cNvSpPr/>
            <p:nvPr/>
          </p:nvSpPr>
          <p:spPr>
            <a:xfrm>
              <a:off x="204370" y="12763"/>
              <a:ext cx="194123" cy="61281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lgn="l">
                <a:defRPr sz="3300" b="1">
                  <a:solidFill>
                    <a:srgbClr val="4178BF"/>
                  </a:solidFill>
                  <a:latin typeface="+mj-lt"/>
                  <a:ea typeface="+mj-ea"/>
                  <a:cs typeface="+mj-cs"/>
                  <a:sym typeface="Helvetica Neue"/>
                </a:defRPr>
              </a:lvl1pPr>
            </a:lstStyle>
            <a:p>
              <a:pPr lvl="0">
                <a:defRPr sz="1800" b="0">
                  <a:solidFill>
                    <a:srgbClr val="000000"/>
                  </a:solidFill>
                </a:defRPr>
              </a:pPr>
              <a:r>
                <a:rPr sz="2100" dirty="0">
                  <a:solidFill>
                    <a:srgbClr val="3ABB9F"/>
                  </a:solidFill>
                </a:rPr>
                <a:t>2</a:t>
              </a:r>
            </a:p>
          </p:txBody>
        </p:sp>
      </p:grpSp>
      <p:grpSp>
        <p:nvGrpSpPr>
          <p:cNvPr id="577" name="Group 577"/>
          <p:cNvGrpSpPr/>
          <p:nvPr/>
        </p:nvGrpSpPr>
        <p:grpSpPr>
          <a:xfrm>
            <a:off x="340983" y="4373170"/>
            <a:ext cx="460163" cy="345153"/>
            <a:chOff x="-10" y="-10"/>
            <a:chExt cx="654452" cy="654510"/>
          </a:xfrm>
        </p:grpSpPr>
        <p:sp>
          <p:nvSpPr>
            <p:cNvPr id="575" name="Shape 575"/>
            <p:cNvSpPr/>
            <p:nvPr/>
          </p:nvSpPr>
          <p:spPr>
            <a:xfrm>
              <a:off x="-10" y="-10"/>
              <a:ext cx="654452" cy="654510"/>
            </a:xfrm>
            <a:custGeom>
              <a:avLst/>
              <a:gdLst/>
              <a:ahLst/>
              <a:cxnLst>
                <a:cxn ang="0">
                  <a:pos x="wd2" y="hd2"/>
                </a:cxn>
                <a:cxn ang="5400000">
                  <a:pos x="wd2" y="hd2"/>
                </a:cxn>
                <a:cxn ang="10800000">
                  <a:pos x="wd2" y="hd2"/>
                </a:cxn>
                <a:cxn ang="16200000">
                  <a:pos x="wd2" y="hd2"/>
                </a:cxn>
              </a:cxnLst>
              <a:rect l="0" t="0" r="r" b="b"/>
              <a:pathLst>
                <a:path w="19678" h="19678"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25400" cap="flat">
              <a:solidFill>
                <a:srgbClr val="0365C0"/>
              </a:solidFill>
              <a:prstDash val="solid"/>
              <a:bevel/>
            </a:ln>
            <a:effectLst/>
          </p:spPr>
          <p:txBody>
            <a:bodyPr wrap="square" lIns="0" tIns="0" rIns="0" bIns="0" numCol="1" anchor="ctr">
              <a:noAutofit/>
            </a:bodyPr>
            <a:lstStyle/>
            <a:p>
              <a:pPr lvl="0">
                <a:defRPr>
                  <a:latin typeface="Helvetica Light"/>
                  <a:ea typeface="Helvetica Light"/>
                  <a:cs typeface="Helvetica Light"/>
                  <a:sym typeface="Helvetica Light"/>
                </a:defRPr>
              </a:pPr>
              <a:endParaRPr/>
            </a:p>
          </p:txBody>
        </p:sp>
        <p:sp>
          <p:nvSpPr>
            <p:cNvPr id="576" name="Shape 576"/>
            <p:cNvSpPr/>
            <p:nvPr/>
          </p:nvSpPr>
          <p:spPr>
            <a:xfrm>
              <a:off x="204371" y="16315"/>
              <a:ext cx="194123" cy="61281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lgn="l">
                <a:defRPr sz="3300" b="1">
                  <a:solidFill>
                    <a:srgbClr val="4178BF"/>
                  </a:solidFill>
                  <a:latin typeface="+mj-lt"/>
                  <a:ea typeface="+mj-ea"/>
                  <a:cs typeface="+mj-cs"/>
                  <a:sym typeface="Helvetica Neue"/>
                </a:defRPr>
              </a:lvl1pPr>
            </a:lstStyle>
            <a:p>
              <a:pPr lvl="0">
                <a:defRPr sz="1800" b="0">
                  <a:solidFill>
                    <a:srgbClr val="000000"/>
                  </a:solidFill>
                </a:defRPr>
              </a:pPr>
              <a:r>
                <a:rPr sz="2100" dirty="0">
                  <a:solidFill>
                    <a:srgbClr val="3ABB9F"/>
                  </a:solidFill>
                </a:rPr>
                <a:t>3</a:t>
              </a:r>
            </a:p>
          </p:txBody>
        </p:sp>
      </p:grpSp>
      <p:pic>
        <p:nvPicPr>
          <p:cNvPr id="582" name="image16.png"/>
          <p:cNvPicPr/>
          <p:nvPr/>
        </p:nvPicPr>
        <p:blipFill>
          <a:blip r:embed="rId3">
            <a:alphaModFix amt="9809"/>
            <a:extLst/>
          </a:blip>
          <a:srcRect r="37308" b="65186"/>
          <a:stretch>
            <a:fillRect/>
          </a:stretch>
        </p:blipFill>
        <p:spPr>
          <a:xfrm>
            <a:off x="10404107" y="909589"/>
            <a:ext cx="299678" cy="110551"/>
          </a:xfrm>
          <a:prstGeom prst="rect">
            <a:avLst/>
          </a:prstGeom>
          <a:ln w="12700">
            <a:miter lim="400000"/>
          </a:ln>
        </p:spPr>
      </p:pic>
      <p:pic>
        <p:nvPicPr>
          <p:cNvPr id="586" name="image17.png"/>
          <p:cNvPicPr/>
          <p:nvPr/>
        </p:nvPicPr>
        <p:blipFill>
          <a:blip r:embed="rId4">
            <a:extLst/>
          </a:blip>
          <a:srcRect t="38" b="36"/>
          <a:stretch>
            <a:fillRect/>
          </a:stretch>
        </p:blipFill>
        <p:spPr>
          <a:xfrm>
            <a:off x="5828101" y="670315"/>
            <a:ext cx="2866783" cy="1527764"/>
          </a:xfrm>
          <a:prstGeom prst="rect">
            <a:avLst/>
          </a:prstGeom>
          <a:ln w="12700">
            <a:miter lim="400000"/>
          </a:ln>
        </p:spPr>
      </p:pic>
      <p:sp>
        <p:nvSpPr>
          <p:cNvPr id="587" name="Shape 587"/>
          <p:cNvSpPr/>
          <p:nvPr/>
        </p:nvSpPr>
        <p:spPr>
          <a:xfrm>
            <a:off x="955922" y="4354425"/>
            <a:ext cx="7709974" cy="492443"/>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defTabSz="286956">
              <a:spcBef>
                <a:spcPts val="1506"/>
              </a:spcBef>
              <a:defRPr sz="1800"/>
            </a:pPr>
            <a:r>
              <a:rPr sz="1600" dirty="0">
                <a:solidFill>
                  <a:srgbClr val="FFFFFF"/>
                </a:solidFill>
                <a:latin typeface="Helvetica Neue Light"/>
                <a:ea typeface="Helvetica Neue Light"/>
                <a:cs typeface="Helvetica Neue Light"/>
                <a:sym typeface="Helvetica Neue Light"/>
              </a:rPr>
              <a:t>Provide </a:t>
            </a:r>
            <a:r>
              <a:rPr sz="1600" b="1" dirty="0">
                <a:solidFill>
                  <a:srgbClr val="FFFFFF"/>
                </a:solidFill>
                <a:latin typeface="+mj-lt"/>
                <a:ea typeface="+mj-ea"/>
                <a:cs typeface="+mj-cs"/>
                <a:sym typeface="Helvetica Neue"/>
              </a:rPr>
              <a:t>turn key delivery</a:t>
            </a:r>
            <a:r>
              <a:rPr sz="1600" dirty="0">
                <a:solidFill>
                  <a:srgbClr val="FFFFFF"/>
                </a:solidFill>
                <a:latin typeface="Helvetica Neue Light"/>
                <a:ea typeface="Helvetica Neue Light"/>
                <a:cs typeface="Helvetica Neue Light"/>
                <a:sym typeface="Helvetica Neue Light"/>
              </a:rPr>
              <a:t> that allows you to </a:t>
            </a:r>
            <a:r>
              <a:rPr sz="1600" b="1" dirty="0">
                <a:solidFill>
                  <a:srgbClr val="FFFFFF"/>
                </a:solidFill>
                <a:latin typeface="+mj-lt"/>
                <a:ea typeface="+mj-ea"/>
                <a:cs typeface="+mj-cs"/>
                <a:sym typeface="Helvetica Neue"/>
              </a:rPr>
              <a:t>get started immediately with Bluemix and grow as your needs mature.</a:t>
            </a:r>
            <a:r>
              <a:rPr sz="1600" dirty="0">
                <a:solidFill>
                  <a:srgbClr val="FFFFFF"/>
                </a:solidFill>
                <a:latin typeface="Helvetica Neue Light"/>
                <a:ea typeface="Helvetica Neue Light"/>
                <a:cs typeface="Helvetica Neue Light"/>
                <a:sym typeface="Helvetica Neue Light"/>
              </a:rPr>
              <a:t> </a:t>
            </a:r>
          </a:p>
        </p:txBody>
      </p:sp>
      <p:sp>
        <p:nvSpPr>
          <p:cNvPr id="588" name="Shape 588"/>
          <p:cNvSpPr/>
          <p:nvPr/>
        </p:nvSpPr>
        <p:spPr>
          <a:xfrm>
            <a:off x="926940" y="3423033"/>
            <a:ext cx="7665544" cy="492443"/>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defTabSz="286956">
              <a:spcBef>
                <a:spcPts val="1506"/>
              </a:spcBef>
              <a:defRPr sz="1800"/>
            </a:pPr>
            <a:r>
              <a:rPr sz="1600" b="1" dirty="0">
                <a:solidFill>
                  <a:srgbClr val="FFFFFF"/>
                </a:solidFill>
                <a:latin typeface="+mj-lt"/>
                <a:ea typeface="+mj-ea"/>
                <a:cs typeface="+mj-cs"/>
                <a:sym typeface="Helvetica Neue"/>
              </a:rPr>
              <a:t>IBM Managed Cloud</a:t>
            </a:r>
            <a:r>
              <a:rPr sz="1600" dirty="0">
                <a:solidFill>
                  <a:srgbClr val="FFFFFF"/>
                </a:solidFill>
                <a:latin typeface="Helvetica Neue Light"/>
                <a:ea typeface="Helvetica Neue Light"/>
                <a:cs typeface="Helvetica Neue Light"/>
                <a:sym typeface="Helvetica Neue Light"/>
              </a:rPr>
              <a:t> that allows developers to innovate quickly and addresses your </a:t>
            </a:r>
            <a:r>
              <a:rPr sz="1600" b="1" dirty="0">
                <a:solidFill>
                  <a:srgbClr val="FFFFFF"/>
                </a:solidFill>
                <a:latin typeface="+mj-lt"/>
                <a:ea typeface="+mj-ea"/>
                <a:cs typeface="+mj-cs"/>
                <a:sym typeface="Helvetica Neue"/>
              </a:rPr>
              <a:t>needs for security and compliance.</a:t>
            </a:r>
          </a:p>
        </p:txBody>
      </p:sp>
      <p:sp>
        <p:nvSpPr>
          <p:cNvPr id="589" name="Shape 589"/>
          <p:cNvSpPr/>
          <p:nvPr/>
        </p:nvSpPr>
        <p:spPr>
          <a:xfrm>
            <a:off x="972693" y="2443068"/>
            <a:ext cx="7709979" cy="492443"/>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defTabSz="286956">
              <a:spcBef>
                <a:spcPts val="1506"/>
              </a:spcBef>
              <a:defRPr sz="1800"/>
            </a:pPr>
            <a:r>
              <a:rPr sz="1600" dirty="0">
                <a:solidFill>
                  <a:srgbClr val="FFFFFF"/>
                </a:solidFill>
                <a:latin typeface="Helvetica Neue Light"/>
                <a:ea typeface="Helvetica Neue Light"/>
                <a:cs typeface="Helvetica Neue Light"/>
                <a:sym typeface="Helvetica Neue Light"/>
              </a:rPr>
              <a:t>Provides an Innovation Platform that is </a:t>
            </a:r>
            <a:r>
              <a:rPr sz="1600" b="1" dirty="0">
                <a:solidFill>
                  <a:srgbClr val="FFFFFF"/>
                </a:solidFill>
                <a:latin typeface="+mj-lt"/>
                <a:ea typeface="+mj-ea"/>
                <a:cs typeface="+mj-cs"/>
                <a:sym typeface="Helvetica Neue"/>
              </a:rPr>
              <a:t>open and non-proprietary, </a:t>
            </a:r>
            <a:r>
              <a:rPr lang="en-US" sz="1600" b="1" dirty="0">
                <a:solidFill>
                  <a:srgbClr val="FFFFFF"/>
                </a:solidFill>
                <a:latin typeface="+mj-lt"/>
                <a:ea typeface="+mj-ea"/>
                <a:cs typeface="+mj-cs"/>
                <a:sym typeface="Helvetica Neue"/>
              </a:rPr>
              <a:t>delivers everywhere and you can start anywhere – public, private, on-prem, off-prem</a:t>
            </a:r>
            <a:endParaRPr sz="1600" dirty="0">
              <a:solidFill>
                <a:srgbClr val="FFFFFF"/>
              </a:solidFill>
              <a:latin typeface="Helvetica Neue Light"/>
              <a:ea typeface="Helvetica Neue Light"/>
              <a:cs typeface="Helvetica Neue Light"/>
              <a:sym typeface="Helvetica Neue Light"/>
            </a:endParaRPr>
          </a:p>
        </p:txBody>
      </p:sp>
      <p:sp>
        <p:nvSpPr>
          <p:cNvPr id="590" name="Shape 590"/>
          <p:cNvSpPr/>
          <p:nvPr/>
        </p:nvSpPr>
        <p:spPr>
          <a:xfrm>
            <a:off x="462226" y="113266"/>
            <a:ext cx="7978499" cy="384721"/>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algn="l">
              <a:defRPr sz="4000" b="1">
                <a:latin typeface="+mj-lt"/>
                <a:ea typeface="+mj-ea"/>
                <a:cs typeface="+mj-cs"/>
                <a:sym typeface="Helvetica Neue"/>
              </a:defRPr>
            </a:lvl1pPr>
          </a:lstStyle>
          <a:p>
            <a:pPr lvl="0" algn="ctr">
              <a:defRPr sz="1800" b="0"/>
            </a:pPr>
            <a:r>
              <a:rPr sz="2500" dirty="0">
                <a:solidFill>
                  <a:srgbClr val="4F81BD"/>
                </a:solidFill>
              </a:rPr>
              <a:t>Bluemix delivers the cloud value proposition</a:t>
            </a:r>
          </a:p>
        </p:txBody>
      </p:sp>
      <p:sp>
        <p:nvSpPr>
          <p:cNvPr id="591" name="Shape 591"/>
          <p:cNvSpPr/>
          <p:nvPr/>
        </p:nvSpPr>
        <p:spPr>
          <a:xfrm>
            <a:off x="158376" y="522270"/>
            <a:ext cx="5349396" cy="849219"/>
          </a:xfrm>
          <a:prstGeom prst="rect">
            <a:avLst/>
          </a:prstGeom>
          <a:ln w="12700">
            <a:miter lim="400000"/>
          </a:ln>
          <a:extLst>
            <a:ext uri="{C572A759-6A51-4108-AA02-DFA0A04FC94B}">
              <ma14:wrappingTextBoxFlag xmlns:ma14="http://schemas.microsoft.com/office/mac/drawingml/2011/main" xmlns="" val="1"/>
            </a:ext>
          </a:extLst>
        </p:spPr>
        <p:txBody>
          <a:bodyPr wrap="square" lIns="31883" tIns="31883" rIns="31883" bIns="31883" anchor="ctr">
            <a:spAutoFit/>
          </a:bodyPr>
          <a:lstStyle/>
          <a:p>
            <a:pPr defTabSz="286956">
              <a:spcBef>
                <a:spcPts val="1506"/>
              </a:spcBef>
              <a:defRPr sz="1800"/>
            </a:pPr>
            <a:r>
              <a:rPr lang="ga-IE" sz="1700" dirty="0" smtClean="0">
                <a:latin typeface="Helvetica Neue Light"/>
                <a:ea typeface="Helvetica Neue Light"/>
                <a:cs typeface="Helvetica Neue Light"/>
                <a:sym typeface="Helvetica Neue Light"/>
              </a:rPr>
              <a:t>Today, cloud is being consumed at an expotential rate. Cloud is a game changer in the way we consume and manage IT today.  </a:t>
            </a:r>
            <a:endParaRPr sz="1700" dirty="0">
              <a:latin typeface="Helvetica Neue Light"/>
              <a:ea typeface="Helvetica Neue Light"/>
              <a:cs typeface="Helvetica Neue Light"/>
              <a:sym typeface="Helvetica Neue Light"/>
            </a:endParaRPr>
          </a:p>
        </p:txBody>
      </p:sp>
      <p:sp>
        <p:nvSpPr>
          <p:cNvPr id="26" name="Shape 591"/>
          <p:cNvSpPr/>
          <p:nvPr/>
        </p:nvSpPr>
        <p:spPr>
          <a:xfrm>
            <a:off x="112328" y="1593121"/>
            <a:ext cx="5665049" cy="495276"/>
          </a:xfrm>
          <a:prstGeom prst="rect">
            <a:avLst/>
          </a:prstGeom>
          <a:ln w="12700">
            <a:miter lim="400000"/>
          </a:ln>
          <a:extLst>
            <a:ext uri="{C572A759-6A51-4108-AA02-DFA0A04FC94B}">
              <ma14:wrappingTextBoxFlag xmlns:ma14="http://schemas.microsoft.com/office/mac/drawingml/2011/main" xmlns="" val="1"/>
            </a:ext>
          </a:extLst>
        </p:spPr>
        <p:txBody>
          <a:bodyPr wrap="square" lIns="31883" tIns="31883" rIns="31883" bIns="31883" anchor="ctr">
            <a:spAutoFit/>
          </a:bodyPr>
          <a:lstStyle/>
          <a:p>
            <a:pPr defTabSz="286956">
              <a:spcBef>
                <a:spcPts val="1506"/>
              </a:spcBef>
              <a:defRPr sz="1800"/>
            </a:pPr>
            <a:r>
              <a:rPr lang="ga-IE" sz="1400" dirty="0">
                <a:solidFill>
                  <a:srgbClr val="3ABB9F"/>
                </a:solidFill>
                <a:latin typeface="Helvetica Neue Light"/>
                <a:ea typeface="Helvetica Neue Light"/>
                <a:cs typeface="Helvetica Neue Light"/>
                <a:sym typeface="Helvetica Neue Light"/>
              </a:rPr>
              <a:t>E</a:t>
            </a:r>
            <a:r>
              <a:rPr sz="1400" dirty="0" smtClean="0">
                <a:solidFill>
                  <a:srgbClr val="3ABB9F"/>
                </a:solidFill>
                <a:latin typeface="Helvetica Neue Light"/>
                <a:ea typeface="Helvetica Neue Light"/>
                <a:cs typeface="Helvetica Neue Light"/>
                <a:sym typeface="Helvetica Neue Light"/>
              </a:rPr>
              <a:t>nterprises </a:t>
            </a:r>
            <a:r>
              <a:rPr sz="1400" dirty="0">
                <a:solidFill>
                  <a:srgbClr val="3ABB9F"/>
                </a:solidFill>
                <a:latin typeface="Helvetica Neue Light"/>
                <a:ea typeface="Helvetica Neue Light"/>
                <a:cs typeface="Helvetica Neue Light"/>
                <a:sym typeface="Helvetica Neue Light"/>
              </a:rPr>
              <a:t>are </a:t>
            </a:r>
            <a:r>
              <a:rPr sz="1400" dirty="0" smtClean="0">
                <a:solidFill>
                  <a:srgbClr val="3ABB9F"/>
                </a:solidFill>
                <a:latin typeface="Helvetica Neue Light"/>
                <a:ea typeface="Helvetica Neue Light"/>
                <a:cs typeface="Helvetica Neue Light"/>
                <a:sym typeface="Helvetica Neue Light"/>
              </a:rPr>
              <a:t>aggressively</a:t>
            </a:r>
            <a:r>
              <a:rPr lang="ga-IE" sz="1400" dirty="0" smtClean="0">
                <a:solidFill>
                  <a:srgbClr val="3ABB9F"/>
                </a:solidFill>
                <a:latin typeface="Helvetica Neue Light"/>
                <a:ea typeface="Helvetica Neue Light"/>
                <a:cs typeface="Helvetica Neue Light"/>
                <a:sym typeface="Helvetica Neue Light"/>
              </a:rPr>
              <a:t> </a:t>
            </a:r>
            <a:r>
              <a:rPr sz="1400" dirty="0" smtClean="0">
                <a:solidFill>
                  <a:srgbClr val="3ABB9F"/>
                </a:solidFill>
                <a:latin typeface="Helvetica Neue Light"/>
                <a:ea typeface="Helvetica Neue Light"/>
                <a:cs typeface="Helvetica Neue Light"/>
                <a:sym typeface="Helvetica Neue Light"/>
              </a:rPr>
              <a:t>implementing </a:t>
            </a:r>
            <a:r>
              <a:rPr lang="ga-IE" sz="1400" dirty="0" smtClean="0">
                <a:solidFill>
                  <a:srgbClr val="3ABB9F"/>
                </a:solidFill>
                <a:latin typeface="Helvetica Neue Light"/>
                <a:ea typeface="Helvetica Neue Light"/>
                <a:cs typeface="Helvetica Neue Light"/>
                <a:sym typeface="Helvetica Neue Light"/>
              </a:rPr>
              <a:t>their </a:t>
            </a:r>
            <a:r>
              <a:rPr sz="1400" dirty="0" smtClean="0">
                <a:solidFill>
                  <a:srgbClr val="3ABB9F"/>
                </a:solidFill>
                <a:latin typeface="Helvetica Neue Light"/>
                <a:ea typeface="Helvetica Neue Light"/>
                <a:cs typeface="Helvetica Neue Light"/>
                <a:sym typeface="Helvetica Neue Light"/>
              </a:rPr>
              <a:t>clouds</a:t>
            </a:r>
            <a:r>
              <a:rPr lang="ga-IE" sz="1400" dirty="0" smtClean="0">
                <a:solidFill>
                  <a:srgbClr val="3ABB9F"/>
                </a:solidFill>
                <a:latin typeface="Helvetica Neue Light"/>
                <a:ea typeface="Helvetica Neue Light"/>
                <a:cs typeface="Helvetica Neue Light"/>
                <a:sym typeface="Helvetica Neue Light"/>
              </a:rPr>
              <a:t> strategy, however, manageing this environment is costly and resource heavey </a:t>
            </a:r>
            <a:endParaRPr sz="1400" dirty="0">
              <a:solidFill>
                <a:srgbClr val="3ABB9F"/>
              </a:solidFill>
              <a:latin typeface="Helvetica Neue Light"/>
              <a:ea typeface="Helvetica Neue Light"/>
              <a:cs typeface="Helvetica Neue Light"/>
              <a:sym typeface="Helvetica Neue Light"/>
            </a:endParaRPr>
          </a:p>
        </p:txBody>
      </p:sp>
    </p:spTree>
    <p:extLst>
      <p:ext uri="{BB962C8B-B14F-4D97-AF65-F5344CB8AC3E}">
        <p14:creationId xmlns:p14="http://schemas.microsoft.com/office/powerpoint/2010/main" val="37358562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6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6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7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7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8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8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6" grpId="0" animBg="1"/>
      <p:bldP spid="567" grpId="0" animBg="1"/>
      <p:bldP spid="568" grpId="0" animBg="1"/>
      <p:bldP spid="587" grpId="0" animBg="1"/>
      <p:bldP spid="588" grpId="0" animBg="1"/>
      <p:bldP spid="58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p:cNvSpPr>
          <p:nvPr>
            <p:ph type="title"/>
          </p:nvPr>
        </p:nvSpPr>
        <p:spPr>
          <a:xfrm>
            <a:off x="175627" y="139288"/>
            <a:ext cx="8703774" cy="377429"/>
          </a:xfrm>
          <a:prstGeom prst="rect">
            <a:avLst/>
          </a:prstGeom>
        </p:spPr>
        <p:txBody>
          <a:bodyPr>
            <a:noAutofit/>
          </a:bodyPr>
          <a:lstStyle>
            <a:lvl1pPr>
              <a:defRPr spc="-100"/>
            </a:lvl1pPr>
          </a:lstStyle>
          <a:p>
            <a:pPr lvl="0">
              <a:defRPr sz="1800" b="0" spc="0">
                <a:solidFill>
                  <a:srgbClr val="000000"/>
                </a:solidFill>
              </a:defRPr>
            </a:pPr>
            <a:r>
              <a:rPr sz="2000" b="1" spc="-100" dirty="0">
                <a:solidFill>
                  <a:srgbClr val="009EE2"/>
                </a:solidFill>
                <a:latin typeface="Helvetica"/>
                <a:cs typeface="Helvetica"/>
              </a:rPr>
              <a:t>Citi Mobile Challenge Selects Bluemix</a:t>
            </a:r>
          </a:p>
        </p:txBody>
      </p:sp>
      <p:sp>
        <p:nvSpPr>
          <p:cNvPr id="160" name="Shape 160"/>
          <p:cNvSpPr/>
          <p:nvPr/>
        </p:nvSpPr>
        <p:spPr>
          <a:xfrm>
            <a:off x="302636" y="746518"/>
            <a:ext cx="3746033" cy="404255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lstStyle/>
          <a:p>
            <a:pPr lvl="0" defTabSz="825500">
              <a:spcBef>
                <a:spcPts val="700"/>
              </a:spcBef>
            </a:pPr>
            <a:r>
              <a:rPr sz="1700" b="1" dirty="0">
                <a:solidFill>
                  <a:srgbClr val="2E3035"/>
                </a:solidFill>
                <a:latin typeface="+mn-lt"/>
                <a:ea typeface="+mn-ea"/>
                <a:cs typeface="+mn-cs"/>
                <a:sym typeface="Helvetica Neue"/>
              </a:rPr>
              <a:t>Goals:</a:t>
            </a:r>
            <a:endParaRPr sz="1400" b="1" dirty="0">
              <a:solidFill>
                <a:srgbClr val="2E3035"/>
              </a:solidFill>
              <a:latin typeface="+mn-lt"/>
              <a:ea typeface="+mn-ea"/>
              <a:cs typeface="+mn-cs"/>
              <a:sym typeface="Helvetica Neue"/>
            </a:endParaRPr>
          </a:p>
          <a:p>
            <a:pPr lvl="0" defTabSz="825500">
              <a:spcBef>
                <a:spcPts val="700"/>
              </a:spcBef>
            </a:pPr>
            <a:r>
              <a:rPr sz="1400" dirty="0">
                <a:solidFill>
                  <a:srgbClr val="2E3035"/>
                </a:solidFill>
                <a:latin typeface="Helvetica Light"/>
                <a:ea typeface="Helvetica Neue Thin"/>
                <a:cs typeface="Helvetica Light"/>
                <a:sym typeface="Helvetica Neue Thin"/>
              </a:rPr>
              <a:t>Provide developers with a unique, global developer ecosystem.</a:t>
            </a:r>
          </a:p>
          <a:p>
            <a:pPr lvl="0" defTabSz="825500">
              <a:spcBef>
                <a:spcPts val="700"/>
              </a:spcBef>
            </a:pPr>
            <a:r>
              <a:rPr sz="1400" dirty="0">
                <a:solidFill>
                  <a:srgbClr val="2E3035"/>
                </a:solidFill>
                <a:latin typeface="Helvetica Neue Thin"/>
                <a:ea typeface="Helvetica Neue Thin"/>
                <a:cs typeface="Helvetica Neue Thin"/>
                <a:sym typeface="Helvetica Neue Thin"/>
              </a:rPr>
              <a:t>Accelerate the mobile development of innovative financial service solutions for their </a:t>
            </a:r>
            <a:r>
              <a:rPr sz="1400" dirty="0" smtClean="0">
                <a:solidFill>
                  <a:srgbClr val="2E3035"/>
                </a:solidFill>
                <a:latin typeface="Helvetica Neue Thin"/>
                <a:ea typeface="Helvetica Neue Thin"/>
                <a:cs typeface="Helvetica Neue Thin"/>
                <a:sym typeface="Helvetica Neue Thin"/>
              </a:rPr>
              <a:t>customers</a:t>
            </a:r>
            <a:r>
              <a:rPr lang="ga-IE" sz="1400" dirty="0" smtClean="0">
                <a:solidFill>
                  <a:srgbClr val="2E3035"/>
                </a:solidFill>
                <a:latin typeface="Helvetica Neue Thin"/>
                <a:ea typeface="Helvetica Neue Thin"/>
                <a:cs typeface="Helvetica Neue Thin"/>
                <a:sym typeface="Helvetica Neue Thin"/>
              </a:rPr>
              <a:t> in order to retain customer retention.</a:t>
            </a:r>
            <a:endParaRPr sz="1400" dirty="0">
              <a:solidFill>
                <a:srgbClr val="2E3035"/>
              </a:solidFill>
              <a:latin typeface="Helvetica Neue Thin"/>
              <a:ea typeface="Helvetica Neue Thin"/>
              <a:cs typeface="Helvetica Neue Thin"/>
              <a:sym typeface="Helvetica Neue Thin"/>
            </a:endParaRPr>
          </a:p>
          <a:p>
            <a:pPr lvl="0" defTabSz="825500">
              <a:spcBef>
                <a:spcPts val="700"/>
              </a:spcBef>
            </a:pPr>
            <a:endParaRPr sz="1700" dirty="0">
              <a:solidFill>
                <a:srgbClr val="2E3035"/>
              </a:solidFill>
              <a:latin typeface="Helvetica Neue Thin"/>
              <a:ea typeface="Helvetica Neue Thin"/>
              <a:cs typeface="Helvetica Neue Thin"/>
              <a:sym typeface="Helvetica Neue Thin"/>
            </a:endParaRPr>
          </a:p>
        </p:txBody>
      </p:sp>
      <p:sp>
        <p:nvSpPr>
          <p:cNvPr id="161" name="Shape 161"/>
          <p:cNvSpPr/>
          <p:nvPr/>
        </p:nvSpPr>
        <p:spPr>
          <a:xfrm>
            <a:off x="302636" y="2534298"/>
            <a:ext cx="3677211" cy="3185487"/>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lvl="0" defTabSz="825500">
              <a:spcBef>
                <a:spcPts val="700"/>
              </a:spcBef>
            </a:pPr>
            <a:r>
              <a:rPr sz="1700" b="1" dirty="0">
                <a:solidFill>
                  <a:srgbClr val="2E3035"/>
                </a:solidFill>
                <a:latin typeface="+mn-lt"/>
                <a:ea typeface="+mn-ea"/>
                <a:cs typeface="+mn-cs"/>
                <a:sym typeface="Helvetica Neue"/>
              </a:rPr>
              <a:t>Why </a:t>
            </a:r>
            <a:r>
              <a:rPr sz="1600" b="1" dirty="0">
                <a:solidFill>
                  <a:srgbClr val="2E3035"/>
                </a:solidFill>
                <a:latin typeface="+mn-lt"/>
                <a:ea typeface="+mn-ea"/>
                <a:cs typeface="+mn-cs"/>
                <a:sym typeface="Helvetica Neue"/>
              </a:rPr>
              <a:t>Blue</a:t>
            </a:r>
            <a:r>
              <a:rPr sz="1400" b="1" dirty="0">
                <a:solidFill>
                  <a:srgbClr val="2E3035"/>
                </a:solidFill>
                <a:latin typeface="+mn-lt"/>
                <a:ea typeface="+mn-ea"/>
                <a:cs typeface="+mn-cs"/>
                <a:sym typeface="Helvetica Neue"/>
              </a:rPr>
              <a:t>mix?</a:t>
            </a:r>
          </a:p>
          <a:p>
            <a:pPr lvl="0" defTabSz="825500">
              <a:spcBef>
                <a:spcPts val="700"/>
              </a:spcBef>
            </a:pPr>
            <a:r>
              <a:rPr sz="1400" dirty="0" smtClean="0">
                <a:solidFill>
                  <a:srgbClr val="2E3035"/>
                </a:solidFill>
                <a:latin typeface="Helvetica Neue Thin"/>
                <a:ea typeface="Helvetica Neue Thin"/>
                <a:cs typeface="Helvetica Neue Thin"/>
                <a:sym typeface="Helvetica Neue Thin"/>
              </a:rPr>
              <a:t>“</a:t>
            </a:r>
            <a:r>
              <a:rPr sz="1400" dirty="0">
                <a:solidFill>
                  <a:srgbClr val="2E3035"/>
                </a:solidFill>
                <a:latin typeface="Helvetica Neue Thin"/>
                <a:ea typeface="Helvetica Neue Thin"/>
                <a:cs typeface="Helvetica Neue Thin"/>
                <a:sym typeface="Helvetica Neue Thin"/>
              </a:rPr>
              <a:t>IBM Development tools challenged Citi </a:t>
            </a:r>
            <a:r>
              <a:rPr lang="ga-IE" sz="1400" dirty="0" smtClean="0">
                <a:solidFill>
                  <a:srgbClr val="2E3035"/>
                </a:solidFill>
                <a:latin typeface="Helvetica Neue Thin"/>
                <a:ea typeface="Helvetica Neue Thin"/>
                <a:cs typeface="Helvetica Neue Thin"/>
                <a:sym typeface="Helvetica Neue Thin"/>
              </a:rPr>
              <a:t>in</a:t>
            </a:r>
            <a:r>
              <a:rPr sz="1400" dirty="0" smtClean="0">
                <a:solidFill>
                  <a:srgbClr val="2E3035"/>
                </a:solidFill>
                <a:latin typeface="Helvetica Neue Thin"/>
                <a:ea typeface="Helvetica Neue Thin"/>
                <a:cs typeface="Helvetica Neue Thin"/>
                <a:sym typeface="Helvetica Neue Thin"/>
              </a:rPr>
              <a:t>to </a:t>
            </a:r>
            <a:r>
              <a:rPr sz="1400" dirty="0">
                <a:solidFill>
                  <a:srgbClr val="2E3035"/>
                </a:solidFill>
                <a:latin typeface="Helvetica Neue Thin"/>
                <a:ea typeface="Helvetica Neue Thin"/>
                <a:cs typeface="Helvetica Neue Thin"/>
                <a:sym typeface="Helvetica Neue Thin"/>
              </a:rPr>
              <a:t>helping them turn ideas into innovative </a:t>
            </a:r>
            <a:r>
              <a:rPr sz="1400" dirty="0" smtClean="0">
                <a:solidFill>
                  <a:srgbClr val="2E3035"/>
                </a:solidFill>
                <a:latin typeface="Helvetica Neue Thin"/>
                <a:ea typeface="Helvetica Neue Thin"/>
                <a:cs typeface="Helvetica Neue Thin"/>
                <a:sym typeface="Helvetica Neue Thin"/>
              </a:rPr>
              <a:t>realities.</a:t>
            </a:r>
            <a:r>
              <a:rPr lang="en-US" sz="1400" dirty="0">
                <a:solidFill>
                  <a:srgbClr val="2E3035"/>
                </a:solidFill>
                <a:latin typeface="Helvetica Neue Thin"/>
                <a:ea typeface="Helvetica Neue Thin"/>
                <a:cs typeface="Helvetica Neue Thin"/>
                <a:sym typeface="Helvetica Neue Thin"/>
              </a:rPr>
              <a:t> </a:t>
            </a:r>
            <a:endParaRPr lang="en-US" sz="1400" dirty="0" smtClean="0">
              <a:solidFill>
                <a:srgbClr val="2E3035"/>
              </a:solidFill>
              <a:latin typeface="Helvetica Neue Thin"/>
              <a:ea typeface="Helvetica Neue Thin"/>
              <a:cs typeface="Helvetica Neue Thin"/>
              <a:sym typeface="Helvetica Neue Thin"/>
            </a:endParaRPr>
          </a:p>
          <a:p>
            <a:pPr lvl="0" defTabSz="825500">
              <a:spcBef>
                <a:spcPts val="700"/>
              </a:spcBef>
            </a:pPr>
            <a:endParaRPr lang="en-US" sz="1400" dirty="0">
              <a:solidFill>
                <a:srgbClr val="2E3035"/>
              </a:solidFill>
              <a:latin typeface="Helvetica Neue Thin"/>
              <a:ea typeface="Helvetica Neue Thin"/>
              <a:cs typeface="Helvetica Neue Thin"/>
              <a:sym typeface="Helvetica Neue Thin"/>
            </a:endParaRPr>
          </a:p>
          <a:p>
            <a:pPr lvl="0" defTabSz="825500">
              <a:spcBef>
                <a:spcPts val="700"/>
              </a:spcBef>
            </a:pPr>
            <a:r>
              <a:rPr lang="en-US" sz="1400" dirty="0" smtClean="0">
                <a:solidFill>
                  <a:srgbClr val="2E3035"/>
                </a:solidFill>
                <a:latin typeface="Helvetica Neue Thin"/>
                <a:ea typeface="Helvetica Neue Thin"/>
                <a:cs typeface="Helvetica Neue Thin"/>
                <a:sym typeface="Helvetica Neue Thin"/>
              </a:rPr>
              <a:t>T</a:t>
            </a:r>
            <a:r>
              <a:rPr sz="1400" dirty="0" smtClean="0">
                <a:solidFill>
                  <a:srgbClr val="2E3035"/>
                </a:solidFill>
                <a:latin typeface="Helvetica Neue Thin"/>
                <a:ea typeface="Helvetica Neue Thin"/>
                <a:cs typeface="Helvetica Neue Thin"/>
                <a:sym typeface="Helvetica Neue Thin"/>
              </a:rPr>
              <a:t>he </a:t>
            </a:r>
            <a:r>
              <a:rPr sz="1400" dirty="0">
                <a:solidFill>
                  <a:srgbClr val="2E3035"/>
                </a:solidFill>
                <a:latin typeface="Helvetica Neue Thin"/>
                <a:ea typeface="Helvetica Neue Thin"/>
                <a:cs typeface="Helvetica Neue Thin"/>
                <a:sym typeface="Helvetica Neue Thin"/>
              </a:rPr>
              <a:t>IBM Cloud Platform and industry API’s enable developers to quickly create mobile solutions by offering new services on their mobile device like never before.”</a:t>
            </a:r>
          </a:p>
          <a:p>
            <a:pPr lvl="0" defTabSz="825500">
              <a:spcBef>
                <a:spcPts val="700"/>
              </a:spcBef>
            </a:pPr>
            <a:endParaRPr sz="1700" dirty="0">
              <a:solidFill>
                <a:srgbClr val="2E3035"/>
              </a:solidFill>
              <a:latin typeface="Helvetica Neue Thin"/>
              <a:ea typeface="Helvetica Neue Thin"/>
              <a:cs typeface="Helvetica Neue Thin"/>
              <a:sym typeface="Helvetica Neue Thin"/>
            </a:endParaRPr>
          </a:p>
          <a:p>
            <a:pPr lvl="0" defTabSz="825500">
              <a:spcBef>
                <a:spcPts val="700"/>
              </a:spcBef>
            </a:pPr>
            <a:endParaRPr sz="1700" b="1" dirty="0">
              <a:solidFill>
                <a:srgbClr val="2E3035"/>
              </a:solidFill>
              <a:latin typeface="+mn-lt"/>
              <a:ea typeface="+mn-ea"/>
              <a:cs typeface="+mn-cs"/>
              <a:sym typeface="Helvetica Neue"/>
            </a:endParaRPr>
          </a:p>
          <a:p>
            <a:pPr lvl="0" defTabSz="825500">
              <a:spcBef>
                <a:spcPts val="700"/>
              </a:spcBef>
            </a:pPr>
            <a:endParaRPr sz="1700" b="1" dirty="0">
              <a:solidFill>
                <a:srgbClr val="2E3035"/>
              </a:solidFill>
              <a:latin typeface="+mn-lt"/>
              <a:ea typeface="+mn-ea"/>
              <a:cs typeface="+mn-cs"/>
              <a:sym typeface="Helvetica Neue"/>
            </a:endParaRPr>
          </a:p>
        </p:txBody>
      </p:sp>
      <p:pic>
        <p:nvPicPr>
          <p:cNvPr id="162" name="pasted-image.pdf">
            <a:hlinkClick r:id="rId3"/>
          </p:cNvPr>
          <p:cNvPicPr/>
          <p:nvPr/>
        </p:nvPicPr>
        <p:blipFill>
          <a:blip r:embed="rId4">
            <a:extLst/>
          </a:blip>
          <a:stretch>
            <a:fillRect/>
          </a:stretch>
        </p:blipFill>
        <p:spPr>
          <a:xfrm>
            <a:off x="4873822" y="634038"/>
            <a:ext cx="3911601" cy="2324101"/>
          </a:xfrm>
          <a:prstGeom prst="rect">
            <a:avLst/>
          </a:prstGeom>
          <a:ln w="12700">
            <a:miter lim="400000"/>
          </a:ln>
        </p:spPr>
      </p:pic>
      <p:sp>
        <p:nvSpPr>
          <p:cNvPr id="163" name="Shape 163"/>
          <p:cNvSpPr/>
          <p:nvPr/>
        </p:nvSpPr>
        <p:spPr>
          <a:xfrm>
            <a:off x="4873822" y="2988258"/>
            <a:ext cx="3911601" cy="1754327"/>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lvl="0" defTabSz="457200"/>
            <a:r>
              <a:rPr lang="ga-IE" sz="1400" dirty="0" smtClean="0">
                <a:solidFill>
                  <a:srgbClr val="535353"/>
                </a:solidFill>
                <a:latin typeface="HelvNeue Light for IBM"/>
                <a:ea typeface="HelvNeue Light for IBM"/>
                <a:cs typeface="HelvNeue Light for IBM"/>
                <a:sym typeface="HelvNeue Light for IBM"/>
              </a:rPr>
              <a:t>“</a:t>
            </a:r>
            <a:r>
              <a:rPr sz="1400" dirty="0" smtClean="0">
                <a:solidFill>
                  <a:srgbClr val="535353"/>
                </a:solidFill>
                <a:latin typeface="HelvNeue Light for IBM"/>
                <a:ea typeface="HelvNeue Light for IBM"/>
                <a:cs typeface="HelvNeue Light for IBM"/>
                <a:sym typeface="HelvNeue Light for IBM"/>
              </a:rPr>
              <a:t>IBM's </a:t>
            </a:r>
            <a:r>
              <a:rPr sz="1400" dirty="0">
                <a:solidFill>
                  <a:srgbClr val="535353"/>
                </a:solidFill>
                <a:latin typeface="HelvNeue Light for IBM"/>
                <a:ea typeface="HelvNeue Light for IBM"/>
                <a:cs typeface="HelvNeue Light for IBM"/>
                <a:sym typeface="HelvNeue Light for IBM"/>
              </a:rPr>
              <a:t>recognition that the Citi Mobile Challenge is fostering the development of the next generation of FinTech solutions serves as great validation of our efforts to accelerate and lead digital innovation,"</a:t>
            </a:r>
          </a:p>
          <a:p>
            <a:pPr lvl="0" defTabSz="457200"/>
            <a:endParaRPr sz="1400" dirty="0">
              <a:solidFill>
                <a:srgbClr val="535353"/>
              </a:solidFill>
              <a:latin typeface="HelvNeue Light for IBM"/>
              <a:ea typeface="HelvNeue Light for IBM"/>
              <a:cs typeface="HelvNeue Light for IBM"/>
              <a:sym typeface="HelvNeue Light for IBM"/>
            </a:endParaRPr>
          </a:p>
          <a:p>
            <a:pPr lvl="0" defTabSz="457200"/>
            <a:r>
              <a:rPr sz="1000" dirty="0">
                <a:solidFill>
                  <a:srgbClr val="535353"/>
                </a:solidFill>
              </a:rPr>
              <a:t>Heather Cox, Citi Chief Client Experience, Digital and Marketing Officer for Global Consumer </a:t>
            </a:r>
            <a:r>
              <a:rPr sz="1000" dirty="0" smtClean="0">
                <a:solidFill>
                  <a:srgbClr val="535353"/>
                </a:solidFill>
              </a:rPr>
              <a:t>Banki</a:t>
            </a:r>
            <a:r>
              <a:rPr lang="ga-IE" sz="1000" dirty="0" smtClean="0">
                <a:solidFill>
                  <a:srgbClr val="535353"/>
                </a:solidFill>
              </a:rPr>
              <a:t>ng</a:t>
            </a:r>
            <a:endParaRPr sz="1400" dirty="0">
              <a:solidFill>
                <a:srgbClr val="535353"/>
              </a:solidFill>
            </a:endParaRPr>
          </a:p>
        </p:txBody>
      </p:sp>
      <p:sp>
        <p:nvSpPr>
          <p:cNvPr id="2" name="Oval 1"/>
          <p:cNvSpPr/>
          <p:nvPr/>
        </p:nvSpPr>
        <p:spPr>
          <a:xfrm>
            <a:off x="8062774" y="1605660"/>
            <a:ext cx="622978" cy="503266"/>
          </a:xfrm>
          <a:prstGeom prst="ellipse">
            <a:avLst/>
          </a:prstGeom>
          <a:noFill/>
          <a:ln w="127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3394518"/>
      </p:ext>
    </p:extLst>
  </p:cSld>
  <p:clrMapOvr>
    <a:masterClrMapping/>
  </p:clrMapOvr>
  <p:transition spd="med">
    <p:dissolv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97593" y="3381917"/>
            <a:ext cx="3298658" cy="523212"/>
          </a:xfrm>
          <a:prstGeom prst="rect">
            <a:avLst/>
          </a:prstGeom>
        </p:spPr>
        <p:txBody>
          <a:bodyPr wrap="none" lIns="91432" tIns="45716" rIns="91432" bIns="45716">
            <a:spAutoFit/>
          </a:bodyPr>
          <a:lstStyle/>
          <a:p>
            <a:r>
              <a:rPr lang="en-US" sz="2800" dirty="0">
                <a:solidFill>
                  <a:schemeClr val="bg1"/>
                </a:solidFill>
              </a:rPr>
              <a:t>Inspiring Innovation</a:t>
            </a:r>
          </a:p>
        </p:txBody>
      </p:sp>
      <p:sp>
        <p:nvSpPr>
          <p:cNvPr id="3" name="Rectangle 2"/>
          <p:cNvSpPr/>
          <p:nvPr/>
        </p:nvSpPr>
        <p:spPr>
          <a:xfrm>
            <a:off x="1" y="0"/>
            <a:ext cx="9144000" cy="5143500"/>
          </a:xfrm>
          <a:prstGeom prst="rect">
            <a:avLst/>
          </a:prstGeom>
          <a:solidFill>
            <a:srgbClr val="004C7E"/>
          </a:solidFill>
        </p:spPr>
        <p:style>
          <a:lnRef idx="1">
            <a:schemeClr val="accent2"/>
          </a:lnRef>
          <a:fillRef idx="3">
            <a:schemeClr val="accent2"/>
          </a:fillRef>
          <a:effectRef idx="2">
            <a:schemeClr val="accent2"/>
          </a:effectRef>
          <a:fontRef idx="minor">
            <a:schemeClr val="lt1"/>
          </a:fontRef>
        </p:style>
        <p:txBody>
          <a:bodyPr lIns="91432" tIns="45716" rIns="91432" bIns="45716" spcCol="0" rtlCol="0" anchor="ctr"/>
          <a:lstStyle/>
          <a:p>
            <a:pPr algn="ctr"/>
            <a:r>
              <a:rPr lang="en-US" dirty="0" smtClean="0"/>
              <a:t>  </a:t>
            </a:r>
            <a:r>
              <a:rPr lang="en-US" sz="2800" dirty="0" smtClean="0"/>
              <a:t>What is </a:t>
            </a:r>
            <a:r>
              <a:rPr lang="en-US" sz="3200" b="1" dirty="0" smtClean="0"/>
              <a:t>Bluemix</a:t>
            </a:r>
            <a:r>
              <a:rPr lang="en-US" sz="3200" dirty="0" smtClean="0"/>
              <a:t>?</a:t>
            </a:r>
            <a:endParaRPr lang="en-US" sz="3200" dirty="0"/>
          </a:p>
        </p:txBody>
      </p:sp>
      <p:pic>
        <p:nvPicPr>
          <p:cNvPr id="5" name="Picture 4"/>
          <p:cNvPicPr>
            <a:picLocks noChangeAspect="1"/>
          </p:cNvPicPr>
          <p:nvPr/>
        </p:nvPicPr>
        <p:blipFill>
          <a:blip r:embed="rId3"/>
          <a:stretch>
            <a:fillRect/>
          </a:stretch>
        </p:blipFill>
        <p:spPr>
          <a:xfrm>
            <a:off x="8044900" y="4579529"/>
            <a:ext cx="820985" cy="359436"/>
          </a:xfrm>
          <a:prstGeom prst="rect">
            <a:avLst/>
          </a:prstGeom>
        </p:spPr>
      </p:pic>
    </p:spTree>
    <p:extLst>
      <p:ext uri="{BB962C8B-B14F-4D97-AF65-F5344CB8AC3E}">
        <p14:creationId xmlns:p14="http://schemas.microsoft.com/office/powerpoint/2010/main" val="17073720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009EE2"/>
      </a:accent1>
      <a:accent2>
        <a:srgbClr val="1174B9"/>
      </a:accent2>
      <a:accent3>
        <a:srgbClr val="00A39C"/>
      </a:accent3>
      <a:accent4>
        <a:srgbClr val="00706E"/>
      </a:accent4>
      <a:accent5>
        <a:srgbClr val="611773"/>
      </a:accent5>
      <a:accent6>
        <a:srgbClr val="340F51"/>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09EE2"/>
          </a:solidFill>
          <a:prstDash val="solid"/>
          <a:bevel/>
        </a:ln>
        <a:effectLst/>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9EE2"/>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Default Theme.thmx</Template>
  <TotalTime>28094</TotalTime>
  <Words>6201</Words>
  <Application>Microsoft Office PowerPoint</Application>
  <PresentationFormat>On-screen Show (16:9)</PresentationFormat>
  <Paragraphs>916</Paragraphs>
  <Slides>48</Slides>
  <Notes>38</Notes>
  <HiddenSlides>0</HiddenSlides>
  <MMClips>0</MMClips>
  <ScaleCrop>false</ScaleCrop>
  <HeadingPairs>
    <vt:vector size="6" baseType="variant">
      <vt:variant>
        <vt:lpstr>Fonts Used</vt:lpstr>
      </vt:variant>
      <vt:variant>
        <vt:i4>25</vt:i4>
      </vt:variant>
      <vt:variant>
        <vt:lpstr>Theme</vt:lpstr>
      </vt:variant>
      <vt:variant>
        <vt:i4>1</vt:i4>
      </vt:variant>
      <vt:variant>
        <vt:lpstr>Slide Titles</vt:lpstr>
      </vt:variant>
      <vt:variant>
        <vt:i4>48</vt:i4>
      </vt:variant>
    </vt:vector>
  </HeadingPairs>
  <TitlesOfParts>
    <vt:vector size="74" baseType="lpstr">
      <vt:lpstr>Arial Unicode MS</vt:lpstr>
      <vt:lpstr>ＭＳ Ｐゴシック</vt:lpstr>
      <vt:lpstr>ＭＳ Ｐゴシック</vt:lpstr>
      <vt:lpstr>SimSun</vt:lpstr>
      <vt:lpstr>Arial</vt:lpstr>
      <vt:lpstr>Arial Black</vt:lpstr>
      <vt:lpstr>Arial Narrow</vt:lpstr>
      <vt:lpstr>Avenir Book</vt:lpstr>
      <vt:lpstr>Calibri</vt:lpstr>
      <vt:lpstr>Gill Sans</vt:lpstr>
      <vt:lpstr>Helvetica</vt:lpstr>
      <vt:lpstr>Helvetica Light</vt:lpstr>
      <vt:lpstr>Helvetica Neue</vt:lpstr>
      <vt:lpstr>Helvetica Neue Light</vt:lpstr>
      <vt:lpstr>Helvetica Neue Medium</vt:lpstr>
      <vt:lpstr>Helvetica Neue Thin</vt:lpstr>
      <vt:lpstr>HelvNeue Light for IBM</vt:lpstr>
      <vt:lpstr>HelvNeue Medium for IBM</vt:lpstr>
      <vt:lpstr>Lubalin Demi for IBM</vt:lpstr>
      <vt:lpstr>Lucida Grande</vt:lpstr>
      <vt:lpstr>OpenSymbol</vt:lpstr>
      <vt:lpstr>Tahoma</vt:lpstr>
      <vt:lpstr>Times New Roman</vt:lpstr>
      <vt:lpstr>Wingdings</vt:lpstr>
      <vt:lpstr>ヒラギノ角ゴ Pro W3</vt:lpstr>
      <vt:lpstr>Default Theme</vt:lpstr>
      <vt:lpstr>Digital Innovation Platform</vt:lpstr>
      <vt:lpstr>PowerPoint Presentation</vt:lpstr>
      <vt:lpstr>PowerPoint Presentation</vt:lpstr>
      <vt:lpstr>PowerPoint Presentation</vt:lpstr>
      <vt:lpstr>PowerPoint Presentation</vt:lpstr>
      <vt:lpstr>PowerPoint Presentation</vt:lpstr>
      <vt:lpstr>PowerPoint Presentation</vt:lpstr>
      <vt:lpstr>Citi Mobile Challenge Selects Bluemix</vt:lpstr>
      <vt:lpstr>PowerPoint Presentation</vt:lpstr>
      <vt:lpstr>PowerPoint Presentation</vt:lpstr>
      <vt:lpstr>PowerPoint Presentation</vt:lpstr>
      <vt:lpstr>How does Bluemix work?</vt:lpstr>
      <vt:lpstr>BlueMix Architecture – High Level</vt:lpstr>
      <vt:lpstr>BlueMix  Architecture – How it works</vt:lpstr>
      <vt:lpstr>BlueMix Architecture – How it works</vt:lpstr>
      <vt:lpstr>Compute flexibility</vt:lpstr>
      <vt:lpstr>Let’s see it!</vt:lpstr>
      <vt:lpstr>Hybrid Customer Example </vt:lpstr>
      <vt:lpstr>PowerPoint Presentation</vt:lpstr>
      <vt:lpstr>PowerPoint Presentation</vt:lpstr>
      <vt:lpstr>Bluemix – Public Cloud</vt:lpstr>
      <vt:lpstr>Bluemix – Private Cloud</vt:lpstr>
      <vt:lpstr>Bluemix offers choice.  What is the difference between the offerings?</vt:lpstr>
      <vt:lpstr>Relay – our secure remote management</vt:lpstr>
      <vt:lpstr>Who manages what</vt:lpstr>
      <vt:lpstr>PowerPoint Presentation</vt:lpstr>
      <vt:lpstr>PowerPoint Presentation</vt:lpstr>
      <vt:lpstr>PowerPoint Presentation</vt:lpstr>
      <vt:lpstr>PowerPoint Presentation</vt:lpstr>
      <vt:lpstr>IBM Mobile Services</vt:lpstr>
      <vt:lpstr>PowerPoint Presentation</vt:lpstr>
      <vt:lpstr>Turn new data into new value with IoT</vt:lpstr>
      <vt:lpstr>PowerPoint Presentation</vt:lpstr>
      <vt:lpstr>PowerPoint Presentation</vt:lpstr>
      <vt:lpstr>PowerPoint Presentation</vt:lpstr>
      <vt:lpstr>PowerPoint Presentation</vt:lpstr>
      <vt:lpstr>More openness and choice than ever before</vt:lpstr>
      <vt:lpstr>IBM Cloud is Open By Design</vt:lpstr>
      <vt:lpstr>PowerPoint Presentation</vt:lpstr>
      <vt:lpstr>PowerPoint Presentation</vt:lpstr>
      <vt:lpstr>PowerPoint Presentation</vt:lpstr>
      <vt:lpstr>PowerPoint Presentation</vt:lpstr>
      <vt:lpstr>How do I get started?  Sign up in minutes. Pay for what you use.</vt:lpstr>
      <vt:lpstr>Public Pricing Structure</vt:lpstr>
      <vt:lpstr>Dedicated Pricing Structure </vt:lpstr>
      <vt:lpstr>Local Pricing Structure </vt:lpstr>
      <vt:lpstr>PowerPoint Presentation</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Bluemix</dc:title>
  <dc:subject/>
  <dc:creator>Administrator</dc:creator>
  <cp:keywords/>
  <dc:description/>
  <cp:lastModifiedBy>IBM_ADMIN</cp:lastModifiedBy>
  <cp:revision>161</cp:revision>
  <dcterms:modified xsi:type="dcterms:W3CDTF">2015-12-17T07:00:52Z</dcterms:modified>
  <cp:category/>
</cp:coreProperties>
</file>